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 id="2147483676" r:id="rId3"/>
    <p:sldMasterId id="2147483689" r:id="rId4"/>
  </p:sldMasterIdLst>
  <p:notesMasterIdLst>
    <p:notesMasterId r:id="rId35"/>
  </p:notesMasterIdLst>
  <p:sldIdLst>
    <p:sldId id="2734" r:id="rId5"/>
    <p:sldId id="259" r:id="rId6"/>
    <p:sldId id="376" r:id="rId7"/>
    <p:sldId id="4460" r:id="rId8"/>
    <p:sldId id="4555" r:id="rId9"/>
    <p:sldId id="4438" r:id="rId10"/>
    <p:sldId id="4472" r:id="rId11"/>
    <p:sldId id="2676" r:id="rId12"/>
    <p:sldId id="367" r:id="rId13"/>
    <p:sldId id="4487" r:id="rId14"/>
    <p:sldId id="4488" r:id="rId15"/>
    <p:sldId id="4533" r:id="rId16"/>
    <p:sldId id="4491" r:id="rId17"/>
    <p:sldId id="4550" r:id="rId18"/>
    <p:sldId id="4534" r:id="rId19"/>
    <p:sldId id="4495" r:id="rId20"/>
    <p:sldId id="4551" r:id="rId21"/>
    <p:sldId id="4546" r:id="rId22"/>
    <p:sldId id="4561" r:id="rId23"/>
    <p:sldId id="4524" r:id="rId24"/>
    <p:sldId id="4549" r:id="rId25"/>
    <p:sldId id="4526" r:id="rId26"/>
    <p:sldId id="4552" r:id="rId27"/>
    <p:sldId id="4553" r:id="rId28"/>
    <p:sldId id="4559" r:id="rId29"/>
    <p:sldId id="4560" r:id="rId30"/>
    <p:sldId id="4554" r:id="rId31"/>
    <p:sldId id="2691" r:id="rId32"/>
    <p:sldId id="2600" r:id="rId33"/>
    <p:sldId id="2598" r:id="rId34"/>
  </p:sldIdLst>
  <p:sldSz cx="12192000" cy="6858000"/>
  <p:notesSz cx="6858000" cy="9144000"/>
  <p:embeddedFontLst>
    <p:embeddedFont>
      <p:font typeface="Abadi Extra Light" panose="020B0204020104020204" pitchFamily="34" charset="0"/>
      <p:regular r:id="rId36"/>
    </p:embeddedFont>
    <p:embeddedFont>
      <p:font typeface="Avenir Next LT Pro" panose="020B0504020202020204" pitchFamily="34" charset="0"/>
      <p:regular r:id="rId37"/>
      <p:bold r:id="rId38"/>
      <p:italic r:id="rId39"/>
      <p:boldItalic r:id="rId40"/>
    </p:embeddedFont>
    <p:embeddedFont>
      <p:font typeface="Avenir Next LT Pro Light" panose="020B0304020202020204" pitchFamily="34" charset="0"/>
      <p:regular r:id="rId41"/>
      <p: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Cormorant" pitchFamily="2" charset="0"/>
      <p:regular r:id="rId49"/>
      <p:bold r:id="rId50"/>
      <p:italic r:id="rId51"/>
      <p:boldItalic r:id="rId52"/>
    </p:embeddedFont>
    <p:embeddedFont>
      <p:font typeface="Lato Light" panose="020F0502020204030203" pitchFamily="34" charset="0"/>
      <p:regular r:id="rId53"/>
      <p:italic r:id="rId54"/>
    </p:embeddedFont>
    <p:embeddedFont>
      <p:font typeface="Lato Medium" panose="020F0502020204030203" pitchFamily="34" charset="0"/>
      <p:regular r:id="rId55"/>
      <p:italic r:id="rId56"/>
    </p:embeddedFont>
    <p:embeddedFont>
      <p:font typeface="Poppins Medium" panose="00000600000000000000" pitchFamily="2" charset="0"/>
      <p:regular r:id="rId57"/>
      <p: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6425" userDrawn="1">
          <p15:clr>
            <a:srgbClr val="A4A3A4"/>
          </p15:clr>
        </p15:guide>
        <p15:guide id="3" pos="1096" userDrawn="1">
          <p15:clr>
            <a:srgbClr val="A4A3A4"/>
          </p15:clr>
        </p15:guide>
        <p15:guide id="4" pos="415" userDrawn="1">
          <p15:clr>
            <a:srgbClr val="A4A3A4"/>
          </p15:clr>
        </p15:guide>
        <p15:guide id="5" pos="7265" userDrawn="1">
          <p15:clr>
            <a:srgbClr val="A4A3A4"/>
          </p15:clr>
        </p15:guide>
        <p15:guide id="6" orient="horz" pos="59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B47068-5237-1A0B-C6D8-226F832B42DF}" name="Tushar Vyas" initials="TV" userId="45e7e2ac48d0169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423"/>
    <a:srgbClr val="FCE0D4"/>
    <a:srgbClr val="ACBFBC"/>
    <a:srgbClr val="8A8A8A"/>
    <a:srgbClr val="E5EBEA"/>
    <a:srgbClr val="FAD1BE"/>
    <a:srgbClr val="F4A17B"/>
    <a:srgbClr val="D1D1D1"/>
    <a:srgbClr val="CDD9D7"/>
    <a:srgbClr val="00E4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2393" autoAdjust="0"/>
  </p:normalViewPr>
  <p:slideViewPr>
    <p:cSldViewPr snapToGrid="0" showGuides="1">
      <p:cViewPr varScale="1">
        <p:scale>
          <a:sx n="63" d="100"/>
          <a:sy n="63" d="100"/>
        </p:scale>
        <p:origin x="728" y="56"/>
      </p:cViewPr>
      <p:guideLst>
        <p:guide orient="horz" pos="1729"/>
        <p:guide pos="6425"/>
        <p:guide pos="1096"/>
        <p:guide pos="415"/>
        <p:guide pos="7265"/>
        <p:guide orient="horz" pos="5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rana\Downloads\Std_Dev_and_Retur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rana\Downloads\Std_Dev_and_Retur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Returns!$B$1</c:f>
              <c:strCache>
                <c:ptCount val="1"/>
                <c:pt idx="0">
                  <c:v>1 Year</c:v>
                </c:pt>
              </c:strCache>
            </c:strRef>
          </c:tx>
          <c:spPr>
            <a:solidFill>
              <a:srgbClr val="A04B1A"/>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000000"/>
                    </a:solidFill>
                    <a:latin typeface="Avenir Next LT Pro Light" panose="020B03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Returns!$A$2:$A$5</c:f>
              <c:strCache>
                <c:ptCount val="4"/>
                <c:pt idx="0">
                  <c:v>Smallcap</c:v>
                </c:pt>
                <c:pt idx="1">
                  <c:v>Midcap</c:v>
                </c:pt>
                <c:pt idx="2">
                  <c:v>Large Cap</c:v>
                </c:pt>
                <c:pt idx="3">
                  <c:v>MAF / Hybrid</c:v>
                </c:pt>
              </c:strCache>
            </c:strRef>
          </c:cat>
          <c:val>
            <c:numRef>
              <c:f>Returns!$B$2:$B$5</c:f>
              <c:numCache>
                <c:formatCode>General</c:formatCode>
                <c:ptCount val="4"/>
                <c:pt idx="0">
                  <c:v>-4.0999999999999996</c:v>
                </c:pt>
                <c:pt idx="1">
                  <c:v>-1.1000000000000001</c:v>
                </c:pt>
                <c:pt idx="2">
                  <c:v>1.5</c:v>
                </c:pt>
                <c:pt idx="3">
                  <c:v>6</c:v>
                </c:pt>
              </c:numCache>
            </c:numRef>
          </c:val>
          <c:extLst>
            <c:ext xmlns:c16="http://schemas.microsoft.com/office/drawing/2014/chart" uri="{C3380CC4-5D6E-409C-BE32-E72D297353CC}">
              <c16:uniqueId val="{00000000-9AEA-44B5-9AC0-775BFC4A344B}"/>
            </c:ext>
          </c:extLst>
        </c:ser>
        <c:ser>
          <c:idx val="1"/>
          <c:order val="1"/>
          <c:tx>
            <c:strRef>
              <c:f>Returns!$C$1</c:f>
              <c:strCache>
                <c:ptCount val="1"/>
                <c:pt idx="0">
                  <c:v>3 Year</c:v>
                </c:pt>
              </c:strCache>
            </c:strRef>
          </c:tx>
          <c:spPr>
            <a:solidFill>
              <a:srgbClr val="D6E1DF"/>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000000"/>
                    </a:solidFill>
                    <a:latin typeface="Avenir Next LT Pro Light" panose="020B03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Returns!$A$2:$A$5</c:f>
              <c:strCache>
                <c:ptCount val="4"/>
                <c:pt idx="0">
                  <c:v>Smallcap</c:v>
                </c:pt>
                <c:pt idx="1">
                  <c:v>Midcap</c:v>
                </c:pt>
                <c:pt idx="2">
                  <c:v>Large Cap</c:v>
                </c:pt>
                <c:pt idx="3">
                  <c:v>MAF / Hybrid</c:v>
                </c:pt>
              </c:strCache>
            </c:strRef>
          </c:cat>
          <c:val>
            <c:numRef>
              <c:f>Returns!$C$2:$C$5</c:f>
              <c:numCache>
                <c:formatCode>General</c:formatCode>
                <c:ptCount val="4"/>
                <c:pt idx="0">
                  <c:v>18.2</c:v>
                </c:pt>
                <c:pt idx="1">
                  <c:v>19.5</c:v>
                </c:pt>
                <c:pt idx="2">
                  <c:v>12</c:v>
                </c:pt>
                <c:pt idx="3">
                  <c:v>11.9</c:v>
                </c:pt>
              </c:numCache>
            </c:numRef>
          </c:val>
          <c:extLst>
            <c:ext xmlns:c16="http://schemas.microsoft.com/office/drawing/2014/chart" uri="{C3380CC4-5D6E-409C-BE32-E72D297353CC}">
              <c16:uniqueId val="{00000001-9AEA-44B5-9AC0-775BFC4A344B}"/>
            </c:ext>
          </c:extLst>
        </c:ser>
        <c:ser>
          <c:idx val="2"/>
          <c:order val="2"/>
          <c:tx>
            <c:strRef>
              <c:f>Returns!$D$1</c:f>
              <c:strCache>
                <c:ptCount val="1"/>
                <c:pt idx="0">
                  <c:v>5 Year</c:v>
                </c:pt>
              </c:strCache>
            </c:strRef>
          </c:tx>
          <c:spPr>
            <a:solidFill>
              <a:srgbClr val="ED642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000000"/>
                    </a:solidFill>
                    <a:latin typeface="Avenir Next LT Pro Light" panose="020B03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Returns!$A$2:$A$5</c:f>
              <c:strCache>
                <c:ptCount val="4"/>
                <c:pt idx="0">
                  <c:v>Smallcap</c:v>
                </c:pt>
                <c:pt idx="1">
                  <c:v>Midcap</c:v>
                </c:pt>
                <c:pt idx="2">
                  <c:v>Large Cap</c:v>
                </c:pt>
                <c:pt idx="3">
                  <c:v>MAF / Hybrid</c:v>
                </c:pt>
              </c:strCache>
            </c:strRef>
          </c:cat>
          <c:val>
            <c:numRef>
              <c:f>Returns!$D$2:$D$5</c:f>
              <c:numCache>
                <c:formatCode>General</c:formatCode>
                <c:ptCount val="4"/>
                <c:pt idx="0">
                  <c:v>26.8</c:v>
                </c:pt>
                <c:pt idx="1">
                  <c:v>22.8</c:v>
                </c:pt>
                <c:pt idx="2">
                  <c:v>16.8</c:v>
                </c:pt>
                <c:pt idx="3">
                  <c:v>13.4</c:v>
                </c:pt>
              </c:numCache>
            </c:numRef>
          </c:val>
          <c:extLst>
            <c:ext xmlns:c16="http://schemas.microsoft.com/office/drawing/2014/chart" uri="{C3380CC4-5D6E-409C-BE32-E72D297353CC}">
              <c16:uniqueId val="{00000002-9AEA-44B5-9AC0-775BFC4A344B}"/>
            </c:ext>
          </c:extLst>
        </c:ser>
        <c:dLbls>
          <c:dLblPos val="outEnd"/>
          <c:showLegendKey val="0"/>
          <c:showVal val="1"/>
          <c:showCatName val="0"/>
          <c:showSerName val="0"/>
          <c:showPercent val="0"/>
          <c:showBubbleSize val="0"/>
        </c:dLbls>
        <c:gapWidth val="219"/>
        <c:overlap val="-27"/>
        <c:axId val="468879856"/>
        <c:axId val="468876528"/>
      </c:barChart>
      <c:catAx>
        <c:axId val="4688798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Avenir Next LT Pro Light" panose="020B0304020202020204" pitchFamily="34" charset="0"/>
                <a:ea typeface="+mn-ea"/>
                <a:cs typeface="+mn-cs"/>
              </a:defRPr>
            </a:pPr>
            <a:endParaRPr lang="en-US"/>
          </a:p>
        </c:txPr>
        <c:crossAx val="468876528"/>
        <c:crosses val="autoZero"/>
        <c:auto val="1"/>
        <c:lblAlgn val="ctr"/>
        <c:lblOffset val="100"/>
        <c:noMultiLvlLbl val="0"/>
      </c:catAx>
      <c:valAx>
        <c:axId val="46887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Avenir Next LT Pro Light" panose="020B0304020202020204" pitchFamily="34" charset="0"/>
                <a:ea typeface="+mn-ea"/>
                <a:cs typeface="+mn-cs"/>
              </a:defRPr>
            </a:pPr>
            <a:endParaRPr lang="en-US"/>
          </a:p>
        </c:txPr>
        <c:crossAx val="46887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Avenir Next LT Pro Light" panose="020B03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latin typeface="Avenir Next LT Pro Light" panose="020B03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'Standard Deviation'!$B$1</c:f>
              <c:strCache>
                <c:ptCount val="1"/>
                <c:pt idx="0">
                  <c:v>1 Year</c:v>
                </c:pt>
              </c:strCache>
            </c:strRef>
          </c:tx>
          <c:spPr>
            <a:solidFill>
              <a:srgbClr val="A04B1A"/>
            </a:solidFill>
            <a:ln>
              <a:no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venir Next LT Pro Light" panose="020B03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'Standard Deviation'!$A$2:$A$5</c:f>
              <c:strCache>
                <c:ptCount val="4"/>
                <c:pt idx="0">
                  <c:v>Smallcap</c:v>
                </c:pt>
                <c:pt idx="1">
                  <c:v>Midcap</c:v>
                </c:pt>
                <c:pt idx="2">
                  <c:v>Large Cap</c:v>
                </c:pt>
                <c:pt idx="3">
                  <c:v>MAF / Hybrid</c:v>
                </c:pt>
              </c:strCache>
            </c:strRef>
          </c:cat>
          <c:val>
            <c:numRef>
              <c:f>'Standard Deviation'!$B$2:$B$5</c:f>
              <c:numCache>
                <c:formatCode>General</c:formatCode>
                <c:ptCount val="4"/>
                <c:pt idx="0">
                  <c:v>22.14</c:v>
                </c:pt>
                <c:pt idx="1">
                  <c:v>19.53</c:v>
                </c:pt>
                <c:pt idx="2">
                  <c:v>13.88</c:v>
                </c:pt>
                <c:pt idx="3">
                  <c:v>8.4700000000000006</c:v>
                </c:pt>
              </c:numCache>
            </c:numRef>
          </c:val>
          <c:extLst>
            <c:ext xmlns:c16="http://schemas.microsoft.com/office/drawing/2014/chart" uri="{C3380CC4-5D6E-409C-BE32-E72D297353CC}">
              <c16:uniqueId val="{00000000-C637-43CC-8B19-619FBA1C5272}"/>
            </c:ext>
          </c:extLst>
        </c:ser>
        <c:ser>
          <c:idx val="1"/>
          <c:order val="1"/>
          <c:tx>
            <c:strRef>
              <c:f>'Standard Deviation'!$C$1</c:f>
              <c:strCache>
                <c:ptCount val="1"/>
                <c:pt idx="0">
                  <c:v>3 Year</c:v>
                </c:pt>
              </c:strCache>
            </c:strRef>
          </c:tx>
          <c:spPr>
            <a:solidFill>
              <a:srgbClr val="D6E1DF"/>
            </a:solidFill>
            <a:ln>
              <a:no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Avenir Next LT Pro Light" panose="020B03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'Standard Deviation'!$A$2:$A$5</c:f>
              <c:strCache>
                <c:ptCount val="4"/>
                <c:pt idx="0">
                  <c:v>Smallcap</c:v>
                </c:pt>
                <c:pt idx="1">
                  <c:v>Midcap</c:v>
                </c:pt>
                <c:pt idx="2">
                  <c:v>Large Cap</c:v>
                </c:pt>
                <c:pt idx="3">
                  <c:v>MAF / Hybrid</c:v>
                </c:pt>
              </c:strCache>
            </c:strRef>
          </c:cat>
          <c:val>
            <c:numRef>
              <c:f>'Standard Deviation'!$C$2:$C$5</c:f>
              <c:numCache>
                <c:formatCode>General</c:formatCode>
                <c:ptCount val="4"/>
                <c:pt idx="0">
                  <c:v>17.02</c:v>
                </c:pt>
                <c:pt idx="1">
                  <c:v>16.36</c:v>
                </c:pt>
                <c:pt idx="2">
                  <c:v>13.02</c:v>
                </c:pt>
                <c:pt idx="3">
                  <c:v>8.06</c:v>
                </c:pt>
              </c:numCache>
            </c:numRef>
          </c:val>
          <c:extLst>
            <c:ext xmlns:c16="http://schemas.microsoft.com/office/drawing/2014/chart" uri="{C3380CC4-5D6E-409C-BE32-E72D297353CC}">
              <c16:uniqueId val="{00000001-C637-43CC-8B19-619FBA1C5272}"/>
            </c:ext>
          </c:extLst>
        </c:ser>
        <c:ser>
          <c:idx val="2"/>
          <c:order val="2"/>
          <c:tx>
            <c:strRef>
              <c:f>'Standard Deviation'!$D$1</c:f>
              <c:strCache>
                <c:ptCount val="1"/>
                <c:pt idx="0">
                  <c:v>5 Year</c:v>
                </c:pt>
              </c:strCache>
            </c:strRef>
          </c:tx>
          <c:spPr>
            <a:solidFill>
              <a:srgbClr val="ED6423"/>
            </a:solidFill>
            <a:ln>
              <a:noFill/>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rgbClr val="000000"/>
                    </a:solidFill>
                    <a:latin typeface="Avenir Next LT Pro Light" panose="020B03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'Standard Deviation'!$A$2:$A$5</c:f>
              <c:strCache>
                <c:ptCount val="4"/>
                <c:pt idx="0">
                  <c:v>Smallcap</c:v>
                </c:pt>
                <c:pt idx="1">
                  <c:v>Midcap</c:v>
                </c:pt>
                <c:pt idx="2">
                  <c:v>Large Cap</c:v>
                </c:pt>
                <c:pt idx="3">
                  <c:v>MAF / Hybrid</c:v>
                </c:pt>
              </c:strCache>
            </c:strRef>
          </c:cat>
          <c:val>
            <c:numRef>
              <c:f>'Standard Deviation'!$D$2:$D$5</c:f>
              <c:numCache>
                <c:formatCode>General</c:formatCode>
                <c:ptCount val="4"/>
                <c:pt idx="0">
                  <c:v>23.39</c:v>
                </c:pt>
                <c:pt idx="1">
                  <c:v>21.25</c:v>
                </c:pt>
                <c:pt idx="2">
                  <c:v>18.11</c:v>
                </c:pt>
                <c:pt idx="3">
                  <c:v>8.06</c:v>
                </c:pt>
              </c:numCache>
            </c:numRef>
          </c:val>
          <c:extLst>
            <c:ext xmlns:c16="http://schemas.microsoft.com/office/drawing/2014/chart" uri="{C3380CC4-5D6E-409C-BE32-E72D297353CC}">
              <c16:uniqueId val="{00000002-C637-43CC-8B19-619FBA1C5272}"/>
            </c:ext>
          </c:extLst>
        </c:ser>
        <c:dLbls>
          <c:dLblPos val="outEnd"/>
          <c:showLegendKey val="0"/>
          <c:showVal val="1"/>
          <c:showCatName val="0"/>
          <c:showSerName val="0"/>
          <c:showPercent val="0"/>
          <c:showBubbleSize val="0"/>
        </c:dLbls>
        <c:gapWidth val="219"/>
        <c:overlap val="-41"/>
        <c:axId val="315935344"/>
        <c:axId val="632828960"/>
      </c:barChart>
      <c:catAx>
        <c:axId val="3159353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Avenir Next LT Pro Light" panose="020B0304020202020204" pitchFamily="34" charset="0"/>
                <a:ea typeface="+mn-ea"/>
                <a:cs typeface="+mn-cs"/>
              </a:defRPr>
            </a:pPr>
            <a:endParaRPr lang="en-US"/>
          </a:p>
        </c:txPr>
        <c:crossAx val="632828960"/>
        <c:crosses val="autoZero"/>
        <c:auto val="1"/>
        <c:lblAlgn val="ctr"/>
        <c:lblOffset val="100"/>
        <c:noMultiLvlLbl val="0"/>
      </c:catAx>
      <c:valAx>
        <c:axId val="63282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Avenir Next LT Pro Light" panose="020B0304020202020204" pitchFamily="34" charset="0"/>
                <a:ea typeface="+mn-ea"/>
                <a:cs typeface="+mn-cs"/>
              </a:defRPr>
            </a:pPr>
            <a:endParaRPr lang="en-US"/>
          </a:p>
        </c:txPr>
        <c:crossAx val="31593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Avenir Next LT Pro Light" panose="020B03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latin typeface="Avenir Next LT Pro Light" panose="020B03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Next LT Pro Light" panose="020B0304020202020204" pitchFamily="34"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Next LT Pro Light" panose="020B0304020202020204" pitchFamily="34" charset="0"/>
              </a:defRPr>
            </a:lvl1pPr>
          </a:lstStyle>
          <a:p>
            <a:fld id="{DC4D8273-14A0-4C83-8027-CCCFB846EA5E}" type="datetimeFigureOut">
              <a:rPr lang="en-IN" smtClean="0"/>
              <a:pPr/>
              <a:t>26-08-2025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Next LT Pro Light" panose="020B0304020202020204" pitchFamily="34"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Next LT Pro Light" panose="020B0304020202020204" pitchFamily="34" charset="0"/>
              </a:defRPr>
            </a:lvl1pPr>
          </a:lstStyle>
          <a:p>
            <a:fld id="{30988700-FEA6-4BC9-988A-DE2A96337742}" type="slidenum">
              <a:rPr lang="en-IN" smtClean="0"/>
              <a:pPr/>
              <a:t>‹#›</a:t>
            </a:fld>
            <a:endParaRPr lang="en-IN" dirty="0"/>
          </a:p>
        </p:txBody>
      </p:sp>
    </p:spTree>
    <p:extLst>
      <p:ext uri="{BB962C8B-B14F-4D97-AF65-F5344CB8AC3E}">
        <p14:creationId xmlns:p14="http://schemas.microsoft.com/office/powerpoint/2010/main" val="286421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Next LT Pro Light" panose="020B0304020202020204" pitchFamily="34" charset="0"/>
        <a:ea typeface="+mn-ea"/>
        <a:cs typeface="+mn-cs"/>
      </a:defRPr>
    </a:lvl1pPr>
    <a:lvl2pPr marL="457200" algn="l" defTabSz="914400" rtl="0" eaLnBrk="1" latinLnBrk="0" hangingPunct="1">
      <a:defRPr sz="1200" kern="1200">
        <a:solidFill>
          <a:schemeClr val="tx1"/>
        </a:solidFill>
        <a:latin typeface="Avenir Next LT Pro Light" panose="020B0304020202020204" pitchFamily="34" charset="0"/>
        <a:ea typeface="+mn-ea"/>
        <a:cs typeface="+mn-cs"/>
      </a:defRPr>
    </a:lvl2pPr>
    <a:lvl3pPr marL="914400" algn="l" defTabSz="914400" rtl="0" eaLnBrk="1" latinLnBrk="0" hangingPunct="1">
      <a:defRPr sz="1200" kern="1200">
        <a:solidFill>
          <a:schemeClr val="tx1"/>
        </a:solidFill>
        <a:latin typeface="Avenir Next LT Pro Light" panose="020B0304020202020204" pitchFamily="34" charset="0"/>
        <a:ea typeface="+mn-ea"/>
        <a:cs typeface="+mn-cs"/>
      </a:defRPr>
    </a:lvl3pPr>
    <a:lvl4pPr marL="1371600" algn="l" defTabSz="914400" rtl="0" eaLnBrk="1" latinLnBrk="0" hangingPunct="1">
      <a:defRPr sz="1200" kern="1200">
        <a:solidFill>
          <a:schemeClr val="tx1"/>
        </a:solidFill>
        <a:latin typeface="Avenir Next LT Pro Light" panose="020B0304020202020204" pitchFamily="34" charset="0"/>
        <a:ea typeface="+mn-ea"/>
        <a:cs typeface="+mn-cs"/>
      </a:defRPr>
    </a:lvl4pPr>
    <a:lvl5pPr marL="1828800" algn="l" defTabSz="914400" rtl="0" eaLnBrk="1" latinLnBrk="0" hangingPunct="1">
      <a:defRPr sz="1200" kern="1200">
        <a:solidFill>
          <a:schemeClr val="tx1"/>
        </a:solidFill>
        <a:latin typeface="Avenir Next LT Pro Light" panose="020B03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5AAD6-F673-407A-965B-12C9855EFBB6}"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977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88700-FEA6-4BC9-988A-DE2A96337742}" type="slidenum">
              <a:rPr kumimoji="0" lang="en-IN" sz="1200" b="0" i="0" u="none" strike="noStrike" kern="1200" cap="none" spc="0" normalizeH="0" baseline="0" noProof="0" smtClean="0">
                <a:ln>
                  <a:noFill/>
                </a:ln>
                <a:solidFill>
                  <a:prstClr val="black"/>
                </a:solidFill>
                <a:effectLst/>
                <a:uLnTx/>
                <a:uFillTx/>
                <a:latin typeface="Avenir Next LT Pro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57313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075AAD6-F673-407A-965B-12C9855EFBB6}" type="slidenum">
              <a:rPr lang="en-IN" smtClean="0"/>
              <a:t>6</a:t>
            </a:fld>
            <a:endParaRPr lang="en-IN"/>
          </a:p>
        </p:txBody>
      </p:sp>
    </p:spTree>
    <p:extLst>
      <p:ext uri="{BB962C8B-B14F-4D97-AF65-F5344CB8AC3E}">
        <p14:creationId xmlns:p14="http://schemas.microsoft.com/office/powerpoint/2010/main" val="199283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88700-FEA6-4BC9-988A-DE2A96337742}" type="slidenum">
              <a:rPr kumimoji="0" lang="en-IN" sz="1200" b="0" i="0" u="none" strike="noStrike" kern="1200" cap="none" spc="0" normalizeH="0" baseline="0" noProof="0" smtClean="0">
                <a:ln>
                  <a:noFill/>
                </a:ln>
                <a:solidFill>
                  <a:prstClr val="black"/>
                </a:solidFill>
                <a:effectLst/>
                <a:uLnTx/>
                <a:uFillTx/>
                <a:latin typeface="Avenir Next LT Pro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57313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988700-FEA6-4BC9-988A-DE2A96337742}" type="slidenum">
              <a:rPr lang="en-IN" smtClean="0"/>
              <a:pPr/>
              <a:t>14</a:t>
            </a:fld>
            <a:endParaRPr lang="en-IN" dirty="0"/>
          </a:p>
        </p:txBody>
      </p:sp>
    </p:spTree>
    <p:extLst>
      <p:ext uri="{BB962C8B-B14F-4D97-AF65-F5344CB8AC3E}">
        <p14:creationId xmlns:p14="http://schemas.microsoft.com/office/powerpoint/2010/main" val="266959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88700-FEA6-4BC9-988A-DE2A96337742}" type="slidenum">
              <a:rPr kumimoji="0" lang="en-IN" sz="1200" b="0" i="0" u="none" strike="noStrike" kern="1200" cap="none" spc="0" normalizeH="0" baseline="0" noProof="0" smtClean="0">
                <a:ln>
                  <a:noFill/>
                </a:ln>
                <a:solidFill>
                  <a:prstClr val="black"/>
                </a:solidFill>
                <a:effectLst/>
                <a:uLnTx/>
                <a:uFillTx/>
                <a:latin typeface="Avenir Next LT Pro Light" panose="020B03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4149402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3D7E-C7AD-D377-35A0-B3E7E4C8E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5D56D-9008-7878-5D4C-368D1EB05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F1EEE-6128-DB10-CB8C-2765B103966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DA362AE-0D39-D97B-BC4D-0893BC9222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76EA9-DBC5-410B-9860-8A669228DDC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73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2967-B30F-CFE8-EE90-E9708AC02629}"/>
              </a:ext>
            </a:extLst>
          </p:cNvPr>
          <p:cNvSpPr>
            <a:spLocks noGrp="1"/>
          </p:cNvSpPr>
          <p:nvPr>
            <p:ph type="ctrTitle"/>
          </p:nvPr>
        </p:nvSpPr>
        <p:spPr>
          <a:xfrm>
            <a:off x="1524000" y="1122363"/>
            <a:ext cx="9144000" cy="2387600"/>
          </a:xfrm>
        </p:spPr>
        <p:txBody>
          <a:bodyPr anchor="b"/>
          <a:lstStyle>
            <a:lvl1pPr algn="ctr">
              <a:defRPr sz="6000">
                <a:solidFill>
                  <a:schemeClr val="dk1">
                    <a:lumMod val="100000"/>
                  </a:schemeClr>
                </a:solidFill>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755341B0-30D6-8778-FE49-0D404182CD8D}"/>
              </a:ext>
            </a:extLst>
          </p:cNvPr>
          <p:cNvSpPr>
            <a:spLocks noGrp="1"/>
          </p:cNvSpPr>
          <p:nvPr>
            <p:ph type="subTitle" idx="1"/>
          </p:nvPr>
        </p:nvSpPr>
        <p:spPr>
          <a:xfrm>
            <a:off x="1524000" y="3602038"/>
            <a:ext cx="9144000" cy="1655762"/>
          </a:xfrm>
        </p:spPr>
        <p:txBody>
          <a:bodyPr/>
          <a:lstStyle>
            <a:lvl1pPr marL="0" indent="0" algn="ctr">
              <a:buNone/>
              <a:defRPr sz="2400">
                <a:solidFill>
                  <a:schemeClr val="dk1">
                    <a:lumMod val="10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CDDE324-E383-AEA2-6EA3-71986B746CFA}"/>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8FC24D93-491A-C157-7DA8-729159AE4C6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C8D576-EA30-1AC7-7808-9C6EE61126DB}"/>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93300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D958-8C00-4365-6048-165C79600F72}"/>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A9B5D1E-10A8-7051-318C-A96805F50010}"/>
              </a:ext>
            </a:extLst>
          </p:cNvPr>
          <p:cNvSpPr>
            <a:spLocks noGrp="1"/>
          </p:cNvSpPr>
          <p:nvPr>
            <p:ph type="body" orient="vert" idx="1"/>
          </p:nvPr>
        </p:nvSpPr>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2AD5FD-8A06-F9C4-5B15-AF85974B1AA4}"/>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3764A6EA-65A6-7242-C7C7-F37FAD0D6A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B926D3-5124-E322-CB56-56C841BB03C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99182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9C838-3926-D21D-354F-34624E93F3F5}"/>
              </a:ext>
            </a:extLst>
          </p:cNvPr>
          <p:cNvSpPr>
            <a:spLocks noGrp="1"/>
          </p:cNvSpPr>
          <p:nvPr>
            <p:ph type="title" orient="vert"/>
          </p:nvPr>
        </p:nvSpPr>
        <p:spPr>
          <a:xfrm>
            <a:off x="8724900" y="365125"/>
            <a:ext cx="2628900" cy="5811838"/>
          </a:xfrm>
        </p:spPr>
        <p:txBody>
          <a:bodyPr vert="eaVert"/>
          <a:lstStyle>
            <a:lvl1pPr>
              <a:defRPr>
                <a:solidFill>
                  <a:schemeClr val="dk1">
                    <a:lumMod val="100000"/>
                  </a:schemeClr>
                </a:solidFill>
              </a:defRPr>
            </a:lvl1p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3FA811D-7F47-7C5B-C1D3-71469854E64A}"/>
              </a:ext>
            </a:extLst>
          </p:cNvPr>
          <p:cNvSpPr>
            <a:spLocks noGrp="1"/>
          </p:cNvSpPr>
          <p:nvPr>
            <p:ph type="body" orient="vert" idx="1"/>
          </p:nvPr>
        </p:nvSpPr>
        <p:spPr>
          <a:xfrm>
            <a:off x="838200" y="365125"/>
            <a:ext cx="7734300" cy="5811838"/>
          </a:xfrm>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FFDD973-2D65-2D8A-CF90-33A691816A1B}"/>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BF934B80-C0C2-82EE-F69B-4DAEFE65D3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A1709F-D312-E4AF-BA58-39BF7F5BEA5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56523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Tree>
    <p:extLst>
      <p:ext uri="{BB962C8B-B14F-4D97-AF65-F5344CB8AC3E}">
        <p14:creationId xmlns:p14="http://schemas.microsoft.com/office/powerpoint/2010/main" val="4290566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864796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CE97-CC45-253E-FFBC-503FB2E8F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3E0C37-C017-C8EA-1F77-7986ED227A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E10911-F99B-35BF-3EF1-59CDFB606970}"/>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5" name="Footer Placeholder 4">
            <a:extLst>
              <a:ext uri="{FF2B5EF4-FFF2-40B4-BE49-F238E27FC236}">
                <a16:creationId xmlns:a16="http://schemas.microsoft.com/office/drawing/2014/main" id="{1D92942D-D0BE-35BF-FE75-A008206D5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10EAA-3693-C3B2-4A15-A5545040DE14}"/>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1234787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1E18-5A6B-C409-7BA1-1A4EB9C4E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1BE1F-CADB-A1A9-1562-C638318E1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50C74-E2E7-2D85-5620-339C3F7B8A9E}"/>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5" name="Footer Placeholder 4">
            <a:extLst>
              <a:ext uri="{FF2B5EF4-FFF2-40B4-BE49-F238E27FC236}">
                <a16:creationId xmlns:a16="http://schemas.microsoft.com/office/drawing/2014/main" id="{1393B508-736C-F0F7-8C3B-6E42E8B19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BDD56-2786-3596-EB56-88EDE4CF8B53}"/>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215671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8ADC-C991-FE06-D7F7-1AA255A77A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126A7-FF5E-06BA-4BEC-938BC1AF4A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BEF5E-76E3-9AEA-0D2B-5053082A618F}"/>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5" name="Footer Placeholder 4">
            <a:extLst>
              <a:ext uri="{FF2B5EF4-FFF2-40B4-BE49-F238E27FC236}">
                <a16:creationId xmlns:a16="http://schemas.microsoft.com/office/drawing/2014/main" id="{473D4B56-A94A-0109-7FF5-7F90B1D80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2020F-E95D-699E-65C2-2E4482493094}"/>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3366081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C0DB-4723-C4B9-02F1-881CA1640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0D409F-55BF-6E10-A7FF-BAF13A2FE5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A5DDE0-98E9-5147-690B-A4A67E7AF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4E64F-6964-A3F1-E646-F27CBD1FF217}"/>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6" name="Footer Placeholder 5">
            <a:extLst>
              <a:ext uri="{FF2B5EF4-FFF2-40B4-BE49-F238E27FC236}">
                <a16:creationId xmlns:a16="http://schemas.microsoft.com/office/drawing/2014/main" id="{5D686669-593C-7724-9C7E-03F961553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A601B-FBD3-BB3F-E9D8-FAAA456061C5}"/>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2696829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89C1-2889-F96C-9B04-A41F82B90E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03D359-022D-01CE-EF52-8348AC02A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F94C2-B2C7-F6A5-C01D-2523EB0A4A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E6699A-3320-D3D6-BDBB-65736101F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68F2B2-1FDA-4986-3DDA-BCDCBDBC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C64B1B-3222-B8B0-F66E-0AC780A935CF}"/>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8" name="Footer Placeholder 7">
            <a:extLst>
              <a:ext uri="{FF2B5EF4-FFF2-40B4-BE49-F238E27FC236}">
                <a16:creationId xmlns:a16="http://schemas.microsoft.com/office/drawing/2014/main" id="{63B7AE7C-6B32-F311-7E31-2DA958B8D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2ED2DE-A0A5-ED18-D10D-80E9C1038D5A}"/>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2121530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DBAF-9B00-EDFD-6A96-86EA8E8A9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EA41D-F1EB-8F83-AAD0-A64CFB194A16}"/>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4" name="Footer Placeholder 3">
            <a:extLst>
              <a:ext uri="{FF2B5EF4-FFF2-40B4-BE49-F238E27FC236}">
                <a16:creationId xmlns:a16="http://schemas.microsoft.com/office/drawing/2014/main" id="{387C8D03-60DE-5947-2FE8-F7FC6656A4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DE9117-45EF-9539-8723-B854ED62AF10}"/>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3493017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2CE4-6F34-8288-EE14-250FE20A2A53}"/>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E95B0D5-3D69-B75E-3142-4618FD84A092}"/>
              </a:ext>
            </a:extLst>
          </p:cNvPr>
          <p:cNvSpPr>
            <a:spLocks noGrp="1"/>
          </p:cNvSpPr>
          <p:nvPr>
            <p:ph idx="1"/>
          </p:nvPr>
        </p:nvSpPr>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4365EC1-DE00-4997-FD1A-64AAF80E41DD}"/>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09850889-6989-06CC-6B68-500CADC026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76961C-BA21-FFD3-ADED-5ECC2F361213}"/>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470630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3D3C4-3451-9343-A201-35F3115FA0E8}"/>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3" name="Footer Placeholder 2">
            <a:extLst>
              <a:ext uri="{FF2B5EF4-FFF2-40B4-BE49-F238E27FC236}">
                <a16:creationId xmlns:a16="http://schemas.microsoft.com/office/drawing/2014/main" id="{3E577514-FFD8-2D9F-C1B0-944DBDDD6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BDC92F-07AF-BF8D-CA22-6DFE9E9A7D43}"/>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2956214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01B8-A9DF-5C3B-A25D-EB4CE31CA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F3A96-9087-D769-9376-B74443DF9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98C4FD-AFCA-4F76-F58D-97E0E87FE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240A9-5B98-0263-CF95-653F3D448652}"/>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6" name="Footer Placeholder 5">
            <a:extLst>
              <a:ext uri="{FF2B5EF4-FFF2-40B4-BE49-F238E27FC236}">
                <a16:creationId xmlns:a16="http://schemas.microsoft.com/office/drawing/2014/main" id="{5816BAAB-094A-86CB-0B01-2CD31B1EF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B6017-A77E-15EA-3D65-7EA881429E63}"/>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4135434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235D-9244-C92B-EAF4-B138634F00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86F05-8E27-8023-FC7F-58100854D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1AC5F6-8D73-DA02-4465-5F7519DD7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6B1B20-35E9-D5F3-B637-04354432EE40}"/>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6" name="Footer Placeholder 5">
            <a:extLst>
              <a:ext uri="{FF2B5EF4-FFF2-40B4-BE49-F238E27FC236}">
                <a16:creationId xmlns:a16="http://schemas.microsoft.com/office/drawing/2014/main" id="{496EA3E6-7867-17D3-1076-130878A39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35447-FB4E-F83A-06A7-515875E3CD87}"/>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355828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C785-4EFE-AFC0-603A-0AC914B87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2798BA-E263-BF4A-D050-228F98727E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218E0-B020-AA35-A39B-F98D12836E4E}"/>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5" name="Footer Placeholder 4">
            <a:extLst>
              <a:ext uri="{FF2B5EF4-FFF2-40B4-BE49-F238E27FC236}">
                <a16:creationId xmlns:a16="http://schemas.microsoft.com/office/drawing/2014/main" id="{BA603007-B680-13AF-6F14-3DB7023E1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3BE83-2121-2D1B-A91E-E9C7D065F792}"/>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269095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6A9AA7-46DA-294E-0214-7DEF763173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F65A52-F816-C0A3-66D0-89C722B1CE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724EE-0A96-1CB1-7A0F-1F04218B6061}"/>
              </a:ext>
            </a:extLst>
          </p:cNvPr>
          <p:cNvSpPr>
            <a:spLocks noGrp="1"/>
          </p:cNvSpPr>
          <p:nvPr>
            <p:ph type="dt" sz="half" idx="10"/>
          </p:nvPr>
        </p:nvSpPr>
        <p:spPr/>
        <p:txBody>
          <a:bodyPr/>
          <a:lstStyle/>
          <a:p>
            <a:fld id="{9E857D64-7178-428A-95DE-BFF8664D54DF}" type="datetimeFigureOut">
              <a:rPr lang="en-US" smtClean="0"/>
              <a:t>8/26/2025</a:t>
            </a:fld>
            <a:endParaRPr lang="en-US"/>
          </a:p>
        </p:txBody>
      </p:sp>
      <p:sp>
        <p:nvSpPr>
          <p:cNvPr id="5" name="Footer Placeholder 4">
            <a:extLst>
              <a:ext uri="{FF2B5EF4-FFF2-40B4-BE49-F238E27FC236}">
                <a16:creationId xmlns:a16="http://schemas.microsoft.com/office/drawing/2014/main" id="{5D9870E9-4715-387B-6839-199F14191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F927A-F01B-9CA7-8971-4AA7EE70D3D7}"/>
              </a:ext>
            </a:extLst>
          </p:cNvPr>
          <p:cNvSpPr>
            <a:spLocks noGrp="1"/>
          </p:cNvSpPr>
          <p:nvPr>
            <p:ph type="sldNum" sz="quarter" idx="12"/>
          </p:nvPr>
        </p:nvSpPr>
        <p:spPr/>
        <p:txBody>
          <a:bodyPr/>
          <a:lstStyle/>
          <a:p>
            <a:fld id="{92B44461-9FA6-4EEE-889A-1CF2DE4BF54E}" type="slidenum">
              <a:rPr lang="en-US" smtClean="0"/>
              <a:t>‹#›</a:t>
            </a:fld>
            <a:endParaRPr lang="en-US"/>
          </a:p>
        </p:txBody>
      </p:sp>
    </p:spTree>
    <p:extLst>
      <p:ext uri="{BB962C8B-B14F-4D97-AF65-F5344CB8AC3E}">
        <p14:creationId xmlns:p14="http://schemas.microsoft.com/office/powerpoint/2010/main" val="3412021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2967-B30F-CFE8-EE90-E9708AC02629}"/>
              </a:ext>
            </a:extLst>
          </p:cNvPr>
          <p:cNvSpPr>
            <a:spLocks noGrp="1"/>
          </p:cNvSpPr>
          <p:nvPr>
            <p:ph type="ctrTitle"/>
          </p:nvPr>
        </p:nvSpPr>
        <p:spPr>
          <a:xfrm>
            <a:off x="1524000" y="1122363"/>
            <a:ext cx="9144000" cy="2387600"/>
          </a:xfrm>
        </p:spPr>
        <p:txBody>
          <a:bodyPr anchor="b"/>
          <a:lstStyle>
            <a:lvl1pPr algn="ctr">
              <a:defRPr sz="6000">
                <a:solidFill>
                  <a:schemeClr val="dk1">
                    <a:lumMod val="100000"/>
                  </a:schemeClr>
                </a:solidFill>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755341B0-30D6-8778-FE49-0D404182CD8D}"/>
              </a:ext>
            </a:extLst>
          </p:cNvPr>
          <p:cNvSpPr>
            <a:spLocks noGrp="1"/>
          </p:cNvSpPr>
          <p:nvPr>
            <p:ph type="subTitle" idx="1"/>
          </p:nvPr>
        </p:nvSpPr>
        <p:spPr>
          <a:xfrm>
            <a:off x="1524000" y="3602038"/>
            <a:ext cx="9144000" cy="1655762"/>
          </a:xfrm>
        </p:spPr>
        <p:txBody>
          <a:bodyPr/>
          <a:lstStyle>
            <a:lvl1pPr marL="0" indent="0" algn="ctr">
              <a:buNone/>
              <a:defRPr sz="2400">
                <a:solidFill>
                  <a:schemeClr val="dk1">
                    <a:lumMod val="10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CDDE324-E383-AEA2-6EA3-71986B746CFA}"/>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8FC24D93-491A-C157-7DA8-729159AE4C6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C8D576-EA30-1AC7-7808-9C6EE61126DB}"/>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82055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2CE4-6F34-8288-EE14-250FE20A2A53}"/>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E95B0D5-3D69-B75E-3142-4618FD84A092}"/>
              </a:ext>
            </a:extLst>
          </p:cNvPr>
          <p:cNvSpPr>
            <a:spLocks noGrp="1"/>
          </p:cNvSpPr>
          <p:nvPr>
            <p:ph idx="1"/>
          </p:nvPr>
        </p:nvSpPr>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4365EC1-DE00-4997-FD1A-64AAF80E41DD}"/>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09850889-6989-06CC-6B68-500CADC026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76961C-BA21-FFD3-ADED-5ECC2F361213}"/>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893716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6A00-F849-E55E-BF8A-CE1191ADB949}"/>
              </a:ext>
            </a:extLst>
          </p:cNvPr>
          <p:cNvSpPr>
            <a:spLocks noGrp="1"/>
          </p:cNvSpPr>
          <p:nvPr>
            <p:ph type="title"/>
          </p:nvPr>
        </p:nvSpPr>
        <p:spPr>
          <a:xfrm>
            <a:off x="831850" y="1709738"/>
            <a:ext cx="10515600" cy="2852737"/>
          </a:xfrm>
        </p:spPr>
        <p:txBody>
          <a:bodyPr anchor="b"/>
          <a:lstStyle>
            <a:lvl1pPr>
              <a:defRPr sz="6000">
                <a:solidFill>
                  <a:schemeClr val="dk1">
                    <a:lumMod val="100000"/>
                  </a:schemeClr>
                </a:solidFill>
              </a:defRPr>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4FEA209-2816-3C9F-D223-0493ADB0F2FD}"/>
              </a:ext>
            </a:extLst>
          </p:cNvPr>
          <p:cNvSpPr>
            <a:spLocks noGrp="1"/>
          </p:cNvSpPr>
          <p:nvPr>
            <p:ph type="body" idx="1"/>
          </p:nvPr>
        </p:nvSpPr>
        <p:spPr>
          <a:xfrm>
            <a:off x="831850" y="4589463"/>
            <a:ext cx="10515600" cy="1500187"/>
          </a:xfrm>
        </p:spPr>
        <p:txBody>
          <a:bodyPr/>
          <a:lstStyle>
            <a:lvl1pPr marL="0" indent="0">
              <a:buNone/>
              <a:defRPr sz="2400">
                <a:solidFill>
                  <a:schemeClr val="dk1">
                    <a:lumMod val="100000"/>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DB27A4-3666-2639-C844-FBD6747E2183}"/>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42DAB03D-01A5-65E8-10E6-F14F22733F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5785D8-CB44-5EA9-7596-C22A86FFE1EB}"/>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053162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CBE9-4FDB-7690-8DD3-5D699D8A6F9D}"/>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65147D6-228B-055B-D9A8-CDEDA5C930DB}"/>
              </a:ext>
            </a:extLst>
          </p:cNvPr>
          <p:cNvSpPr>
            <a:spLocks noGrp="1"/>
          </p:cNvSpPr>
          <p:nvPr>
            <p:ph sz="half" idx="1"/>
          </p:nvPr>
        </p:nvSpPr>
        <p:spPr>
          <a:xfrm>
            <a:off x="838200" y="1825625"/>
            <a:ext cx="5181600" cy="435133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4EE3F33-A934-A6DD-460A-4DA9D3DF501A}"/>
              </a:ext>
            </a:extLst>
          </p:cNvPr>
          <p:cNvSpPr>
            <a:spLocks noGrp="1"/>
          </p:cNvSpPr>
          <p:nvPr>
            <p:ph sz="half" idx="2"/>
          </p:nvPr>
        </p:nvSpPr>
        <p:spPr>
          <a:xfrm>
            <a:off x="6172200" y="1825625"/>
            <a:ext cx="5181600" cy="435133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0ADEF87-989D-712A-1F2E-D457EF58C7A0}"/>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8091D2F8-9D15-9757-38F7-FEBE5FDF1D7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8F4BD7C-D52A-10F2-F16C-FCEF9814AC84}"/>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60903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6E44-896A-32AE-0D2D-376391555910}"/>
              </a:ext>
            </a:extLst>
          </p:cNvPr>
          <p:cNvSpPr>
            <a:spLocks noGrp="1"/>
          </p:cNvSpPr>
          <p:nvPr>
            <p:ph type="title"/>
          </p:nvPr>
        </p:nvSpPr>
        <p:spPr>
          <a:xfrm>
            <a:off x="839788" y="365125"/>
            <a:ext cx="10515600" cy="1325563"/>
          </a:xfrm>
        </p:spPr>
        <p:txBody>
          <a:bodyPr/>
          <a:lstStyle>
            <a:lvl1pPr>
              <a:defRPr>
                <a:solidFill>
                  <a:schemeClr val="dk1">
                    <a:lumMod val="100000"/>
                  </a:schemeClr>
                </a:solidFill>
              </a:defRPr>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CA39977-09E6-3A6F-D463-509CDDD846CC}"/>
              </a:ext>
            </a:extLst>
          </p:cNvPr>
          <p:cNvSpPr>
            <a:spLocks noGrp="1"/>
          </p:cNvSpPr>
          <p:nvPr>
            <p:ph type="body" idx="1"/>
          </p:nvPr>
        </p:nvSpPr>
        <p:spPr>
          <a:xfrm>
            <a:off x="839788" y="1681163"/>
            <a:ext cx="5157787"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457F3-BC0C-F62E-E7D4-6B377F003E26}"/>
              </a:ext>
            </a:extLst>
          </p:cNvPr>
          <p:cNvSpPr>
            <a:spLocks noGrp="1"/>
          </p:cNvSpPr>
          <p:nvPr>
            <p:ph sz="half" idx="2"/>
          </p:nvPr>
        </p:nvSpPr>
        <p:spPr>
          <a:xfrm>
            <a:off x="839788" y="2505075"/>
            <a:ext cx="5157787"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D05C5FD-C91D-D99D-EB08-D3B450198B6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97FA1-9E33-CCAE-B3B1-CF742A982B57}"/>
              </a:ext>
            </a:extLst>
          </p:cNvPr>
          <p:cNvSpPr>
            <a:spLocks noGrp="1"/>
          </p:cNvSpPr>
          <p:nvPr>
            <p:ph sz="quarter" idx="4"/>
          </p:nvPr>
        </p:nvSpPr>
        <p:spPr>
          <a:xfrm>
            <a:off x="6172200" y="2505075"/>
            <a:ext cx="5183188"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DD2AF59-A363-A2AD-356C-494398CDC3F8}"/>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8" name="Footer Placeholder 7">
            <a:extLst>
              <a:ext uri="{FF2B5EF4-FFF2-40B4-BE49-F238E27FC236}">
                <a16:creationId xmlns:a16="http://schemas.microsoft.com/office/drawing/2014/main" id="{4AEF3635-FB1F-9E77-7132-469DD49C212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FB68776-0DE7-2C7B-D85B-39B3953579B8}"/>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405060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6A00-F849-E55E-BF8A-CE1191ADB949}"/>
              </a:ext>
            </a:extLst>
          </p:cNvPr>
          <p:cNvSpPr>
            <a:spLocks noGrp="1"/>
          </p:cNvSpPr>
          <p:nvPr>
            <p:ph type="title"/>
          </p:nvPr>
        </p:nvSpPr>
        <p:spPr>
          <a:xfrm>
            <a:off x="831850" y="1709738"/>
            <a:ext cx="10515600" cy="2852737"/>
          </a:xfrm>
        </p:spPr>
        <p:txBody>
          <a:bodyPr anchor="b"/>
          <a:lstStyle>
            <a:lvl1pPr>
              <a:defRPr sz="6000">
                <a:solidFill>
                  <a:schemeClr val="dk1">
                    <a:lumMod val="100000"/>
                  </a:schemeClr>
                </a:solidFill>
              </a:defRPr>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4FEA209-2816-3C9F-D223-0493ADB0F2FD}"/>
              </a:ext>
            </a:extLst>
          </p:cNvPr>
          <p:cNvSpPr>
            <a:spLocks noGrp="1"/>
          </p:cNvSpPr>
          <p:nvPr>
            <p:ph type="body" idx="1"/>
          </p:nvPr>
        </p:nvSpPr>
        <p:spPr>
          <a:xfrm>
            <a:off x="831850" y="4589463"/>
            <a:ext cx="10515600" cy="1500187"/>
          </a:xfrm>
        </p:spPr>
        <p:txBody>
          <a:bodyPr/>
          <a:lstStyle>
            <a:lvl1pPr marL="0" indent="0">
              <a:buNone/>
              <a:defRPr sz="2400">
                <a:solidFill>
                  <a:schemeClr val="dk1">
                    <a:lumMod val="100000"/>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DB27A4-3666-2639-C844-FBD6747E2183}"/>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42DAB03D-01A5-65E8-10E6-F14F22733F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5785D8-CB44-5EA9-7596-C22A86FFE1EB}"/>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83503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F62F-42BD-B715-4C6D-8537330D08F4}"/>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Date Placeholder 2">
            <a:extLst>
              <a:ext uri="{FF2B5EF4-FFF2-40B4-BE49-F238E27FC236}">
                <a16:creationId xmlns:a16="http://schemas.microsoft.com/office/drawing/2014/main" id="{999C4FA5-99ED-BB4F-9FF6-52C016E0DF94}"/>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4" name="Footer Placeholder 3">
            <a:extLst>
              <a:ext uri="{FF2B5EF4-FFF2-40B4-BE49-F238E27FC236}">
                <a16:creationId xmlns:a16="http://schemas.microsoft.com/office/drawing/2014/main" id="{5976C72B-6D55-4E32-510B-4128B2CA99C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62563B6-82D3-4195-DC8B-3E43B060E476}"/>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334975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65E96B-417E-8EBB-AE10-774A766FCB3F}"/>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3" name="Footer Placeholder 2">
            <a:extLst>
              <a:ext uri="{FF2B5EF4-FFF2-40B4-BE49-F238E27FC236}">
                <a16:creationId xmlns:a16="http://schemas.microsoft.com/office/drawing/2014/main" id="{CDFF43F8-35AC-E684-5F8E-6E3195D0694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BE4B4B-ACAB-D911-F5E3-9C7432CCF10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544669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72AB-C7D9-EF4A-7685-5A23EBB9C22B}"/>
              </a:ext>
            </a:extLst>
          </p:cNvPr>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D524E4E-87C1-EA86-37C9-A8D9961AB30B}"/>
              </a:ext>
            </a:extLst>
          </p:cNvPr>
          <p:cNvSpPr>
            <a:spLocks noGrp="1"/>
          </p:cNvSpPr>
          <p:nvPr>
            <p:ph idx="1"/>
          </p:nvPr>
        </p:nvSpPr>
        <p:spPr>
          <a:xfrm>
            <a:off x="5183188" y="987425"/>
            <a:ext cx="6172200" cy="4873625"/>
          </a:xfrm>
        </p:spPr>
        <p:txBody>
          <a:bodyPr/>
          <a:lstStyle>
            <a:lvl1pPr>
              <a:defRPr sz="3200">
                <a:solidFill>
                  <a:schemeClr val="dk1">
                    <a:lumMod val="100000"/>
                  </a:schemeClr>
                </a:solidFill>
              </a:defRPr>
            </a:lvl1pPr>
            <a:lvl2pPr>
              <a:defRPr sz="2800">
                <a:solidFill>
                  <a:schemeClr val="dk1">
                    <a:lumMod val="100000"/>
                  </a:schemeClr>
                </a:solidFill>
              </a:defRPr>
            </a:lvl2pPr>
            <a:lvl3pPr>
              <a:defRPr sz="2400">
                <a:solidFill>
                  <a:schemeClr val="dk1">
                    <a:lumMod val="100000"/>
                  </a:schemeClr>
                </a:solidFill>
              </a:defRPr>
            </a:lvl3pPr>
            <a:lvl4pPr>
              <a:defRPr sz="2000">
                <a:solidFill>
                  <a:schemeClr val="dk1">
                    <a:lumMod val="100000"/>
                  </a:schemeClr>
                </a:solidFill>
              </a:defRPr>
            </a:lvl4pPr>
            <a:lvl5pPr>
              <a:defRPr sz="2000">
                <a:solidFill>
                  <a:schemeClr val="dk1">
                    <a:lumMod val="10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E7582C-B0DA-3E18-CB72-D2BC76796735}"/>
              </a:ext>
            </a:extLst>
          </p:cNvPr>
          <p:cNvSpPr>
            <a:spLocks noGrp="1"/>
          </p:cNvSpPr>
          <p:nvPr>
            <p:ph type="body" sz="half" idx="2"/>
          </p:nvPr>
        </p:nvSpPr>
        <p:spPr>
          <a:xfrm>
            <a:off x="839788" y="2057400"/>
            <a:ext cx="3932237" cy="3811588"/>
          </a:xfrm>
        </p:spPr>
        <p:txBody>
          <a:bodyPr/>
          <a:lstStyle>
            <a:lvl1pPr marL="0" indent="0">
              <a:buNone/>
              <a:defRPr sz="1600">
                <a:solidFill>
                  <a:schemeClr val="dk1">
                    <a:lumMod val="10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AC4C1-81AC-3981-24F9-D54D6642C6D3}"/>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B0AD2994-548E-BB2E-7A73-E6BA2354E50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FDC6BA-D5C7-1FB7-42AA-A0BC0AF498A1}"/>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439288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8BE0-3493-8D57-0CCF-3A7BAE121720}"/>
              </a:ext>
            </a:extLst>
          </p:cNvPr>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04EE639-B84A-D8F7-10D8-8B3706668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A4E6ABA-0C2E-9809-A328-F518165419B8}"/>
              </a:ext>
            </a:extLst>
          </p:cNvPr>
          <p:cNvSpPr>
            <a:spLocks noGrp="1"/>
          </p:cNvSpPr>
          <p:nvPr>
            <p:ph type="body" sz="half" idx="2"/>
          </p:nvPr>
        </p:nvSpPr>
        <p:spPr>
          <a:xfrm>
            <a:off x="839788" y="2057400"/>
            <a:ext cx="3932237" cy="3811588"/>
          </a:xfrm>
        </p:spPr>
        <p:txBody>
          <a:bodyPr/>
          <a:lstStyle>
            <a:lvl1pPr marL="0" indent="0">
              <a:buNone/>
              <a:defRPr sz="1600">
                <a:solidFill>
                  <a:schemeClr val="dk1">
                    <a:lumMod val="10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80734-8D24-ED5C-DD1E-D9CF8A8A288E}"/>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90777DDD-E32B-E00C-029A-186FBFA6BA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F043FC2-E7D3-CE9B-4F83-CCBC34027BB3}"/>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431014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D958-8C00-4365-6048-165C79600F72}"/>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A9B5D1E-10A8-7051-318C-A96805F50010}"/>
              </a:ext>
            </a:extLst>
          </p:cNvPr>
          <p:cNvSpPr>
            <a:spLocks noGrp="1"/>
          </p:cNvSpPr>
          <p:nvPr>
            <p:ph type="body" orient="vert" idx="1"/>
          </p:nvPr>
        </p:nvSpPr>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2AD5FD-8A06-F9C4-5B15-AF85974B1AA4}"/>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3764A6EA-65A6-7242-C7C7-F37FAD0D6A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B926D3-5124-E322-CB56-56C841BB03C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951976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9C838-3926-D21D-354F-34624E93F3F5}"/>
              </a:ext>
            </a:extLst>
          </p:cNvPr>
          <p:cNvSpPr>
            <a:spLocks noGrp="1"/>
          </p:cNvSpPr>
          <p:nvPr>
            <p:ph type="title" orient="vert"/>
          </p:nvPr>
        </p:nvSpPr>
        <p:spPr>
          <a:xfrm>
            <a:off x="8724900" y="365125"/>
            <a:ext cx="2628900" cy="5811838"/>
          </a:xfrm>
        </p:spPr>
        <p:txBody>
          <a:bodyPr vert="eaVert"/>
          <a:lstStyle>
            <a:lvl1pPr>
              <a:defRPr>
                <a:solidFill>
                  <a:schemeClr val="dk1">
                    <a:lumMod val="100000"/>
                  </a:schemeClr>
                </a:solidFill>
              </a:defRPr>
            </a:lvl1p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3FA811D-7F47-7C5B-C1D3-71469854E64A}"/>
              </a:ext>
            </a:extLst>
          </p:cNvPr>
          <p:cNvSpPr>
            <a:spLocks noGrp="1"/>
          </p:cNvSpPr>
          <p:nvPr>
            <p:ph type="body" orient="vert" idx="1"/>
          </p:nvPr>
        </p:nvSpPr>
        <p:spPr>
          <a:xfrm>
            <a:off x="838200" y="365125"/>
            <a:ext cx="7734300" cy="5811838"/>
          </a:xfrm>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FFDD973-2D65-2D8A-CF90-33A691816A1B}"/>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BF934B80-C0C2-82EE-F69B-4DAEFE65D3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A1709F-D312-E4AF-BA58-39BF7F5BEA5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952739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540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2967-B30F-CFE8-EE90-E9708AC02629}"/>
              </a:ext>
            </a:extLst>
          </p:cNvPr>
          <p:cNvSpPr>
            <a:spLocks noGrp="1"/>
          </p:cNvSpPr>
          <p:nvPr>
            <p:ph type="ctrTitle"/>
          </p:nvPr>
        </p:nvSpPr>
        <p:spPr>
          <a:xfrm>
            <a:off x="1524000" y="1122363"/>
            <a:ext cx="9144000" cy="2387600"/>
          </a:xfrm>
        </p:spPr>
        <p:txBody>
          <a:bodyPr anchor="b"/>
          <a:lstStyle>
            <a:lvl1pPr algn="ctr">
              <a:defRPr sz="6000">
                <a:solidFill>
                  <a:schemeClr val="dk1">
                    <a:lumMod val="100000"/>
                  </a:schemeClr>
                </a:solidFill>
              </a:defRPr>
            </a:lvl1pPr>
          </a:lstStyle>
          <a:p>
            <a:r>
              <a:rPr lang="en-US"/>
              <a:t>Click to edit Master title style</a:t>
            </a:r>
            <a:endParaRPr lang="en-IN"/>
          </a:p>
        </p:txBody>
      </p:sp>
      <p:sp>
        <p:nvSpPr>
          <p:cNvPr id="3" name="Subtitle 2">
            <a:extLst>
              <a:ext uri="{FF2B5EF4-FFF2-40B4-BE49-F238E27FC236}">
                <a16:creationId xmlns:a16="http://schemas.microsoft.com/office/drawing/2014/main" id="{755341B0-30D6-8778-FE49-0D404182CD8D}"/>
              </a:ext>
            </a:extLst>
          </p:cNvPr>
          <p:cNvSpPr>
            <a:spLocks noGrp="1"/>
          </p:cNvSpPr>
          <p:nvPr>
            <p:ph type="subTitle" idx="1"/>
          </p:nvPr>
        </p:nvSpPr>
        <p:spPr>
          <a:xfrm>
            <a:off x="1524000" y="3602038"/>
            <a:ext cx="9144000" cy="1655762"/>
          </a:xfrm>
        </p:spPr>
        <p:txBody>
          <a:bodyPr/>
          <a:lstStyle>
            <a:lvl1pPr marL="0" indent="0" algn="ctr">
              <a:buNone/>
              <a:defRPr sz="2400">
                <a:solidFill>
                  <a:schemeClr val="dk1">
                    <a:lumMod val="10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CDDE324-E383-AEA2-6EA3-71986B746CFA}"/>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8FC24D93-491A-C157-7DA8-729159AE4C6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C8D576-EA30-1AC7-7808-9C6EE61126DB}"/>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709704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2CE4-6F34-8288-EE14-250FE20A2A53}"/>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E95B0D5-3D69-B75E-3142-4618FD84A092}"/>
              </a:ext>
            </a:extLst>
          </p:cNvPr>
          <p:cNvSpPr>
            <a:spLocks noGrp="1"/>
          </p:cNvSpPr>
          <p:nvPr>
            <p:ph idx="1"/>
          </p:nvPr>
        </p:nvSpPr>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4365EC1-DE00-4997-FD1A-64AAF80E41DD}"/>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09850889-6989-06CC-6B68-500CADC026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76961C-BA21-FFD3-ADED-5ECC2F361213}"/>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14395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6A00-F849-E55E-BF8A-CE1191ADB949}"/>
              </a:ext>
            </a:extLst>
          </p:cNvPr>
          <p:cNvSpPr>
            <a:spLocks noGrp="1"/>
          </p:cNvSpPr>
          <p:nvPr>
            <p:ph type="title"/>
          </p:nvPr>
        </p:nvSpPr>
        <p:spPr>
          <a:xfrm>
            <a:off x="831850" y="1709738"/>
            <a:ext cx="10515600" cy="2852737"/>
          </a:xfrm>
        </p:spPr>
        <p:txBody>
          <a:bodyPr anchor="b"/>
          <a:lstStyle>
            <a:lvl1pPr>
              <a:defRPr sz="6000">
                <a:solidFill>
                  <a:schemeClr val="dk1">
                    <a:lumMod val="100000"/>
                  </a:schemeClr>
                </a:solidFill>
              </a:defRPr>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4FEA209-2816-3C9F-D223-0493ADB0F2FD}"/>
              </a:ext>
            </a:extLst>
          </p:cNvPr>
          <p:cNvSpPr>
            <a:spLocks noGrp="1"/>
          </p:cNvSpPr>
          <p:nvPr>
            <p:ph type="body" idx="1"/>
          </p:nvPr>
        </p:nvSpPr>
        <p:spPr>
          <a:xfrm>
            <a:off x="831850" y="4589463"/>
            <a:ext cx="10515600" cy="1500187"/>
          </a:xfrm>
        </p:spPr>
        <p:txBody>
          <a:bodyPr/>
          <a:lstStyle>
            <a:lvl1pPr marL="0" indent="0">
              <a:buNone/>
              <a:defRPr sz="2400">
                <a:solidFill>
                  <a:schemeClr val="dk1">
                    <a:lumMod val="100000"/>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DB27A4-3666-2639-C844-FBD6747E2183}"/>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42DAB03D-01A5-65E8-10E6-F14F22733F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5785D8-CB44-5EA9-7596-C22A86FFE1EB}"/>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92577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CBE9-4FDB-7690-8DD3-5D699D8A6F9D}"/>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65147D6-228B-055B-D9A8-CDEDA5C930DB}"/>
              </a:ext>
            </a:extLst>
          </p:cNvPr>
          <p:cNvSpPr>
            <a:spLocks noGrp="1"/>
          </p:cNvSpPr>
          <p:nvPr>
            <p:ph sz="half" idx="1"/>
          </p:nvPr>
        </p:nvSpPr>
        <p:spPr>
          <a:xfrm>
            <a:off x="838200" y="1825625"/>
            <a:ext cx="5181600" cy="435133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4EE3F33-A934-A6DD-460A-4DA9D3DF501A}"/>
              </a:ext>
            </a:extLst>
          </p:cNvPr>
          <p:cNvSpPr>
            <a:spLocks noGrp="1"/>
          </p:cNvSpPr>
          <p:nvPr>
            <p:ph sz="half" idx="2"/>
          </p:nvPr>
        </p:nvSpPr>
        <p:spPr>
          <a:xfrm>
            <a:off x="6172200" y="1825625"/>
            <a:ext cx="5181600" cy="435133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0ADEF87-989D-712A-1F2E-D457EF58C7A0}"/>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8091D2F8-9D15-9757-38F7-FEBE5FDF1D7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8F4BD7C-D52A-10F2-F16C-FCEF9814AC84}"/>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592208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CBE9-4FDB-7690-8DD3-5D699D8A6F9D}"/>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65147D6-228B-055B-D9A8-CDEDA5C930DB}"/>
              </a:ext>
            </a:extLst>
          </p:cNvPr>
          <p:cNvSpPr>
            <a:spLocks noGrp="1"/>
          </p:cNvSpPr>
          <p:nvPr>
            <p:ph sz="half" idx="1"/>
          </p:nvPr>
        </p:nvSpPr>
        <p:spPr>
          <a:xfrm>
            <a:off x="838200" y="1825625"/>
            <a:ext cx="5181600" cy="435133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4EE3F33-A934-A6DD-460A-4DA9D3DF501A}"/>
              </a:ext>
            </a:extLst>
          </p:cNvPr>
          <p:cNvSpPr>
            <a:spLocks noGrp="1"/>
          </p:cNvSpPr>
          <p:nvPr>
            <p:ph sz="half" idx="2"/>
          </p:nvPr>
        </p:nvSpPr>
        <p:spPr>
          <a:xfrm>
            <a:off x="6172200" y="1825625"/>
            <a:ext cx="5181600" cy="435133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0ADEF87-989D-712A-1F2E-D457EF58C7A0}"/>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8091D2F8-9D15-9757-38F7-FEBE5FDF1D7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8F4BD7C-D52A-10F2-F16C-FCEF9814AC84}"/>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242008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6E44-896A-32AE-0D2D-376391555910}"/>
              </a:ext>
            </a:extLst>
          </p:cNvPr>
          <p:cNvSpPr>
            <a:spLocks noGrp="1"/>
          </p:cNvSpPr>
          <p:nvPr>
            <p:ph type="title"/>
          </p:nvPr>
        </p:nvSpPr>
        <p:spPr>
          <a:xfrm>
            <a:off x="839788" y="365125"/>
            <a:ext cx="10515600" cy="1325563"/>
          </a:xfrm>
        </p:spPr>
        <p:txBody>
          <a:bodyPr/>
          <a:lstStyle>
            <a:lvl1pPr>
              <a:defRPr>
                <a:solidFill>
                  <a:schemeClr val="dk1">
                    <a:lumMod val="100000"/>
                  </a:schemeClr>
                </a:solidFill>
              </a:defRPr>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CA39977-09E6-3A6F-D463-509CDDD846CC}"/>
              </a:ext>
            </a:extLst>
          </p:cNvPr>
          <p:cNvSpPr>
            <a:spLocks noGrp="1"/>
          </p:cNvSpPr>
          <p:nvPr>
            <p:ph type="body" idx="1"/>
          </p:nvPr>
        </p:nvSpPr>
        <p:spPr>
          <a:xfrm>
            <a:off x="839788" y="1681163"/>
            <a:ext cx="5157787"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457F3-BC0C-F62E-E7D4-6B377F003E26}"/>
              </a:ext>
            </a:extLst>
          </p:cNvPr>
          <p:cNvSpPr>
            <a:spLocks noGrp="1"/>
          </p:cNvSpPr>
          <p:nvPr>
            <p:ph sz="half" idx="2"/>
          </p:nvPr>
        </p:nvSpPr>
        <p:spPr>
          <a:xfrm>
            <a:off x="839788" y="2505075"/>
            <a:ext cx="5157787"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D05C5FD-C91D-D99D-EB08-D3B450198B6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97FA1-9E33-CCAE-B3B1-CF742A982B57}"/>
              </a:ext>
            </a:extLst>
          </p:cNvPr>
          <p:cNvSpPr>
            <a:spLocks noGrp="1"/>
          </p:cNvSpPr>
          <p:nvPr>
            <p:ph sz="quarter" idx="4"/>
          </p:nvPr>
        </p:nvSpPr>
        <p:spPr>
          <a:xfrm>
            <a:off x="6172200" y="2505075"/>
            <a:ext cx="5183188"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DD2AF59-A363-A2AD-356C-494398CDC3F8}"/>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8" name="Footer Placeholder 7">
            <a:extLst>
              <a:ext uri="{FF2B5EF4-FFF2-40B4-BE49-F238E27FC236}">
                <a16:creationId xmlns:a16="http://schemas.microsoft.com/office/drawing/2014/main" id="{4AEF3635-FB1F-9E77-7132-469DD49C212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FB68776-0DE7-2C7B-D85B-39B3953579B8}"/>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689574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F62F-42BD-B715-4C6D-8537330D08F4}"/>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Date Placeholder 2">
            <a:extLst>
              <a:ext uri="{FF2B5EF4-FFF2-40B4-BE49-F238E27FC236}">
                <a16:creationId xmlns:a16="http://schemas.microsoft.com/office/drawing/2014/main" id="{999C4FA5-99ED-BB4F-9FF6-52C016E0DF94}"/>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4" name="Footer Placeholder 3">
            <a:extLst>
              <a:ext uri="{FF2B5EF4-FFF2-40B4-BE49-F238E27FC236}">
                <a16:creationId xmlns:a16="http://schemas.microsoft.com/office/drawing/2014/main" id="{5976C72B-6D55-4E32-510B-4128B2CA99C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62563B6-82D3-4195-DC8B-3E43B060E476}"/>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420837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01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72AB-C7D9-EF4A-7685-5A23EBB9C22B}"/>
              </a:ext>
            </a:extLst>
          </p:cNvPr>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D524E4E-87C1-EA86-37C9-A8D9961AB30B}"/>
              </a:ext>
            </a:extLst>
          </p:cNvPr>
          <p:cNvSpPr>
            <a:spLocks noGrp="1"/>
          </p:cNvSpPr>
          <p:nvPr>
            <p:ph idx="1"/>
          </p:nvPr>
        </p:nvSpPr>
        <p:spPr>
          <a:xfrm>
            <a:off x="5183188" y="987425"/>
            <a:ext cx="6172200" cy="4873625"/>
          </a:xfrm>
        </p:spPr>
        <p:txBody>
          <a:bodyPr/>
          <a:lstStyle>
            <a:lvl1pPr>
              <a:defRPr sz="3200">
                <a:solidFill>
                  <a:schemeClr val="dk1">
                    <a:lumMod val="100000"/>
                  </a:schemeClr>
                </a:solidFill>
              </a:defRPr>
            </a:lvl1pPr>
            <a:lvl2pPr>
              <a:defRPr sz="2800">
                <a:solidFill>
                  <a:schemeClr val="dk1">
                    <a:lumMod val="100000"/>
                  </a:schemeClr>
                </a:solidFill>
              </a:defRPr>
            </a:lvl2pPr>
            <a:lvl3pPr>
              <a:defRPr sz="2400">
                <a:solidFill>
                  <a:schemeClr val="dk1">
                    <a:lumMod val="100000"/>
                  </a:schemeClr>
                </a:solidFill>
              </a:defRPr>
            </a:lvl3pPr>
            <a:lvl4pPr>
              <a:defRPr sz="2000">
                <a:solidFill>
                  <a:schemeClr val="dk1">
                    <a:lumMod val="100000"/>
                  </a:schemeClr>
                </a:solidFill>
              </a:defRPr>
            </a:lvl4pPr>
            <a:lvl5pPr>
              <a:defRPr sz="2000">
                <a:solidFill>
                  <a:schemeClr val="dk1">
                    <a:lumMod val="10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E7582C-B0DA-3E18-CB72-D2BC76796735}"/>
              </a:ext>
            </a:extLst>
          </p:cNvPr>
          <p:cNvSpPr>
            <a:spLocks noGrp="1"/>
          </p:cNvSpPr>
          <p:nvPr>
            <p:ph type="body" sz="half" idx="2"/>
          </p:nvPr>
        </p:nvSpPr>
        <p:spPr>
          <a:xfrm>
            <a:off x="839788" y="2057400"/>
            <a:ext cx="3932237" cy="3811588"/>
          </a:xfrm>
        </p:spPr>
        <p:txBody>
          <a:bodyPr/>
          <a:lstStyle>
            <a:lvl1pPr marL="0" indent="0">
              <a:buNone/>
              <a:defRPr sz="1600">
                <a:solidFill>
                  <a:schemeClr val="dk1">
                    <a:lumMod val="10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AC4C1-81AC-3981-24F9-D54D6642C6D3}"/>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B0AD2994-548E-BB2E-7A73-E6BA2354E50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FDC6BA-D5C7-1FB7-42AA-A0BC0AF498A1}"/>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1625521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8BE0-3493-8D57-0CCF-3A7BAE121720}"/>
              </a:ext>
            </a:extLst>
          </p:cNvPr>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04EE639-B84A-D8F7-10D8-8B3706668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A4E6ABA-0C2E-9809-A328-F518165419B8}"/>
              </a:ext>
            </a:extLst>
          </p:cNvPr>
          <p:cNvSpPr>
            <a:spLocks noGrp="1"/>
          </p:cNvSpPr>
          <p:nvPr>
            <p:ph type="body" sz="half" idx="2"/>
          </p:nvPr>
        </p:nvSpPr>
        <p:spPr>
          <a:xfrm>
            <a:off x="839788" y="2057400"/>
            <a:ext cx="3932237" cy="3811588"/>
          </a:xfrm>
        </p:spPr>
        <p:txBody>
          <a:bodyPr/>
          <a:lstStyle>
            <a:lvl1pPr marL="0" indent="0">
              <a:buNone/>
              <a:defRPr sz="1600">
                <a:solidFill>
                  <a:schemeClr val="dk1">
                    <a:lumMod val="10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80734-8D24-ED5C-DD1E-D9CF8A8A288E}"/>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90777DDD-E32B-E00C-029A-186FBFA6BA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F043FC2-E7D3-CE9B-4F83-CCBC34027BB3}"/>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701713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D958-8C00-4365-6048-165C79600F72}"/>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A9B5D1E-10A8-7051-318C-A96805F50010}"/>
              </a:ext>
            </a:extLst>
          </p:cNvPr>
          <p:cNvSpPr>
            <a:spLocks noGrp="1"/>
          </p:cNvSpPr>
          <p:nvPr>
            <p:ph type="body" orient="vert" idx="1"/>
          </p:nvPr>
        </p:nvSpPr>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2AD5FD-8A06-F9C4-5B15-AF85974B1AA4}"/>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3764A6EA-65A6-7242-C7C7-F37FAD0D6AF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B926D3-5124-E322-CB56-56C841BB03C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738045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9C838-3926-D21D-354F-34624E93F3F5}"/>
              </a:ext>
            </a:extLst>
          </p:cNvPr>
          <p:cNvSpPr>
            <a:spLocks noGrp="1"/>
          </p:cNvSpPr>
          <p:nvPr>
            <p:ph type="title" orient="vert"/>
          </p:nvPr>
        </p:nvSpPr>
        <p:spPr>
          <a:xfrm>
            <a:off x="8724900" y="365125"/>
            <a:ext cx="2628900" cy="5811838"/>
          </a:xfrm>
        </p:spPr>
        <p:txBody>
          <a:bodyPr vert="eaVert"/>
          <a:lstStyle>
            <a:lvl1pPr>
              <a:defRPr>
                <a:solidFill>
                  <a:schemeClr val="dk1">
                    <a:lumMod val="100000"/>
                  </a:schemeClr>
                </a:solidFill>
              </a:defRPr>
            </a:lvl1p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3FA811D-7F47-7C5B-C1D3-71469854E64A}"/>
              </a:ext>
            </a:extLst>
          </p:cNvPr>
          <p:cNvSpPr>
            <a:spLocks noGrp="1"/>
          </p:cNvSpPr>
          <p:nvPr>
            <p:ph type="body" orient="vert" idx="1"/>
          </p:nvPr>
        </p:nvSpPr>
        <p:spPr>
          <a:xfrm>
            <a:off x="838200" y="365125"/>
            <a:ext cx="7734300" cy="5811838"/>
          </a:xfrm>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FFDD973-2D65-2D8A-CF90-33A691816A1B}"/>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5" name="Footer Placeholder 4">
            <a:extLst>
              <a:ext uri="{FF2B5EF4-FFF2-40B4-BE49-F238E27FC236}">
                <a16:creationId xmlns:a16="http://schemas.microsoft.com/office/drawing/2014/main" id="{BF934B80-C0C2-82EE-F69B-4DAEFE65D3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A1709F-D312-E4AF-BA58-39BF7F5BEA5D}"/>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478644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Tree>
    <p:extLst>
      <p:ext uri="{BB962C8B-B14F-4D97-AF65-F5344CB8AC3E}">
        <p14:creationId xmlns:p14="http://schemas.microsoft.com/office/powerpoint/2010/main" val="3547949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08396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6E44-896A-32AE-0D2D-376391555910}"/>
              </a:ext>
            </a:extLst>
          </p:cNvPr>
          <p:cNvSpPr>
            <a:spLocks noGrp="1"/>
          </p:cNvSpPr>
          <p:nvPr>
            <p:ph type="title"/>
          </p:nvPr>
        </p:nvSpPr>
        <p:spPr>
          <a:xfrm>
            <a:off x="839788" y="365125"/>
            <a:ext cx="10515600" cy="1325563"/>
          </a:xfrm>
        </p:spPr>
        <p:txBody>
          <a:bodyPr/>
          <a:lstStyle>
            <a:lvl1pPr>
              <a:defRPr>
                <a:solidFill>
                  <a:schemeClr val="dk1">
                    <a:lumMod val="100000"/>
                  </a:schemeClr>
                </a:solidFill>
              </a:defRPr>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CA39977-09E6-3A6F-D463-509CDDD846CC}"/>
              </a:ext>
            </a:extLst>
          </p:cNvPr>
          <p:cNvSpPr>
            <a:spLocks noGrp="1"/>
          </p:cNvSpPr>
          <p:nvPr>
            <p:ph type="body" idx="1"/>
          </p:nvPr>
        </p:nvSpPr>
        <p:spPr>
          <a:xfrm>
            <a:off x="839788" y="1681163"/>
            <a:ext cx="5157787"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457F3-BC0C-F62E-E7D4-6B377F003E26}"/>
              </a:ext>
            </a:extLst>
          </p:cNvPr>
          <p:cNvSpPr>
            <a:spLocks noGrp="1"/>
          </p:cNvSpPr>
          <p:nvPr>
            <p:ph sz="half" idx="2"/>
          </p:nvPr>
        </p:nvSpPr>
        <p:spPr>
          <a:xfrm>
            <a:off x="839788" y="2505075"/>
            <a:ext cx="5157787"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D05C5FD-C91D-D99D-EB08-D3B450198B6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97FA1-9E33-CCAE-B3B1-CF742A982B57}"/>
              </a:ext>
            </a:extLst>
          </p:cNvPr>
          <p:cNvSpPr>
            <a:spLocks noGrp="1"/>
          </p:cNvSpPr>
          <p:nvPr>
            <p:ph sz="quarter" idx="4"/>
          </p:nvPr>
        </p:nvSpPr>
        <p:spPr>
          <a:xfrm>
            <a:off x="6172200" y="2505075"/>
            <a:ext cx="5183188" cy="3684588"/>
          </a:xfrm>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DD2AF59-A363-A2AD-356C-494398CDC3F8}"/>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8" name="Footer Placeholder 7">
            <a:extLst>
              <a:ext uri="{FF2B5EF4-FFF2-40B4-BE49-F238E27FC236}">
                <a16:creationId xmlns:a16="http://schemas.microsoft.com/office/drawing/2014/main" id="{4AEF3635-FB1F-9E77-7132-469DD49C212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FB68776-0DE7-2C7B-D85B-39B3953579B8}"/>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83592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F62F-42BD-B715-4C6D-8537330D08F4}"/>
              </a:ext>
            </a:extLst>
          </p:cNvPr>
          <p:cNvSpPr>
            <a:spLocks noGrp="1"/>
          </p:cNvSpPr>
          <p:nvPr>
            <p:ph type="title"/>
          </p:nvPr>
        </p:nvSpPr>
        <p:spPr/>
        <p:txBody>
          <a:bodyPr/>
          <a:lstStyle>
            <a:lvl1pPr>
              <a:defRPr>
                <a:solidFill>
                  <a:schemeClr val="dk1">
                    <a:lumMod val="100000"/>
                  </a:schemeClr>
                </a:solidFill>
              </a:defRPr>
            </a:lvl1pPr>
          </a:lstStyle>
          <a:p>
            <a:r>
              <a:rPr lang="en-US"/>
              <a:t>Click to edit Master title style</a:t>
            </a:r>
            <a:endParaRPr lang="en-IN"/>
          </a:p>
        </p:txBody>
      </p:sp>
      <p:sp>
        <p:nvSpPr>
          <p:cNvPr id="3" name="Date Placeholder 2">
            <a:extLst>
              <a:ext uri="{FF2B5EF4-FFF2-40B4-BE49-F238E27FC236}">
                <a16:creationId xmlns:a16="http://schemas.microsoft.com/office/drawing/2014/main" id="{999C4FA5-99ED-BB4F-9FF6-52C016E0DF94}"/>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4" name="Footer Placeholder 3">
            <a:extLst>
              <a:ext uri="{FF2B5EF4-FFF2-40B4-BE49-F238E27FC236}">
                <a16:creationId xmlns:a16="http://schemas.microsoft.com/office/drawing/2014/main" id="{5976C72B-6D55-4E32-510B-4128B2CA99C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62563B6-82D3-4195-DC8B-3E43B060E476}"/>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57682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59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72AB-C7D9-EF4A-7685-5A23EBB9C22B}"/>
              </a:ext>
            </a:extLst>
          </p:cNvPr>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D524E4E-87C1-EA86-37C9-A8D9961AB30B}"/>
              </a:ext>
            </a:extLst>
          </p:cNvPr>
          <p:cNvSpPr>
            <a:spLocks noGrp="1"/>
          </p:cNvSpPr>
          <p:nvPr>
            <p:ph idx="1"/>
          </p:nvPr>
        </p:nvSpPr>
        <p:spPr>
          <a:xfrm>
            <a:off x="5183188" y="987425"/>
            <a:ext cx="6172200" cy="4873625"/>
          </a:xfrm>
        </p:spPr>
        <p:txBody>
          <a:bodyPr/>
          <a:lstStyle>
            <a:lvl1pPr>
              <a:defRPr sz="3200">
                <a:solidFill>
                  <a:schemeClr val="dk1">
                    <a:lumMod val="100000"/>
                  </a:schemeClr>
                </a:solidFill>
              </a:defRPr>
            </a:lvl1pPr>
            <a:lvl2pPr>
              <a:defRPr sz="2800">
                <a:solidFill>
                  <a:schemeClr val="dk1">
                    <a:lumMod val="100000"/>
                  </a:schemeClr>
                </a:solidFill>
              </a:defRPr>
            </a:lvl2pPr>
            <a:lvl3pPr>
              <a:defRPr sz="2400">
                <a:solidFill>
                  <a:schemeClr val="dk1">
                    <a:lumMod val="100000"/>
                  </a:schemeClr>
                </a:solidFill>
              </a:defRPr>
            </a:lvl3pPr>
            <a:lvl4pPr>
              <a:defRPr sz="2000">
                <a:solidFill>
                  <a:schemeClr val="dk1">
                    <a:lumMod val="100000"/>
                  </a:schemeClr>
                </a:solidFill>
              </a:defRPr>
            </a:lvl4pPr>
            <a:lvl5pPr>
              <a:defRPr sz="2000">
                <a:solidFill>
                  <a:schemeClr val="dk1">
                    <a:lumMod val="10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E7582C-B0DA-3E18-CB72-D2BC76796735}"/>
              </a:ext>
            </a:extLst>
          </p:cNvPr>
          <p:cNvSpPr>
            <a:spLocks noGrp="1"/>
          </p:cNvSpPr>
          <p:nvPr>
            <p:ph type="body" sz="half" idx="2"/>
          </p:nvPr>
        </p:nvSpPr>
        <p:spPr>
          <a:xfrm>
            <a:off x="839788" y="2057400"/>
            <a:ext cx="3932237" cy="3811588"/>
          </a:xfrm>
        </p:spPr>
        <p:txBody>
          <a:bodyPr/>
          <a:lstStyle>
            <a:lvl1pPr marL="0" indent="0">
              <a:buNone/>
              <a:defRPr sz="1600">
                <a:solidFill>
                  <a:schemeClr val="dk1">
                    <a:lumMod val="10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AC4C1-81AC-3981-24F9-D54D6642C6D3}"/>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B0AD2994-548E-BB2E-7A73-E6BA2354E50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FDC6BA-D5C7-1FB7-42AA-A0BC0AF498A1}"/>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319648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8BE0-3493-8D57-0CCF-3A7BAE121720}"/>
              </a:ext>
            </a:extLst>
          </p:cNvPr>
          <p:cNvSpPr>
            <a:spLocks noGrp="1"/>
          </p:cNvSpPr>
          <p:nvPr>
            <p:ph type="title"/>
          </p:nvPr>
        </p:nvSpPr>
        <p:spPr>
          <a:xfrm>
            <a:off x="839788" y="457200"/>
            <a:ext cx="3932237" cy="1600200"/>
          </a:xfrm>
        </p:spPr>
        <p:txBody>
          <a:bodyPr anchor="b"/>
          <a:lstStyle>
            <a:lvl1pPr>
              <a:defRPr sz="3200">
                <a:solidFill>
                  <a:schemeClr val="dk1">
                    <a:lumMod val="100000"/>
                  </a:schemeClr>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04EE639-B84A-D8F7-10D8-8B3706668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A4E6ABA-0C2E-9809-A328-F518165419B8}"/>
              </a:ext>
            </a:extLst>
          </p:cNvPr>
          <p:cNvSpPr>
            <a:spLocks noGrp="1"/>
          </p:cNvSpPr>
          <p:nvPr>
            <p:ph type="body" sz="half" idx="2"/>
          </p:nvPr>
        </p:nvSpPr>
        <p:spPr>
          <a:xfrm>
            <a:off x="839788" y="2057400"/>
            <a:ext cx="3932237" cy="3811588"/>
          </a:xfrm>
        </p:spPr>
        <p:txBody>
          <a:bodyPr/>
          <a:lstStyle>
            <a:lvl1pPr marL="0" indent="0">
              <a:buNone/>
              <a:defRPr sz="1600">
                <a:solidFill>
                  <a:schemeClr val="dk1">
                    <a:lumMod val="10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80734-8D24-ED5C-DD1E-D9CF8A8A288E}"/>
              </a:ext>
            </a:extLst>
          </p:cNvPr>
          <p:cNvSpPr>
            <a:spLocks noGrp="1"/>
          </p:cNvSpPr>
          <p:nvPr>
            <p:ph type="dt" sz="half" idx="10"/>
          </p:nvPr>
        </p:nvSpPr>
        <p:spPr/>
        <p:txBody>
          <a:bodyPr/>
          <a:lstStyle>
            <a:lvl1pPr>
              <a:defRPr>
                <a:solidFill>
                  <a:schemeClr val="dk1">
                    <a:lumMod val="100000"/>
                    <a:tint val="75000"/>
                  </a:schemeClr>
                </a:solidFill>
              </a:defRPr>
            </a:lvl1pPr>
          </a:lstStyle>
          <a:p>
            <a:fld id="{8C8C451E-B0B7-4073-AC5B-374923D58C4E}" type="datetimeFigureOut">
              <a:rPr lang="en-IN" smtClean="0"/>
              <a:pPr/>
              <a:t>26-08-2025</a:t>
            </a:fld>
            <a:endParaRPr lang="en-IN"/>
          </a:p>
        </p:txBody>
      </p:sp>
      <p:sp>
        <p:nvSpPr>
          <p:cNvPr id="6" name="Footer Placeholder 5">
            <a:extLst>
              <a:ext uri="{FF2B5EF4-FFF2-40B4-BE49-F238E27FC236}">
                <a16:creationId xmlns:a16="http://schemas.microsoft.com/office/drawing/2014/main" id="{90777DDD-E32B-E00C-029A-186FBFA6BA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F043FC2-E7D3-CE9B-4F83-CCBC34027BB3}"/>
              </a:ext>
            </a:extLst>
          </p:cNvPr>
          <p:cNvSpPr>
            <a:spLocks noGrp="1"/>
          </p:cNvSpPr>
          <p:nvPr>
            <p:ph type="sldNum" sz="quarter" idx="12"/>
          </p:nvPr>
        </p:nvSpPr>
        <p:spPr/>
        <p:txBody>
          <a:bodyPr/>
          <a:lstStyle>
            <a:lvl1pPr>
              <a:defRPr>
                <a:solidFill>
                  <a:schemeClr val="dk1">
                    <a:lumMod val="100000"/>
                    <a:tint val="75000"/>
                  </a:schemeClr>
                </a:solidFill>
              </a:defRPr>
            </a:lvl1pPr>
          </a:lstStyle>
          <a:p>
            <a:fld id="{99CC9DA4-66D3-46BE-9098-E081AE82A706}" type="slidenum">
              <a:rPr lang="en-IN" smtClean="0"/>
              <a:pPr/>
              <a:t>‹#›</a:t>
            </a:fld>
            <a:endParaRPr lang="en-IN"/>
          </a:p>
        </p:txBody>
      </p:sp>
    </p:spTree>
    <p:extLst>
      <p:ext uri="{BB962C8B-B14F-4D97-AF65-F5344CB8AC3E}">
        <p14:creationId xmlns:p14="http://schemas.microsoft.com/office/powerpoint/2010/main" val="221656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6862F-EB49-164F-DED6-87EF646A8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546A0D46-31CF-7346-A1EC-8E6E8F3B8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B92752C-67D7-E22F-BCC9-339D1BF43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dk1">
                    <a:lumMod val="100000"/>
                    <a:tint val="75000"/>
                  </a:schemeClr>
                </a:solidFill>
                <a:latin typeface="Avenir Next LT Pro Light" panose="020B0304020202020204" pitchFamily="34" charset="0"/>
              </a:defRPr>
            </a:lvl1pPr>
          </a:lstStyle>
          <a:p>
            <a:fld id="{8C8C451E-B0B7-4073-AC5B-374923D58C4E}" type="datetimeFigureOut">
              <a:rPr lang="en-IN" smtClean="0"/>
              <a:pPr/>
              <a:t>26-08-2025</a:t>
            </a:fld>
            <a:endParaRPr lang="en-IN" dirty="0"/>
          </a:p>
        </p:txBody>
      </p:sp>
      <p:sp>
        <p:nvSpPr>
          <p:cNvPr id="5" name="Footer Placeholder 4">
            <a:extLst>
              <a:ext uri="{FF2B5EF4-FFF2-40B4-BE49-F238E27FC236}">
                <a16:creationId xmlns:a16="http://schemas.microsoft.com/office/drawing/2014/main" id="{2228C12F-490A-AC27-87BA-1FDE54DB5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Light" panose="020B0304020202020204" pitchFamily="34" charset="0"/>
              </a:defRPr>
            </a:lvl1pPr>
          </a:lstStyle>
          <a:p>
            <a:endParaRPr lang="en-IN" dirty="0"/>
          </a:p>
        </p:txBody>
      </p:sp>
      <p:sp>
        <p:nvSpPr>
          <p:cNvPr id="6" name="Slide Number Placeholder 5">
            <a:extLst>
              <a:ext uri="{FF2B5EF4-FFF2-40B4-BE49-F238E27FC236}">
                <a16:creationId xmlns:a16="http://schemas.microsoft.com/office/drawing/2014/main" id="{530843C3-706F-08C8-3DC6-4855EC563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dk1">
                    <a:lumMod val="100000"/>
                    <a:tint val="75000"/>
                  </a:schemeClr>
                </a:solidFill>
                <a:latin typeface="Avenir Next LT Pro Light" panose="020B0304020202020204" pitchFamily="34" charset="0"/>
              </a:defRPr>
            </a:lvl1pPr>
          </a:lstStyle>
          <a:p>
            <a:fld id="{99CC9DA4-66D3-46BE-9098-E081AE82A706}" type="slidenum">
              <a:rPr lang="en-IN" smtClean="0"/>
              <a:pPr/>
              <a:t>‹#›</a:t>
            </a:fld>
            <a:endParaRPr lang="en-IN" dirty="0"/>
          </a:p>
        </p:txBody>
      </p:sp>
      <p:sp>
        <p:nvSpPr>
          <p:cNvPr id="7" name="TextBox 205">
            <a:extLst>
              <a:ext uri="{FF2B5EF4-FFF2-40B4-BE49-F238E27FC236}">
                <a16:creationId xmlns:a16="http://schemas.microsoft.com/office/drawing/2014/main" id="{BD495250-302B-0E86-1C94-741156BE6BD6}"/>
              </a:ext>
            </a:extLst>
          </p:cNvPr>
          <p:cNvSpPr txBox="1"/>
          <p:nvPr userDrawn="1"/>
        </p:nvSpPr>
        <p:spPr>
          <a:xfrm>
            <a:off x="10179487" y="6460195"/>
            <a:ext cx="3269864" cy="362188"/>
          </a:xfrm>
          <a:prstGeom prst="rect">
            <a:avLst/>
          </a:prstGeom>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www.merisiswealth.com</a:t>
            </a:r>
          </a:p>
        </p:txBody>
      </p:sp>
      <p:grpSp>
        <p:nvGrpSpPr>
          <p:cNvPr id="9" name="Group 8">
            <a:extLst>
              <a:ext uri="{FF2B5EF4-FFF2-40B4-BE49-F238E27FC236}">
                <a16:creationId xmlns:a16="http://schemas.microsoft.com/office/drawing/2014/main" id="{42022ED2-4A92-575C-D544-96DD30089234}"/>
              </a:ext>
            </a:extLst>
          </p:cNvPr>
          <p:cNvGrpSpPr/>
          <p:nvPr userDrawn="1"/>
        </p:nvGrpSpPr>
        <p:grpSpPr>
          <a:xfrm>
            <a:off x="10793403" y="220247"/>
            <a:ext cx="1398597" cy="584776"/>
            <a:chOff x="10793403" y="220247"/>
            <a:chExt cx="1398597" cy="584776"/>
          </a:xfrm>
        </p:grpSpPr>
        <p:sp>
          <p:nvSpPr>
            <p:cNvPr id="10" name="Rectangle: Top Corners Rounded 9">
              <a:extLst>
                <a:ext uri="{FF2B5EF4-FFF2-40B4-BE49-F238E27FC236}">
                  <a16:creationId xmlns:a16="http://schemas.microsoft.com/office/drawing/2014/main" id="{EA459D20-F7C4-39FA-4B8B-6F17BDAC7F83}"/>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11" name="Content Placeholder 55">
              <a:extLst>
                <a:ext uri="{FF2B5EF4-FFF2-40B4-BE49-F238E27FC236}">
                  <a16:creationId xmlns:a16="http://schemas.microsoft.com/office/drawing/2014/main" id="{32CBD864-E19A-715A-FCB6-C584191F890F}"/>
                </a:ext>
              </a:extLst>
            </p:cNvPr>
            <p:cNvPicPr>
              <a:picLocks noChangeAspect="1"/>
            </p:cNvPicPr>
            <p:nvPr/>
          </p:nvPicPr>
          <p:blipFill>
            <a:blip r:embed="rId15"/>
            <a:stretch>
              <a:fillRect/>
            </a:stretch>
          </p:blipFill>
          <p:spPr>
            <a:xfrm>
              <a:off x="11263718" y="292811"/>
              <a:ext cx="763456" cy="439646"/>
            </a:xfrm>
            <a:prstGeom prst="rect">
              <a:avLst/>
            </a:prstGeom>
          </p:spPr>
        </p:pic>
      </p:grpSp>
    </p:spTree>
    <p:extLst>
      <p:ext uri="{BB962C8B-B14F-4D97-AF65-F5344CB8AC3E}">
        <p14:creationId xmlns:p14="http://schemas.microsoft.com/office/powerpoint/2010/main" val="4140368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dk1">
              <a:lumMod val="100000"/>
            </a:schemeClr>
          </a:solidFill>
          <a:latin typeface="Avenir Next LT Pro Light" panose="020B03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lumMod val="100000"/>
            </a:schemeClr>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lumMod val="100000"/>
            </a:schemeClr>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lumMod val="100000"/>
            </a:schemeClr>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lumMod val="100000"/>
            </a:schemeClr>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lumMod val="100000"/>
            </a:schemeClr>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C6051-6EB5-3F00-BBB8-EBC7936362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1A1BC1-9296-ECD3-CDD7-CD32ADAEE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C295F-F616-4BCB-11D4-84D3C3335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57D64-7178-428A-95DE-BFF8664D54DF}" type="datetimeFigureOut">
              <a:rPr lang="en-US" smtClean="0"/>
              <a:t>8/26/2025</a:t>
            </a:fld>
            <a:endParaRPr lang="en-US"/>
          </a:p>
        </p:txBody>
      </p:sp>
      <p:sp>
        <p:nvSpPr>
          <p:cNvPr id="5" name="Footer Placeholder 4">
            <a:extLst>
              <a:ext uri="{FF2B5EF4-FFF2-40B4-BE49-F238E27FC236}">
                <a16:creationId xmlns:a16="http://schemas.microsoft.com/office/drawing/2014/main" id="{A9E9BB35-A649-E4CC-9283-04FB1AA7A9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3F1A2-1BBD-9F98-C1E0-956BA83363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44461-9FA6-4EEE-889A-1CF2DE4BF54E}" type="slidenum">
              <a:rPr lang="en-US" smtClean="0"/>
              <a:t>‹#›</a:t>
            </a:fld>
            <a:endParaRPr lang="en-US"/>
          </a:p>
        </p:txBody>
      </p:sp>
    </p:spTree>
    <p:extLst>
      <p:ext uri="{BB962C8B-B14F-4D97-AF65-F5344CB8AC3E}">
        <p14:creationId xmlns:p14="http://schemas.microsoft.com/office/powerpoint/2010/main" val="12101676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6862F-EB49-164F-DED6-87EF646A8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546A0D46-31CF-7346-A1EC-8E6E8F3B8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B92752C-67D7-E22F-BCC9-339D1BF43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dk1">
                    <a:lumMod val="100000"/>
                    <a:tint val="75000"/>
                  </a:schemeClr>
                </a:solidFill>
                <a:latin typeface="Avenir Next LT Pro Light" panose="020B0304020202020204" pitchFamily="34" charset="0"/>
              </a:defRPr>
            </a:lvl1pPr>
          </a:lstStyle>
          <a:p>
            <a:fld id="{8C8C451E-B0B7-4073-AC5B-374923D58C4E}" type="datetimeFigureOut">
              <a:rPr lang="en-IN" smtClean="0"/>
              <a:pPr/>
              <a:t>26-08-2025</a:t>
            </a:fld>
            <a:endParaRPr lang="en-IN" dirty="0"/>
          </a:p>
        </p:txBody>
      </p:sp>
      <p:sp>
        <p:nvSpPr>
          <p:cNvPr id="5" name="Footer Placeholder 4">
            <a:extLst>
              <a:ext uri="{FF2B5EF4-FFF2-40B4-BE49-F238E27FC236}">
                <a16:creationId xmlns:a16="http://schemas.microsoft.com/office/drawing/2014/main" id="{2228C12F-490A-AC27-87BA-1FDE54DB5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Light" panose="020B0304020202020204" pitchFamily="34" charset="0"/>
              </a:defRPr>
            </a:lvl1pPr>
          </a:lstStyle>
          <a:p>
            <a:endParaRPr lang="en-IN" dirty="0"/>
          </a:p>
        </p:txBody>
      </p:sp>
      <p:sp>
        <p:nvSpPr>
          <p:cNvPr id="6" name="Slide Number Placeholder 5">
            <a:extLst>
              <a:ext uri="{FF2B5EF4-FFF2-40B4-BE49-F238E27FC236}">
                <a16:creationId xmlns:a16="http://schemas.microsoft.com/office/drawing/2014/main" id="{530843C3-706F-08C8-3DC6-4855EC563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dk1">
                    <a:lumMod val="100000"/>
                    <a:tint val="75000"/>
                  </a:schemeClr>
                </a:solidFill>
                <a:latin typeface="Avenir Next LT Pro Light" panose="020B0304020202020204" pitchFamily="34" charset="0"/>
              </a:defRPr>
            </a:lvl1pPr>
          </a:lstStyle>
          <a:p>
            <a:fld id="{99CC9DA4-66D3-46BE-9098-E081AE82A706}" type="slidenum">
              <a:rPr lang="en-IN" smtClean="0"/>
              <a:pPr/>
              <a:t>‹#›</a:t>
            </a:fld>
            <a:endParaRPr lang="en-IN" dirty="0"/>
          </a:p>
        </p:txBody>
      </p:sp>
      <p:sp>
        <p:nvSpPr>
          <p:cNvPr id="7" name="TextBox 205">
            <a:extLst>
              <a:ext uri="{FF2B5EF4-FFF2-40B4-BE49-F238E27FC236}">
                <a16:creationId xmlns:a16="http://schemas.microsoft.com/office/drawing/2014/main" id="{BD495250-302B-0E86-1C94-741156BE6BD6}"/>
              </a:ext>
            </a:extLst>
          </p:cNvPr>
          <p:cNvSpPr txBox="1"/>
          <p:nvPr userDrawn="1"/>
        </p:nvSpPr>
        <p:spPr>
          <a:xfrm>
            <a:off x="10179487" y="6460195"/>
            <a:ext cx="3269864" cy="362188"/>
          </a:xfrm>
          <a:prstGeom prst="rect">
            <a:avLst/>
          </a:prstGeom>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www.merisiswealth.com</a:t>
            </a:r>
          </a:p>
        </p:txBody>
      </p:sp>
      <p:sp>
        <p:nvSpPr>
          <p:cNvPr id="8" name="TextBox 208">
            <a:extLst>
              <a:ext uri="{FF2B5EF4-FFF2-40B4-BE49-F238E27FC236}">
                <a16:creationId xmlns:a16="http://schemas.microsoft.com/office/drawing/2014/main" id="{9ACF4D5D-FA73-103D-F32F-A96451644D19}"/>
              </a:ext>
            </a:extLst>
          </p:cNvPr>
          <p:cNvSpPr txBox="1"/>
          <p:nvPr userDrawn="1"/>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2024. Private and confidential. All rights reserved.</a:t>
            </a:r>
          </a:p>
        </p:txBody>
      </p:sp>
      <p:grpSp>
        <p:nvGrpSpPr>
          <p:cNvPr id="9" name="Group 8">
            <a:extLst>
              <a:ext uri="{FF2B5EF4-FFF2-40B4-BE49-F238E27FC236}">
                <a16:creationId xmlns:a16="http://schemas.microsoft.com/office/drawing/2014/main" id="{42022ED2-4A92-575C-D544-96DD30089234}"/>
              </a:ext>
            </a:extLst>
          </p:cNvPr>
          <p:cNvGrpSpPr/>
          <p:nvPr userDrawn="1"/>
        </p:nvGrpSpPr>
        <p:grpSpPr>
          <a:xfrm>
            <a:off x="10793403" y="220247"/>
            <a:ext cx="1398597" cy="584776"/>
            <a:chOff x="10793403" y="220247"/>
            <a:chExt cx="1398597" cy="584776"/>
          </a:xfrm>
        </p:grpSpPr>
        <p:sp>
          <p:nvSpPr>
            <p:cNvPr id="10" name="Rectangle: Top Corners Rounded 9">
              <a:extLst>
                <a:ext uri="{FF2B5EF4-FFF2-40B4-BE49-F238E27FC236}">
                  <a16:creationId xmlns:a16="http://schemas.microsoft.com/office/drawing/2014/main" id="{EA459D20-F7C4-39FA-4B8B-6F17BDAC7F83}"/>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11" name="Content Placeholder 55">
              <a:extLst>
                <a:ext uri="{FF2B5EF4-FFF2-40B4-BE49-F238E27FC236}">
                  <a16:creationId xmlns:a16="http://schemas.microsoft.com/office/drawing/2014/main" id="{32CBD864-E19A-715A-FCB6-C584191F890F}"/>
                </a:ext>
              </a:extLst>
            </p:cNvPr>
            <p:cNvPicPr>
              <a:picLocks noChangeAspect="1"/>
            </p:cNvPicPr>
            <p:nvPr/>
          </p:nvPicPr>
          <p:blipFill>
            <a:blip r:embed="rId14"/>
            <a:stretch>
              <a:fillRect/>
            </a:stretch>
          </p:blipFill>
          <p:spPr>
            <a:xfrm>
              <a:off x="11263718" y="292811"/>
              <a:ext cx="763456" cy="439646"/>
            </a:xfrm>
            <a:prstGeom prst="rect">
              <a:avLst/>
            </a:prstGeom>
          </p:spPr>
        </p:pic>
      </p:grpSp>
    </p:spTree>
    <p:extLst>
      <p:ext uri="{BB962C8B-B14F-4D97-AF65-F5344CB8AC3E}">
        <p14:creationId xmlns:p14="http://schemas.microsoft.com/office/powerpoint/2010/main" val="34658610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dk1">
              <a:lumMod val="100000"/>
            </a:schemeClr>
          </a:solidFill>
          <a:latin typeface="Avenir Next LT Pro Light" panose="020B03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lumMod val="100000"/>
            </a:schemeClr>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lumMod val="100000"/>
            </a:schemeClr>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lumMod val="100000"/>
            </a:schemeClr>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lumMod val="100000"/>
            </a:schemeClr>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lumMod val="100000"/>
            </a:schemeClr>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6862F-EB49-164F-DED6-87EF646A8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546A0D46-31CF-7346-A1EC-8E6E8F3B8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B92752C-67D7-E22F-BCC9-339D1BF43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dk1">
                    <a:lumMod val="100000"/>
                    <a:tint val="75000"/>
                  </a:schemeClr>
                </a:solidFill>
                <a:latin typeface="Avenir Next LT Pro Light" panose="020B0304020202020204" pitchFamily="34" charset="0"/>
              </a:defRPr>
            </a:lvl1pPr>
          </a:lstStyle>
          <a:p>
            <a:fld id="{8C8C451E-B0B7-4073-AC5B-374923D58C4E}" type="datetimeFigureOut">
              <a:rPr lang="en-IN" smtClean="0"/>
              <a:pPr/>
              <a:t>26-08-2025</a:t>
            </a:fld>
            <a:endParaRPr lang="en-IN" dirty="0"/>
          </a:p>
        </p:txBody>
      </p:sp>
      <p:sp>
        <p:nvSpPr>
          <p:cNvPr id="5" name="Footer Placeholder 4">
            <a:extLst>
              <a:ext uri="{FF2B5EF4-FFF2-40B4-BE49-F238E27FC236}">
                <a16:creationId xmlns:a16="http://schemas.microsoft.com/office/drawing/2014/main" id="{2228C12F-490A-AC27-87BA-1FDE54DB5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Light" panose="020B0304020202020204" pitchFamily="34" charset="0"/>
              </a:defRPr>
            </a:lvl1pPr>
          </a:lstStyle>
          <a:p>
            <a:endParaRPr lang="en-IN" dirty="0"/>
          </a:p>
        </p:txBody>
      </p:sp>
      <p:sp>
        <p:nvSpPr>
          <p:cNvPr id="6" name="Slide Number Placeholder 5">
            <a:extLst>
              <a:ext uri="{FF2B5EF4-FFF2-40B4-BE49-F238E27FC236}">
                <a16:creationId xmlns:a16="http://schemas.microsoft.com/office/drawing/2014/main" id="{530843C3-706F-08C8-3DC6-4855EC563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dk1">
                    <a:lumMod val="100000"/>
                    <a:tint val="75000"/>
                  </a:schemeClr>
                </a:solidFill>
                <a:latin typeface="Avenir Next LT Pro Light" panose="020B0304020202020204" pitchFamily="34" charset="0"/>
              </a:defRPr>
            </a:lvl1pPr>
          </a:lstStyle>
          <a:p>
            <a:fld id="{99CC9DA4-66D3-46BE-9098-E081AE82A706}" type="slidenum">
              <a:rPr lang="en-IN" smtClean="0"/>
              <a:pPr/>
              <a:t>‹#›</a:t>
            </a:fld>
            <a:endParaRPr lang="en-IN" dirty="0"/>
          </a:p>
        </p:txBody>
      </p:sp>
      <p:sp>
        <p:nvSpPr>
          <p:cNvPr id="7" name="TextBox 205">
            <a:extLst>
              <a:ext uri="{FF2B5EF4-FFF2-40B4-BE49-F238E27FC236}">
                <a16:creationId xmlns:a16="http://schemas.microsoft.com/office/drawing/2014/main" id="{BD495250-302B-0E86-1C94-741156BE6BD6}"/>
              </a:ext>
            </a:extLst>
          </p:cNvPr>
          <p:cNvSpPr txBox="1"/>
          <p:nvPr userDrawn="1"/>
        </p:nvSpPr>
        <p:spPr>
          <a:xfrm>
            <a:off x="10179487" y="6460195"/>
            <a:ext cx="3269864" cy="362188"/>
          </a:xfrm>
          <a:prstGeom prst="rect">
            <a:avLst/>
          </a:prstGeom>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www.merisiswealth.com</a:t>
            </a:r>
          </a:p>
        </p:txBody>
      </p:sp>
      <p:sp>
        <p:nvSpPr>
          <p:cNvPr id="8" name="TextBox 208">
            <a:extLst>
              <a:ext uri="{FF2B5EF4-FFF2-40B4-BE49-F238E27FC236}">
                <a16:creationId xmlns:a16="http://schemas.microsoft.com/office/drawing/2014/main" id="{9ACF4D5D-FA73-103D-F32F-A96451644D19}"/>
              </a:ext>
            </a:extLst>
          </p:cNvPr>
          <p:cNvSpPr txBox="1"/>
          <p:nvPr userDrawn="1"/>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grpSp>
        <p:nvGrpSpPr>
          <p:cNvPr id="9" name="Group 8">
            <a:extLst>
              <a:ext uri="{FF2B5EF4-FFF2-40B4-BE49-F238E27FC236}">
                <a16:creationId xmlns:a16="http://schemas.microsoft.com/office/drawing/2014/main" id="{42022ED2-4A92-575C-D544-96DD30089234}"/>
              </a:ext>
            </a:extLst>
          </p:cNvPr>
          <p:cNvGrpSpPr/>
          <p:nvPr userDrawn="1"/>
        </p:nvGrpSpPr>
        <p:grpSpPr>
          <a:xfrm>
            <a:off x="10793403" y="220247"/>
            <a:ext cx="1398597" cy="584776"/>
            <a:chOff x="10793403" y="220247"/>
            <a:chExt cx="1398597" cy="584776"/>
          </a:xfrm>
        </p:grpSpPr>
        <p:sp>
          <p:nvSpPr>
            <p:cNvPr id="10" name="Rectangle: Top Corners Rounded 9">
              <a:extLst>
                <a:ext uri="{FF2B5EF4-FFF2-40B4-BE49-F238E27FC236}">
                  <a16:creationId xmlns:a16="http://schemas.microsoft.com/office/drawing/2014/main" id="{EA459D20-F7C4-39FA-4B8B-6F17BDAC7F83}"/>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11" name="Content Placeholder 55">
              <a:extLst>
                <a:ext uri="{FF2B5EF4-FFF2-40B4-BE49-F238E27FC236}">
                  <a16:creationId xmlns:a16="http://schemas.microsoft.com/office/drawing/2014/main" id="{32CBD864-E19A-715A-FCB6-C584191F890F}"/>
                </a:ext>
              </a:extLst>
            </p:cNvPr>
            <p:cNvPicPr>
              <a:picLocks noChangeAspect="1"/>
            </p:cNvPicPr>
            <p:nvPr/>
          </p:nvPicPr>
          <p:blipFill>
            <a:blip r:embed="rId15"/>
            <a:stretch>
              <a:fillRect/>
            </a:stretch>
          </p:blipFill>
          <p:spPr>
            <a:xfrm>
              <a:off x="11263718" y="292811"/>
              <a:ext cx="763456" cy="439646"/>
            </a:xfrm>
            <a:prstGeom prst="rect">
              <a:avLst/>
            </a:prstGeom>
          </p:spPr>
        </p:pic>
      </p:grpSp>
    </p:spTree>
    <p:extLst>
      <p:ext uri="{BB962C8B-B14F-4D97-AF65-F5344CB8AC3E}">
        <p14:creationId xmlns:p14="http://schemas.microsoft.com/office/powerpoint/2010/main" val="29328823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dk1">
              <a:lumMod val="100000"/>
            </a:schemeClr>
          </a:solidFill>
          <a:latin typeface="Avenir Next LT Pro Light" panose="020B03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lumMod val="100000"/>
            </a:schemeClr>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lumMod val="100000"/>
            </a:schemeClr>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lumMod val="100000"/>
            </a:schemeClr>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lumMod val="100000"/>
            </a:schemeClr>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lumMod val="100000"/>
            </a:schemeClr>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2.png"/><Relationship Id="rId2" Type="http://schemas.openxmlformats.org/officeDocument/2006/relationships/image" Target="../media/image1.png"/><Relationship Id="rId16" Type="http://schemas.openxmlformats.org/officeDocument/2006/relationships/image" Target="../media/image101.svg"/><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6.png"/><Relationship Id="rId4" Type="http://schemas.openxmlformats.org/officeDocument/2006/relationships/image" Target="../media/image105.svg"/></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17.png"/><Relationship Id="rId2" Type="http://schemas.openxmlformats.org/officeDocument/2006/relationships/image" Target="../media/image107.png"/><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5" Type="http://schemas.openxmlformats.org/officeDocument/2006/relationships/image" Target="../media/image12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 Id="rId14" Type="http://schemas.openxmlformats.org/officeDocument/2006/relationships/image" Target="../media/image119.png"/></Relationships>
</file>

<file path=ppt/slides/_rels/slide1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svg"/><Relationship Id="rId10" Type="http://schemas.openxmlformats.org/officeDocument/2006/relationships/image" Target="../media/image1.png"/><Relationship Id="rId4" Type="http://schemas.openxmlformats.org/officeDocument/2006/relationships/image" Target="../media/image123.png"/><Relationship Id="rId9" Type="http://schemas.openxmlformats.org/officeDocument/2006/relationships/image" Target="../media/image12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32.sv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svg"/></Relationships>
</file>

<file path=ppt/slides/_rels/slide19.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15.xml"/><Relationship Id="rId5" Type="http://schemas.openxmlformats.org/officeDocument/2006/relationships/image" Target="../media/image142.svg"/><Relationship Id="rId4" Type="http://schemas.openxmlformats.org/officeDocument/2006/relationships/image" Target="../media/image141.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9" Type="http://schemas.openxmlformats.org/officeDocument/2006/relationships/image" Target="../media/image39.png"/><Relationship Id="rId21" Type="http://schemas.openxmlformats.org/officeDocument/2006/relationships/image" Target="../media/image22.png"/><Relationship Id="rId34" Type="http://schemas.openxmlformats.org/officeDocument/2006/relationships/image" Target="../media/image35.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38" Type="http://schemas.openxmlformats.org/officeDocument/2006/relationships/image" Target="../media/image1.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svg"/><Relationship Id="rId32" Type="http://schemas.openxmlformats.org/officeDocument/2006/relationships/image" Target="../media/image33.svg"/><Relationship Id="rId37" Type="http://schemas.openxmlformats.org/officeDocument/2006/relationships/image" Target="../media/image38.png"/><Relationship Id="rId40" Type="http://schemas.openxmlformats.org/officeDocument/2006/relationships/image" Target="../media/image40.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7.pn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8" Type="http://schemas.openxmlformats.org/officeDocument/2006/relationships/image" Target="../media/image9.png"/><Relationship Id="rId3"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svg"/><Relationship Id="rId3" Type="http://schemas.openxmlformats.org/officeDocument/2006/relationships/image" Target="../media/image144.svg"/><Relationship Id="rId7" Type="http://schemas.openxmlformats.org/officeDocument/2006/relationships/image" Target="../media/image148.svg"/><Relationship Id="rId12" Type="http://schemas.openxmlformats.org/officeDocument/2006/relationships/image" Target="../media/image153.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52.svg"/><Relationship Id="rId5" Type="http://schemas.openxmlformats.org/officeDocument/2006/relationships/image" Target="../media/image146.sv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sv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12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9.png"/><Relationship Id="rId5" Type="http://schemas.openxmlformats.org/officeDocument/2006/relationships/image" Target="../media/image15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svg"/><Relationship Id="rId2" Type="http://schemas.openxmlformats.org/officeDocument/2006/relationships/image" Target="../media/image75.png"/><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7B7D575-F066-4400-9796-8D541D460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87" y="-488400"/>
            <a:ext cx="11234649" cy="7682400"/>
          </a:xfrm>
          <a:prstGeom prst="rect">
            <a:avLst/>
          </a:prstGeom>
        </p:spPr>
      </p:pic>
      <p:sp>
        <p:nvSpPr>
          <p:cNvPr id="7" name="TextBox 6">
            <a:extLst>
              <a:ext uri="{FF2B5EF4-FFF2-40B4-BE49-F238E27FC236}">
                <a16:creationId xmlns:a16="http://schemas.microsoft.com/office/drawing/2014/main" id="{ADC52692-CBED-4B77-9F6A-D2D62A6729FD}"/>
              </a:ext>
            </a:extLst>
          </p:cNvPr>
          <p:cNvSpPr txBox="1"/>
          <p:nvPr/>
        </p:nvSpPr>
        <p:spPr>
          <a:xfrm>
            <a:off x="425184" y="916486"/>
            <a:ext cx="4394200" cy="2062103"/>
          </a:xfrm>
          <a:prstGeom prst="rect">
            <a:avLst/>
          </a:prstGeom>
          <a:solidFill>
            <a:schemeClr val="dk2">
              <a:alpha val="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Merisis Advisors Pvt Ltd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ED6423"/>
                </a:solidFill>
                <a:effectLst/>
                <a:uLnTx/>
                <a:uFillTx/>
                <a:latin typeface="Avenir Next LT Pro" panose="020B0504020202020204" pitchFamily="34" charset="0"/>
                <a:ea typeface="Roboto" panose="02000000000000000000" pitchFamily="2" charset="0"/>
                <a:cs typeface="Poppins Thin" panose="00000300000000000000" pitchFamily="2" charset="0"/>
              </a:rPr>
              <a:t>Portfolio Management Services </a:t>
            </a:r>
            <a:endParaRPr lang="en-US" sz="2100" dirty="0">
              <a:solidFill>
                <a:srgbClr val="ED6423"/>
              </a:solidFill>
              <a:latin typeface="Avenir Next LT Pro" panose="020B0504020202020204" pitchFamily="34" charset="0"/>
              <a:ea typeface="Roboto" panose="02000000000000000000" pitchFamily="2" charset="0"/>
              <a:cs typeface="Poppins Thin" panose="000003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100"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SEBI Reg. No. </a:t>
            </a:r>
            <a:r>
              <a:rPr lang="en-US" sz="2100" dirty="0">
                <a:solidFill>
                  <a:srgbClr val="ED6423">
                    <a:lumMod val="100000"/>
                  </a:srgbClr>
                </a:solidFill>
                <a:latin typeface="Avenir Next LT Pro" panose="020B0504020202020204" pitchFamily="34" charset="0"/>
                <a:ea typeface="Roboto" panose="02000000000000000000" pitchFamily="2" charset="0"/>
                <a:cs typeface="Poppins Thin" panose="00000300000000000000" pitchFamily="2" charset="0"/>
              </a:rPr>
              <a:t>INP000006846</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300" dirty="0">
              <a:solidFill>
                <a:srgbClr val="ED6423">
                  <a:lumMod val="100000"/>
                </a:srgbClr>
              </a:solidFill>
              <a:latin typeface="Avenir Next LT Pro" panose="020B0504020202020204" pitchFamily="34" charset="0"/>
              <a:ea typeface="Roboto" panose="02000000000000000000" pitchFamily="2" charset="0"/>
              <a:cs typeface="Poppins Thin" panose="000003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latin typeface="Avenir Next LT Pro" panose="020B0504020202020204" pitchFamily="34" charset="0"/>
                <a:ea typeface="Roboto" panose="02000000000000000000" pitchFamily="2" charset="0"/>
                <a:cs typeface="Poppins Thin" panose="00000300000000000000" pitchFamily="2" charset="0"/>
              </a:rPr>
              <a:t>PMS Offerings</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Avenir Next LT Pro" panose="020B0504020202020204" pitchFamily="34" charset="0"/>
                <a:ea typeface="Roboto" panose="02000000000000000000" pitchFamily="2" charset="0"/>
                <a:cs typeface="Poppins Thin" panose="00000300000000000000" pitchFamily="2" charset="0"/>
              </a:rPr>
              <a:t>August 2025</a:t>
            </a:r>
          </a:p>
        </p:txBody>
      </p:sp>
      <p:sp>
        <p:nvSpPr>
          <p:cNvPr id="4" name="TextBox 208">
            <a:extLst>
              <a:ext uri="{FF2B5EF4-FFF2-40B4-BE49-F238E27FC236}">
                <a16:creationId xmlns:a16="http://schemas.microsoft.com/office/drawing/2014/main" id="{404779E9-8CB0-426D-9B66-A61EFC817E24}"/>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4116794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12696DE-6278-4296-9921-015BED1809BD}"/>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Why Multi Asset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Approach?</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F98990ED-D626-4D05-A2FE-ADF75B88AE9A}"/>
              </a:ext>
            </a:extLst>
          </p:cNvPr>
          <p:cNvSpPr/>
          <p:nvPr/>
        </p:nvSpPr>
        <p:spPr>
          <a:xfrm>
            <a:off x="658812" y="985785"/>
            <a:ext cx="10874376" cy="5222991"/>
          </a:xfrm>
          <a:prstGeom prst="roundRect">
            <a:avLst>
              <a:gd name="adj" fmla="val 3189"/>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mn-cs"/>
            </a:endParaRPr>
          </a:p>
        </p:txBody>
      </p:sp>
      <p:sp>
        <p:nvSpPr>
          <p:cNvPr id="12" name="Rectangle: Single Corner Rounded 11">
            <a:extLst>
              <a:ext uri="{FF2B5EF4-FFF2-40B4-BE49-F238E27FC236}">
                <a16:creationId xmlns:a16="http://schemas.microsoft.com/office/drawing/2014/main" id="{864B9A48-8AAB-4302-BF63-F2A3133580C0}"/>
              </a:ext>
            </a:extLst>
          </p:cNvPr>
          <p:cNvSpPr/>
          <p:nvPr/>
        </p:nvSpPr>
        <p:spPr>
          <a:xfrm rot="16200000" flipH="1">
            <a:off x="744537" y="5386390"/>
            <a:ext cx="731838" cy="903288"/>
          </a:xfrm>
          <a:prstGeom prst="round1Rect">
            <a:avLst>
              <a:gd name="adj" fmla="val 22307"/>
            </a:avLst>
          </a:prstGeom>
          <a:solidFill>
            <a:srgbClr val="FC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Single Corner Rounded 1">
            <a:extLst>
              <a:ext uri="{FF2B5EF4-FFF2-40B4-BE49-F238E27FC236}">
                <a16:creationId xmlns:a16="http://schemas.microsoft.com/office/drawing/2014/main" id="{6FF88C6F-8F7A-41FE-9E8F-41AC94B117B0}"/>
              </a:ext>
            </a:extLst>
          </p:cNvPr>
          <p:cNvSpPr/>
          <p:nvPr/>
        </p:nvSpPr>
        <p:spPr>
          <a:xfrm rot="5400000">
            <a:off x="10715625" y="5386390"/>
            <a:ext cx="731838" cy="903288"/>
          </a:xfrm>
          <a:prstGeom prst="round1Rect">
            <a:avLst>
              <a:gd name="adj" fmla="val 22307"/>
            </a:avLst>
          </a:prstGeom>
          <a:solidFill>
            <a:srgbClr val="F07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EB3E63-0216-46FD-B21D-051B95741A2D}"/>
              </a:ext>
            </a:extLst>
          </p:cNvPr>
          <p:cNvSpPr txBox="1"/>
          <p:nvPr/>
        </p:nvSpPr>
        <p:spPr>
          <a:xfrm>
            <a:off x="2818790" y="962076"/>
            <a:ext cx="65544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D6423"/>
                </a:solidFill>
                <a:effectLst/>
                <a:uLnTx/>
                <a:uFillTx/>
                <a:latin typeface="Avenir Next LT Pro Light" panose="020B0304020202020204" pitchFamily="34" charset="0"/>
                <a:ea typeface="+mn-ea"/>
                <a:cs typeface="+mn-cs"/>
              </a:rPr>
              <a:t>The beauty of negative correlation </a:t>
            </a:r>
          </a:p>
        </p:txBody>
      </p:sp>
      <p:graphicFrame>
        <p:nvGraphicFramePr>
          <p:cNvPr id="8" name="Table 7">
            <a:extLst>
              <a:ext uri="{FF2B5EF4-FFF2-40B4-BE49-F238E27FC236}">
                <a16:creationId xmlns:a16="http://schemas.microsoft.com/office/drawing/2014/main" id="{E99AE7A8-0F5C-4AF4-B9EF-80F9FF668DEB}"/>
              </a:ext>
            </a:extLst>
          </p:cNvPr>
          <p:cNvGraphicFramePr>
            <a:graphicFrameLocks noGrp="1"/>
          </p:cNvGraphicFramePr>
          <p:nvPr>
            <p:extLst>
              <p:ext uri="{D42A27DB-BD31-4B8C-83A1-F6EECF244321}">
                <p14:modId xmlns:p14="http://schemas.microsoft.com/office/powerpoint/2010/main" val="1792658298"/>
              </p:ext>
            </p:extLst>
          </p:nvPr>
        </p:nvGraphicFramePr>
        <p:xfrm>
          <a:off x="658812" y="1295182"/>
          <a:ext cx="10874376" cy="4916430"/>
        </p:xfrm>
        <a:graphic>
          <a:graphicData uri="http://schemas.openxmlformats.org/drawingml/2006/table">
            <a:tbl>
              <a:tblPr firstRow="1" bandRow="1">
                <a:tableStyleId>{2D5ABB26-0587-4C30-8999-92F81FD0307C}</a:tableStyleId>
              </a:tblPr>
              <a:tblGrid>
                <a:gridCol w="906198">
                  <a:extLst>
                    <a:ext uri="{9D8B030D-6E8A-4147-A177-3AD203B41FA5}">
                      <a16:colId xmlns:a16="http://schemas.microsoft.com/office/drawing/2014/main" val="2464583970"/>
                    </a:ext>
                  </a:extLst>
                </a:gridCol>
                <a:gridCol w="906198">
                  <a:extLst>
                    <a:ext uri="{9D8B030D-6E8A-4147-A177-3AD203B41FA5}">
                      <a16:colId xmlns:a16="http://schemas.microsoft.com/office/drawing/2014/main" val="3929432218"/>
                    </a:ext>
                  </a:extLst>
                </a:gridCol>
                <a:gridCol w="906198">
                  <a:extLst>
                    <a:ext uri="{9D8B030D-6E8A-4147-A177-3AD203B41FA5}">
                      <a16:colId xmlns:a16="http://schemas.microsoft.com/office/drawing/2014/main" val="1325425294"/>
                    </a:ext>
                  </a:extLst>
                </a:gridCol>
                <a:gridCol w="906198">
                  <a:extLst>
                    <a:ext uri="{9D8B030D-6E8A-4147-A177-3AD203B41FA5}">
                      <a16:colId xmlns:a16="http://schemas.microsoft.com/office/drawing/2014/main" val="2607866220"/>
                    </a:ext>
                  </a:extLst>
                </a:gridCol>
                <a:gridCol w="906198">
                  <a:extLst>
                    <a:ext uri="{9D8B030D-6E8A-4147-A177-3AD203B41FA5}">
                      <a16:colId xmlns:a16="http://schemas.microsoft.com/office/drawing/2014/main" val="338821354"/>
                    </a:ext>
                  </a:extLst>
                </a:gridCol>
                <a:gridCol w="906198">
                  <a:extLst>
                    <a:ext uri="{9D8B030D-6E8A-4147-A177-3AD203B41FA5}">
                      <a16:colId xmlns:a16="http://schemas.microsoft.com/office/drawing/2014/main" val="3178536998"/>
                    </a:ext>
                  </a:extLst>
                </a:gridCol>
                <a:gridCol w="906198">
                  <a:extLst>
                    <a:ext uri="{9D8B030D-6E8A-4147-A177-3AD203B41FA5}">
                      <a16:colId xmlns:a16="http://schemas.microsoft.com/office/drawing/2014/main" val="976881412"/>
                    </a:ext>
                  </a:extLst>
                </a:gridCol>
                <a:gridCol w="906198">
                  <a:extLst>
                    <a:ext uri="{9D8B030D-6E8A-4147-A177-3AD203B41FA5}">
                      <a16:colId xmlns:a16="http://schemas.microsoft.com/office/drawing/2014/main" val="1401106162"/>
                    </a:ext>
                  </a:extLst>
                </a:gridCol>
                <a:gridCol w="906198">
                  <a:extLst>
                    <a:ext uri="{9D8B030D-6E8A-4147-A177-3AD203B41FA5}">
                      <a16:colId xmlns:a16="http://schemas.microsoft.com/office/drawing/2014/main" val="4168394752"/>
                    </a:ext>
                  </a:extLst>
                </a:gridCol>
                <a:gridCol w="906198">
                  <a:extLst>
                    <a:ext uri="{9D8B030D-6E8A-4147-A177-3AD203B41FA5}">
                      <a16:colId xmlns:a16="http://schemas.microsoft.com/office/drawing/2014/main" val="2587894740"/>
                    </a:ext>
                  </a:extLst>
                </a:gridCol>
                <a:gridCol w="906198">
                  <a:extLst>
                    <a:ext uri="{9D8B030D-6E8A-4147-A177-3AD203B41FA5}">
                      <a16:colId xmlns:a16="http://schemas.microsoft.com/office/drawing/2014/main" val="3953465867"/>
                    </a:ext>
                  </a:extLst>
                </a:gridCol>
                <a:gridCol w="906198">
                  <a:extLst>
                    <a:ext uri="{9D8B030D-6E8A-4147-A177-3AD203B41FA5}">
                      <a16:colId xmlns:a16="http://schemas.microsoft.com/office/drawing/2014/main" val="3801958551"/>
                    </a:ext>
                  </a:extLst>
                </a:gridCol>
              </a:tblGrid>
              <a:tr h="248907">
                <a:tc gridSpan="12">
                  <a:txBody>
                    <a:bodyPr/>
                    <a:lstStyle/>
                    <a:p>
                      <a:pPr algn="ctr" fontAlgn="ctr"/>
                      <a:r>
                        <a:rPr lang="en-GB" sz="1400" b="1" i="0" u="none" strike="noStrike" dirty="0">
                          <a:solidFill>
                            <a:srgbClr val="000000"/>
                          </a:solidFill>
                          <a:effectLst/>
                          <a:latin typeface="Avenir Next LT Pro Light" panose="020B0304020202020204" pitchFamily="34" charset="0"/>
                        </a:rPr>
                        <a:t>Asset Class Yearly Performance</a:t>
                      </a:r>
                    </a:p>
                  </a:txBody>
                  <a:tcPr marL="9525" marR="9525" marT="9525" marB="0" anchor="ctr">
                    <a:lnR w="9525" cap="flat" cmpd="sng" algn="ctr">
                      <a:solidFill>
                        <a:schemeClr val="bg1"/>
                      </a:solidFill>
                      <a:prstDash val="solid"/>
                      <a:round/>
                      <a:headEnd type="none" w="med" len="med"/>
                      <a:tailEnd type="none" w="med" len="med"/>
                    </a:lnR>
                    <a:lnB w="9525" cap="flat" cmpd="sng" algn="ctr">
                      <a:solidFill>
                        <a:srgbClr val="CBD7D5"/>
                      </a:solidFill>
                      <a:prstDash val="solid"/>
                      <a:round/>
                      <a:headEnd type="none" w="med" len="med"/>
                      <a:tailEnd type="none" w="med" len="med"/>
                    </a:lnB>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dirty="0">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hMerge="1">
                  <a:txBody>
                    <a:bodyPr/>
                    <a:lstStyle/>
                    <a:p>
                      <a:pPr algn="ctr" fontAlgn="ctr"/>
                      <a:endParaRPr lang="en-GB" sz="1400" b="1" i="0" u="none" strike="noStrike" dirty="0">
                        <a:solidFill>
                          <a:srgbClr val="2A2A2D"/>
                        </a:solidFill>
                        <a:effectLst/>
                        <a:latin typeface="Avenir Next LT Pro Light" panose="020B0304020202020204" pitchFamily="34" charset="0"/>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477127385"/>
                  </a:ext>
                </a:extLst>
              </a:tr>
              <a:tr h="248907">
                <a:tc>
                  <a:txBody>
                    <a:bodyPr/>
                    <a:lstStyle/>
                    <a:p>
                      <a:pPr algn="ctr" fontAlgn="ctr"/>
                      <a:r>
                        <a:rPr lang="en-GB" sz="1400" b="1" i="0" u="none" strike="noStrike" dirty="0">
                          <a:solidFill>
                            <a:srgbClr val="000000"/>
                          </a:solidFill>
                          <a:effectLst/>
                          <a:latin typeface="Avenir Next LT Pro Light" panose="020B0304020202020204" pitchFamily="34" charset="0"/>
                        </a:rPr>
                        <a:t>Dec-13</a:t>
                      </a:r>
                    </a:p>
                  </a:txBody>
                  <a:tcPr marL="9525" marR="9525" marT="9525" marB="0" anchor="ctr">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Dec-14</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Dec-15</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Dec-16</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Dec-17</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Dec-18</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Dec-19</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Dec-20</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Dec-21</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Dec-22</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Dec-23</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rgbClr val="CBD7D5"/>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Avenir Next LT Pro Light" panose="020B0304020202020204" pitchFamily="34" charset="0"/>
                        </a:rPr>
                        <a:t>Dec-24</a:t>
                      </a:r>
                    </a:p>
                  </a:txBody>
                  <a:tcPr marL="9525" marR="9525" marT="9525" marB="0" anchor="ctr">
                    <a:lnL w="9525" cap="flat" cmpd="sng" algn="ctr">
                      <a:solidFill>
                        <a:srgbClr val="CBD7D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solidFill>
                        <a:srgbClr val="CBD7D5"/>
                      </a:solidFill>
                      <a:prstDash val="solid"/>
                      <a:round/>
                      <a:headEnd type="none" w="med" len="med"/>
                      <a:tailEnd type="none" w="med" len="med"/>
                    </a:lnB>
                  </a:tcPr>
                </a:tc>
                <a:extLst>
                  <a:ext uri="{0D108BD9-81ED-4DB2-BD59-A6C34878D82A}">
                    <a16:rowId xmlns:a16="http://schemas.microsoft.com/office/drawing/2014/main" val="4061873182"/>
                  </a:ext>
                </a:extLst>
              </a:tr>
              <a:tr h="444205">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T w="9525" cap="flat" cmpd="sng" algn="ctr">
                      <a:solidFill>
                        <a:srgbClr val="CBD7D5"/>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extLst>
                  <a:ext uri="{0D108BD9-81ED-4DB2-BD59-A6C34878D82A}">
                    <a16:rowId xmlns:a16="http://schemas.microsoft.com/office/drawing/2014/main" val="3017244375"/>
                  </a:ext>
                </a:extLst>
              </a:tr>
              <a:tr h="292231">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38.32%</a:t>
                      </a:r>
                    </a:p>
                  </a:txBody>
                  <a:tcPr marL="9525" marR="9525" marT="9525" marB="10800" anchor="ct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31.39%</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8.82%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45.41%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28.65%</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5.91%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36.52%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47.83%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54.51%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6.02%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43.42%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28.64%</a:t>
                      </a:r>
                    </a:p>
                  </a:txBody>
                  <a:tcPr marL="9525" marR="9525" marT="9525" marB="10800" anchor="ctr">
                    <a:lnL w="9525" cap="flat" cmpd="sng" algn="ctr">
                      <a:solidFill>
                        <a:schemeClr val="bg1"/>
                      </a:solid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extLst>
                  <a:ext uri="{0D108BD9-81ED-4DB2-BD59-A6C34878D82A}">
                    <a16:rowId xmlns:a16="http://schemas.microsoft.com/office/drawing/2014/main" val="515692456"/>
                  </a:ext>
                </a:extLst>
              </a:tr>
              <a:tr h="444205">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extLst>
                  <a:ext uri="{0D108BD9-81ED-4DB2-BD59-A6C34878D82A}">
                    <a16:rowId xmlns:a16="http://schemas.microsoft.com/office/drawing/2014/main" val="1559874791"/>
                  </a:ext>
                </a:extLst>
              </a:tr>
              <a:tr h="292231">
                <a:tc>
                  <a:txBody>
                    <a:bodyPr/>
                    <a:lstStyle/>
                    <a:p>
                      <a:pPr algn="ctr" fontAlgn="ctr"/>
                      <a:r>
                        <a:rPr lang="en-GB" sz="1200" b="0" i="0" u="none" strike="noStrike" dirty="0">
                          <a:solidFill>
                            <a:srgbClr val="000000"/>
                          </a:solidFill>
                          <a:effectLst/>
                          <a:latin typeface="Avenir Next LT Pro Light" panose="020B0304020202020204" pitchFamily="34" charset="0"/>
                        </a:rPr>
                        <a:t>7.66%</a:t>
                      </a:r>
                    </a:p>
                  </a:txBody>
                  <a:tcPr marL="9525" marR="9525" marT="9525" marB="10800" anchor="ct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13.40%</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5.73%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15.21%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28.24%</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3.15%</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35.23%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43.64%</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24.12%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4.33%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20.03%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27.21%</a:t>
                      </a:r>
                    </a:p>
                  </a:txBody>
                  <a:tcPr marL="9525" marR="9525" marT="9525" marB="10800" anchor="ctr">
                    <a:lnL w="9525" cap="flat" cmpd="sng" algn="ctr">
                      <a:solidFill>
                        <a:schemeClr val="bg1"/>
                      </a:solid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extLst>
                  <a:ext uri="{0D108BD9-81ED-4DB2-BD59-A6C34878D82A}">
                    <a16:rowId xmlns:a16="http://schemas.microsoft.com/office/drawing/2014/main" val="4107802283"/>
                  </a:ext>
                </a:extLst>
              </a:tr>
              <a:tr h="444205">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2A2A2D"/>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2A2A2D"/>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2A2A2D"/>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extLst>
                  <a:ext uri="{0D108BD9-81ED-4DB2-BD59-A6C34878D82A}">
                    <a16:rowId xmlns:a16="http://schemas.microsoft.com/office/drawing/2014/main" val="2256819833"/>
                  </a:ext>
                </a:extLst>
              </a:tr>
              <a:tr h="292231">
                <a:tc>
                  <a:txBody>
                    <a:bodyPr/>
                    <a:lstStyle/>
                    <a:p>
                      <a:pPr algn="ctr" fontAlgn="ctr"/>
                      <a:r>
                        <a:rPr lang="en-GB" sz="1200" b="0" i="0" u="none" strike="noStrike" dirty="0">
                          <a:solidFill>
                            <a:srgbClr val="000000"/>
                          </a:solidFill>
                          <a:effectLst/>
                          <a:latin typeface="Avenir Next LT Pro Light" panose="020B0304020202020204" pitchFamily="34" charset="0"/>
                        </a:rPr>
                        <a:t>6.76%</a:t>
                      </a:r>
                    </a:p>
                  </a:txBody>
                  <a:tcPr marL="9525" marR="9525" marT="9525" marB="10800" anchor="ct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11.42%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-4.06%</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10.18%</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22.72%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-1.51%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18.26%</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2A2A2D"/>
                          </a:solidFill>
                          <a:effectLst/>
                          <a:latin typeface="Avenir Next LT Pro Light" panose="020B0304020202020204" pitchFamily="34" charset="0"/>
                        </a:rPr>
                        <a:t>25.01%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21.39%</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2A2A2D"/>
                          </a:solidFill>
                          <a:effectLst/>
                          <a:latin typeface="Avenir Next LT Pro Light" panose="020B0304020202020204" pitchFamily="34" charset="0"/>
                        </a:rPr>
                        <a:t>3.54%</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2A2A2D"/>
                          </a:solidFill>
                          <a:effectLst/>
                          <a:latin typeface="Avenir Next LT Pro Light" panose="020B0304020202020204" pitchFamily="34" charset="0"/>
                        </a:rPr>
                        <a:t>13.06%</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21.52%</a:t>
                      </a:r>
                    </a:p>
                  </a:txBody>
                  <a:tcPr marL="9525" marR="9525" marT="9525" marB="10800" anchor="ctr">
                    <a:lnL w="9525" cap="flat" cmpd="sng" algn="ctr">
                      <a:solidFill>
                        <a:schemeClr val="bg1"/>
                      </a:solid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extLst>
                  <a:ext uri="{0D108BD9-81ED-4DB2-BD59-A6C34878D82A}">
                    <a16:rowId xmlns:a16="http://schemas.microsoft.com/office/drawing/2014/main" val="1303706966"/>
                  </a:ext>
                </a:extLst>
              </a:tr>
              <a:tr h="444205">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BDFD3"/>
                    </a:solidFill>
                  </a:tcPr>
                </a:tc>
                <a:extLst>
                  <a:ext uri="{0D108BD9-81ED-4DB2-BD59-A6C34878D82A}">
                    <a16:rowId xmlns:a16="http://schemas.microsoft.com/office/drawing/2014/main" val="710398573"/>
                  </a:ext>
                </a:extLst>
              </a:tr>
              <a:tr h="292231">
                <a:tc>
                  <a:txBody>
                    <a:bodyPr/>
                    <a:lstStyle/>
                    <a:p>
                      <a:pPr algn="ctr" fontAlgn="ctr"/>
                      <a:r>
                        <a:rPr lang="en-GB" sz="1200" b="0" i="0" u="none" strike="noStrike" dirty="0">
                          <a:solidFill>
                            <a:schemeClr val="bg1"/>
                          </a:solidFill>
                          <a:effectLst/>
                          <a:latin typeface="Avenir Next LT Pro Light" panose="020B0304020202020204" pitchFamily="34" charset="0"/>
                        </a:rPr>
                        <a:t>-0.99%</a:t>
                      </a:r>
                    </a:p>
                  </a:txBody>
                  <a:tcPr marL="9525" marR="9525" marT="9525" marB="10800" anchor="ct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7D4A"/>
                    </a:solidFill>
                  </a:tcPr>
                </a:tc>
                <a:tc>
                  <a:txBody>
                    <a:bodyPr/>
                    <a:lstStyle/>
                    <a:p>
                      <a:pPr algn="ctr" fontAlgn="ctr"/>
                      <a:r>
                        <a:rPr lang="en-GB" sz="1200" b="0" i="0" u="none" strike="noStrike">
                          <a:solidFill>
                            <a:srgbClr val="000000"/>
                          </a:solidFill>
                          <a:effectLst/>
                          <a:latin typeface="Avenir Next LT Pro Light" panose="020B0304020202020204" pitchFamily="34" charset="0"/>
                        </a:rPr>
                        <a:t>-1.78%</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-10.36%</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a:solidFill>
                            <a:srgbClr val="000000"/>
                          </a:solidFill>
                          <a:effectLst/>
                          <a:latin typeface="Avenir Next LT Pro Light" panose="020B0304020202020204" pitchFamily="34" charset="0"/>
                        </a:rPr>
                        <a:t>8.54%</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13.11%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-3.88%</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15.18%</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14.90%</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4.55%</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3.00%</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7.23%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8.80%</a:t>
                      </a:r>
                    </a:p>
                  </a:txBody>
                  <a:tcPr marL="9525" marR="9525" marT="9525" marB="10800" anchor="ctr">
                    <a:lnL w="9525" cap="flat" cmpd="sng" algn="ctr">
                      <a:solidFill>
                        <a:schemeClr val="bg1"/>
                      </a:solid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BDFD3"/>
                    </a:solidFill>
                  </a:tcPr>
                </a:tc>
                <a:extLst>
                  <a:ext uri="{0D108BD9-81ED-4DB2-BD59-A6C34878D82A}">
                    <a16:rowId xmlns:a16="http://schemas.microsoft.com/office/drawing/2014/main" val="1175152087"/>
                  </a:ext>
                </a:extLst>
              </a:tr>
              <a:tr h="444205">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AD1BE"/>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Gold</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extLst>
                  <a:ext uri="{0D108BD9-81ED-4DB2-BD59-A6C34878D82A}">
                    <a16:rowId xmlns:a16="http://schemas.microsoft.com/office/drawing/2014/main" val="478846532"/>
                  </a:ext>
                </a:extLst>
              </a:tr>
              <a:tr h="292231">
                <a:tc>
                  <a:txBody>
                    <a:bodyPr/>
                    <a:lstStyle/>
                    <a:p>
                      <a:pPr algn="ctr" fontAlgn="ctr"/>
                      <a:r>
                        <a:rPr lang="en-GB" sz="1200" b="0" i="0" u="none" strike="noStrike" dirty="0">
                          <a:solidFill>
                            <a:srgbClr val="000000"/>
                          </a:solidFill>
                          <a:effectLst/>
                          <a:latin typeface="Avenir Next LT Pro Light" panose="020B0304020202020204" pitchFamily="34" charset="0"/>
                        </a:rPr>
                        <a:t>-28.03%</a:t>
                      </a:r>
                    </a:p>
                  </a:txBody>
                  <a:tcPr marL="9525" marR="9525" marT="9525" marB="10800" anchor="ct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-19.32%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-11.69%</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7.50%</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6.49%</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-8.65%</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12.02%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AD1BE"/>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12.01%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-3.59%</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-0.22%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-0.86%</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DF4EF"/>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7.64%</a:t>
                      </a:r>
                    </a:p>
                  </a:txBody>
                  <a:tcPr marL="9525" marR="9525" marT="9525" marB="10800" anchor="ctr">
                    <a:lnL w="9525" cap="flat" cmpd="sng" algn="ctr">
                      <a:solidFill>
                        <a:schemeClr val="bg1"/>
                      </a:solidFill>
                      <a:prstDash val="solid"/>
                      <a:round/>
                      <a:headEnd type="none" w="med" len="med"/>
                      <a:tailEnd type="none" w="med" len="med"/>
                    </a:lnL>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BEFEF"/>
                    </a:solidFill>
                  </a:tcPr>
                </a:tc>
                <a:extLst>
                  <a:ext uri="{0D108BD9-81ED-4DB2-BD59-A6C34878D82A}">
                    <a16:rowId xmlns:a16="http://schemas.microsoft.com/office/drawing/2014/main" val="91913196"/>
                  </a:ext>
                </a:extLst>
              </a:tr>
              <a:tr h="444205">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Domestic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AD1BE"/>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Bond Index</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Silver</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Global Equity</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Crude Oil</a:t>
                      </a:r>
                    </a:p>
                  </a:txBody>
                  <a:tcPr marL="9525" marR="9525" marT="9525" marB="10800" anchor="ct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4136001233"/>
                  </a:ext>
                </a:extLst>
              </a:tr>
              <a:tr h="292231">
                <a:tc>
                  <a:txBody>
                    <a:bodyPr/>
                    <a:lstStyle/>
                    <a:p>
                      <a:pPr algn="ctr" fontAlgn="ctr"/>
                      <a:r>
                        <a:rPr lang="en-GB" sz="1200" b="0" i="0" u="none" strike="noStrike" dirty="0">
                          <a:solidFill>
                            <a:srgbClr val="000000"/>
                          </a:solidFill>
                          <a:effectLst/>
                          <a:latin typeface="Avenir Next LT Pro Light" panose="020B0304020202020204" pitchFamily="34" charset="0"/>
                        </a:rPr>
                        <a:t>-35.96%</a:t>
                      </a:r>
                    </a:p>
                  </a:txBody>
                  <a:tcPr marL="9525" marR="9525" marT="9525" marB="10800" anchor="ct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-49.80%</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-32.23%</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3.01%</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AD1BE"/>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6.35%</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-24.69%</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9.98%</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EBEFEF"/>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-26.24%</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rgbClr val="000000"/>
                          </a:solidFill>
                          <a:effectLst/>
                          <a:latin typeface="Avenir Next LT Pro Light" panose="020B0304020202020204" pitchFamily="34" charset="0"/>
                        </a:rPr>
                        <a:t>-11.72%</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DF4EF"/>
                    </a:solidFill>
                  </a:tcPr>
                </a:tc>
                <a:tc>
                  <a:txBody>
                    <a:bodyPr/>
                    <a:lstStyle/>
                    <a:p>
                      <a:pPr algn="ctr" fontAlgn="ctr"/>
                      <a:r>
                        <a:rPr lang="en-GB" sz="1200" b="0" i="0" u="none" strike="noStrike" dirty="0">
                          <a:solidFill>
                            <a:schemeClr val="tx1">
                              <a:lumMod val="50000"/>
                            </a:schemeClr>
                          </a:solidFill>
                          <a:effectLst/>
                          <a:latin typeface="Avenir Next LT Pro Light" panose="020B0304020202020204" pitchFamily="34" charset="0"/>
                        </a:rPr>
                        <a:t>-33.10%</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-3.64%</a:t>
                      </a:r>
                    </a:p>
                  </a:txBody>
                  <a:tcPr marL="9525" marR="9525" marT="9525" marB="108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F07D4A"/>
                    </a:solidFill>
                  </a:tcPr>
                </a:tc>
                <a:tc>
                  <a:txBody>
                    <a:bodyPr/>
                    <a:lstStyle/>
                    <a:p>
                      <a:pPr algn="ctr" fontAlgn="ctr"/>
                      <a:r>
                        <a:rPr lang="en-GB" sz="1200" b="0" i="0" u="none" strike="noStrike" dirty="0">
                          <a:solidFill>
                            <a:schemeClr val="bg1"/>
                          </a:solidFill>
                          <a:effectLst/>
                          <a:latin typeface="Avenir Next LT Pro Light" panose="020B0304020202020204" pitchFamily="34" charset="0"/>
                        </a:rPr>
                        <a:t>-4.69%</a:t>
                      </a:r>
                    </a:p>
                  </a:txBody>
                  <a:tcPr marL="9525" marR="9525" marT="9525" marB="10800" anchor="ctr">
                    <a:lnL w="9525" cap="flat" cmpd="sng" algn="ctr">
                      <a:solidFill>
                        <a:schemeClr val="bg1"/>
                      </a:solidFill>
                      <a:prstDash val="solid"/>
                      <a:round/>
                      <a:headEnd type="none" w="med" len="med"/>
                      <a:tailEnd type="none" w="med" len="med"/>
                    </a:lnL>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993324688"/>
                  </a:ext>
                </a:extLst>
              </a:tr>
            </a:tbl>
          </a:graphicData>
        </a:graphic>
      </p:graphicFrame>
      <p:sp>
        <p:nvSpPr>
          <p:cNvPr id="11" name="TextBox 10">
            <a:extLst>
              <a:ext uri="{FF2B5EF4-FFF2-40B4-BE49-F238E27FC236}">
                <a16:creationId xmlns:a16="http://schemas.microsoft.com/office/drawing/2014/main" id="{BC15CB39-3BA1-42BE-A99C-7E85631DDE95}"/>
              </a:ext>
            </a:extLst>
          </p:cNvPr>
          <p:cNvSpPr txBox="1"/>
          <p:nvPr/>
        </p:nvSpPr>
        <p:spPr>
          <a:xfrm>
            <a:off x="567559" y="6308309"/>
            <a:ext cx="1092911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2A2A2D"/>
                </a:solidFill>
                <a:effectLst/>
                <a:uLnTx/>
                <a:uFillTx/>
                <a:latin typeface="Avenir Next LT Pro Light" panose="020B0304020202020204" pitchFamily="34" charset="0"/>
                <a:ea typeface="Roboto" panose="02000000000000000000" pitchFamily="2" charset="0"/>
                <a:cs typeface="Poppins" panose="00000500000000000000" pitchFamily="2" charset="0"/>
              </a:rPr>
              <a:t>Source: ICRA</a:t>
            </a:r>
          </a:p>
        </p:txBody>
      </p:sp>
      <p:grpSp>
        <p:nvGrpSpPr>
          <p:cNvPr id="13" name="Group 12">
            <a:extLst>
              <a:ext uri="{FF2B5EF4-FFF2-40B4-BE49-F238E27FC236}">
                <a16:creationId xmlns:a16="http://schemas.microsoft.com/office/drawing/2014/main" id="{FF845310-D523-43AE-9FC5-0C9EFFF2204E}"/>
              </a:ext>
            </a:extLst>
          </p:cNvPr>
          <p:cNvGrpSpPr/>
          <p:nvPr/>
        </p:nvGrpSpPr>
        <p:grpSpPr>
          <a:xfrm>
            <a:off x="10793403" y="157187"/>
            <a:ext cx="1398597" cy="584776"/>
            <a:chOff x="10793403" y="220247"/>
            <a:chExt cx="1398597" cy="584776"/>
          </a:xfrm>
        </p:grpSpPr>
        <p:sp>
          <p:nvSpPr>
            <p:cNvPr id="14" name="Rectangle: Top Corners Rounded 13">
              <a:extLst>
                <a:ext uri="{FF2B5EF4-FFF2-40B4-BE49-F238E27FC236}">
                  <a16:creationId xmlns:a16="http://schemas.microsoft.com/office/drawing/2014/main" id="{6EDE5FDA-5CD6-4E4D-9FCD-40E34D7D12B8}"/>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pic>
          <p:nvPicPr>
            <p:cNvPr id="15" name="Content Placeholder 55">
              <a:extLst>
                <a:ext uri="{FF2B5EF4-FFF2-40B4-BE49-F238E27FC236}">
                  <a16:creationId xmlns:a16="http://schemas.microsoft.com/office/drawing/2014/main" id="{0A399C54-C2F2-4FFB-B57E-72E1CF546117}"/>
                </a:ext>
              </a:extLst>
            </p:cNvPr>
            <p:cNvPicPr>
              <a:picLocks noChangeAspect="1"/>
            </p:cNvPicPr>
            <p:nvPr/>
          </p:nvPicPr>
          <p:blipFill>
            <a:blip r:embed="rId2"/>
            <a:stretch>
              <a:fillRect/>
            </a:stretch>
          </p:blipFill>
          <p:spPr>
            <a:xfrm>
              <a:off x="11263718" y="292811"/>
              <a:ext cx="763456" cy="439646"/>
            </a:xfrm>
            <a:prstGeom prst="rect">
              <a:avLst/>
            </a:prstGeom>
          </p:spPr>
        </p:pic>
      </p:grpSp>
    </p:spTree>
    <p:extLst>
      <p:ext uri="{BB962C8B-B14F-4D97-AF65-F5344CB8AC3E}">
        <p14:creationId xmlns:p14="http://schemas.microsoft.com/office/powerpoint/2010/main" val="204045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D47E9AC-DC9F-4842-B586-739AE641028C}"/>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Why Multi Asset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Approach?</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38B7EB46-DEC5-4FD1-876B-CD3184DB4568}"/>
              </a:ext>
            </a:extLst>
          </p:cNvPr>
          <p:cNvSpPr/>
          <p:nvPr/>
        </p:nvSpPr>
        <p:spPr>
          <a:xfrm>
            <a:off x="658812" y="1096964"/>
            <a:ext cx="10874376" cy="5316536"/>
          </a:xfrm>
          <a:prstGeom prst="roundRect">
            <a:avLst>
              <a:gd name="adj" fmla="val 3438"/>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mn-cs"/>
            </a:endParaRPr>
          </a:p>
        </p:txBody>
      </p:sp>
      <p:sp>
        <p:nvSpPr>
          <p:cNvPr id="3" name="Rectangle: Rounded Corners 2">
            <a:extLst>
              <a:ext uri="{FF2B5EF4-FFF2-40B4-BE49-F238E27FC236}">
                <a16:creationId xmlns:a16="http://schemas.microsoft.com/office/drawing/2014/main" id="{F59DB46F-2EF5-4E21-9ED1-BF252ED9A0CE}"/>
              </a:ext>
            </a:extLst>
          </p:cNvPr>
          <p:cNvSpPr/>
          <p:nvPr/>
        </p:nvSpPr>
        <p:spPr>
          <a:xfrm>
            <a:off x="658813" y="1600200"/>
            <a:ext cx="10874375" cy="533400"/>
          </a:xfrm>
          <a:prstGeom prst="roundRect">
            <a:avLst>
              <a:gd name="adj" fmla="val 14881"/>
            </a:avLst>
          </a:prstGeom>
          <a:solidFill>
            <a:srgbClr val="ED6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Single Corner Rounded 1">
            <a:extLst>
              <a:ext uri="{FF2B5EF4-FFF2-40B4-BE49-F238E27FC236}">
                <a16:creationId xmlns:a16="http://schemas.microsoft.com/office/drawing/2014/main" id="{5FC3C297-9520-4AE8-A3D9-2DC26E0964D4}"/>
              </a:ext>
            </a:extLst>
          </p:cNvPr>
          <p:cNvSpPr/>
          <p:nvPr/>
        </p:nvSpPr>
        <p:spPr>
          <a:xfrm flipV="1">
            <a:off x="9655106" y="5988049"/>
            <a:ext cx="1868488" cy="425450"/>
          </a:xfrm>
          <a:prstGeom prst="round1Rect">
            <a:avLst>
              <a:gd name="adj" fmla="val 39552"/>
            </a:avLst>
          </a:prstGeom>
          <a:solidFill>
            <a:srgbClr val="D6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EC8863-23E5-4FE9-ABA1-4AF70B03BD55}"/>
              </a:ext>
            </a:extLst>
          </p:cNvPr>
          <p:cNvSpPr txBox="1"/>
          <p:nvPr/>
        </p:nvSpPr>
        <p:spPr>
          <a:xfrm>
            <a:off x="2818790" y="1176160"/>
            <a:ext cx="65544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D6423"/>
                </a:solidFill>
                <a:effectLst/>
                <a:uLnTx/>
                <a:uFillTx/>
                <a:latin typeface="Avenir Next LT Pro Light" panose="020B0304020202020204" pitchFamily="34" charset="0"/>
                <a:ea typeface="+mn-ea"/>
                <a:cs typeface="+mn-cs"/>
              </a:rPr>
              <a:t>Each market has it’s own unique cycle </a:t>
            </a:r>
          </a:p>
        </p:txBody>
      </p:sp>
      <p:graphicFrame>
        <p:nvGraphicFramePr>
          <p:cNvPr id="7" name="Table 6">
            <a:extLst>
              <a:ext uri="{FF2B5EF4-FFF2-40B4-BE49-F238E27FC236}">
                <a16:creationId xmlns:a16="http://schemas.microsoft.com/office/drawing/2014/main" id="{44EE9516-2E2D-461D-8C8E-B89860A10140}"/>
              </a:ext>
            </a:extLst>
          </p:cNvPr>
          <p:cNvGraphicFramePr>
            <a:graphicFrameLocks noGrp="1"/>
          </p:cNvGraphicFramePr>
          <p:nvPr/>
        </p:nvGraphicFramePr>
        <p:xfrm>
          <a:off x="668406" y="1592722"/>
          <a:ext cx="10855188" cy="4820777"/>
        </p:xfrm>
        <a:graphic>
          <a:graphicData uri="http://schemas.openxmlformats.org/drawingml/2006/table">
            <a:tbl>
              <a:tblPr firstRow="1" bandRow="1">
                <a:tableStyleId>{2D5ABB26-0587-4C30-8999-92F81FD0307C}</a:tableStyleId>
              </a:tblPr>
              <a:tblGrid>
                <a:gridCol w="1809198">
                  <a:extLst>
                    <a:ext uri="{9D8B030D-6E8A-4147-A177-3AD203B41FA5}">
                      <a16:colId xmlns:a16="http://schemas.microsoft.com/office/drawing/2014/main" val="2464583970"/>
                    </a:ext>
                  </a:extLst>
                </a:gridCol>
                <a:gridCol w="1809198">
                  <a:extLst>
                    <a:ext uri="{9D8B030D-6E8A-4147-A177-3AD203B41FA5}">
                      <a16:colId xmlns:a16="http://schemas.microsoft.com/office/drawing/2014/main" val="3929432218"/>
                    </a:ext>
                  </a:extLst>
                </a:gridCol>
                <a:gridCol w="1809198">
                  <a:extLst>
                    <a:ext uri="{9D8B030D-6E8A-4147-A177-3AD203B41FA5}">
                      <a16:colId xmlns:a16="http://schemas.microsoft.com/office/drawing/2014/main" val="1325425294"/>
                    </a:ext>
                  </a:extLst>
                </a:gridCol>
                <a:gridCol w="1809198">
                  <a:extLst>
                    <a:ext uri="{9D8B030D-6E8A-4147-A177-3AD203B41FA5}">
                      <a16:colId xmlns:a16="http://schemas.microsoft.com/office/drawing/2014/main" val="2607866220"/>
                    </a:ext>
                  </a:extLst>
                </a:gridCol>
                <a:gridCol w="1809198">
                  <a:extLst>
                    <a:ext uri="{9D8B030D-6E8A-4147-A177-3AD203B41FA5}">
                      <a16:colId xmlns:a16="http://schemas.microsoft.com/office/drawing/2014/main" val="338821354"/>
                    </a:ext>
                  </a:extLst>
                </a:gridCol>
                <a:gridCol w="1809198">
                  <a:extLst>
                    <a:ext uri="{9D8B030D-6E8A-4147-A177-3AD203B41FA5}">
                      <a16:colId xmlns:a16="http://schemas.microsoft.com/office/drawing/2014/main" val="3178536998"/>
                    </a:ext>
                  </a:extLst>
                </a:gridCol>
              </a:tblGrid>
              <a:tr h="536046">
                <a:tc>
                  <a:txBody>
                    <a:bodyPr/>
                    <a:lstStyle/>
                    <a:p>
                      <a:pPr marL="108000" algn="l" fontAlgn="b"/>
                      <a:r>
                        <a:rPr lang="en-GB" sz="1600" b="1" i="0" u="none" strike="noStrike" dirty="0">
                          <a:solidFill>
                            <a:schemeClr val="bg1"/>
                          </a:solidFill>
                          <a:effectLst/>
                          <a:latin typeface="Avenir Next LT Pro Light" panose="020B0304020202020204" pitchFamily="34" charset="0"/>
                        </a:rPr>
                        <a:t>Index</a:t>
                      </a:r>
                    </a:p>
                  </a:txBody>
                  <a:tcPr marL="108000" marR="9525" marT="9525" marB="0"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1" i="0" u="none" strike="noStrike" dirty="0">
                          <a:solidFill>
                            <a:schemeClr val="bg1"/>
                          </a:solidFill>
                          <a:effectLst/>
                          <a:latin typeface="Avenir Next LT Pro Light" panose="020B0304020202020204" pitchFamily="34" charset="0"/>
                        </a:rPr>
                        <a:t>2000-2010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1" i="0" u="none" strike="noStrike" dirty="0">
                          <a:solidFill>
                            <a:schemeClr val="bg1"/>
                          </a:solidFill>
                          <a:effectLst/>
                          <a:latin typeface="Avenir Next LT Pro Light" panose="020B0304020202020204" pitchFamily="34" charset="0"/>
                        </a:rPr>
                        <a:t>2010-2020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1" i="0" u="none" strike="noStrike" dirty="0">
                          <a:solidFill>
                            <a:schemeClr val="bg1"/>
                          </a:solidFill>
                          <a:effectLst/>
                          <a:latin typeface="Avenir Next LT Pro Light" panose="020B0304020202020204" pitchFamily="34" charset="0"/>
                        </a:rPr>
                        <a:t>March 2020 – </a:t>
                      </a:r>
                      <a:br>
                        <a:rPr lang="en-GB" sz="1600" b="1" i="0" u="none" strike="noStrike" dirty="0">
                          <a:solidFill>
                            <a:schemeClr val="bg1"/>
                          </a:solidFill>
                          <a:effectLst/>
                          <a:latin typeface="Avenir Next LT Pro Light" panose="020B0304020202020204" pitchFamily="34" charset="0"/>
                        </a:rPr>
                      </a:br>
                      <a:r>
                        <a:rPr lang="en-GB" sz="1600" b="1" i="0" u="none" strike="noStrike" dirty="0">
                          <a:solidFill>
                            <a:schemeClr val="bg1"/>
                          </a:solidFill>
                          <a:effectLst/>
                          <a:latin typeface="Avenir Next LT Pro Light" panose="020B0304020202020204" pitchFamily="34" charset="0"/>
                        </a:rPr>
                        <a:t>Sep 2024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1" i="0" u="none" strike="noStrike" dirty="0">
                          <a:solidFill>
                            <a:schemeClr val="bg1"/>
                          </a:solidFill>
                          <a:effectLst/>
                          <a:latin typeface="Avenir Next LT Pro Light" panose="020B0304020202020204" pitchFamily="34" charset="0"/>
                        </a:rPr>
                        <a:t>Sep 2024 – </a:t>
                      </a:r>
                      <a:br>
                        <a:rPr lang="en-GB" sz="1600" b="1" i="0" u="none" strike="noStrike" dirty="0">
                          <a:solidFill>
                            <a:schemeClr val="bg1"/>
                          </a:solidFill>
                          <a:effectLst/>
                          <a:latin typeface="Avenir Next LT Pro Light" panose="020B0304020202020204" pitchFamily="34" charset="0"/>
                        </a:rPr>
                      </a:br>
                      <a:r>
                        <a:rPr lang="en-GB" sz="1600" b="1" i="0" u="none" strike="noStrike" dirty="0">
                          <a:solidFill>
                            <a:schemeClr val="bg1"/>
                          </a:solidFill>
                          <a:effectLst/>
                          <a:latin typeface="Avenir Next LT Pro Light" panose="020B0304020202020204" pitchFamily="34" charset="0"/>
                        </a:rPr>
                        <a:t>Feb 2025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600" b="1" i="0" u="none" strike="noStrike" dirty="0">
                          <a:solidFill>
                            <a:schemeClr val="bg1"/>
                          </a:solidFill>
                          <a:effectLst/>
                          <a:latin typeface="Avenir Next LT Pro Light" panose="020B0304020202020204" pitchFamily="34" charset="0"/>
                        </a:rPr>
                        <a:t>Last 25 Years</a:t>
                      </a:r>
                    </a:p>
                  </a:txBody>
                  <a:tcPr marL="9525" marR="9525" marT="9525"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3259581"/>
                  </a:ext>
                </a:extLst>
              </a:tr>
              <a:tr h="3895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2A2A2D"/>
                        </a:solidFill>
                        <a:effectLst/>
                        <a:uLnTx/>
                        <a:uFillTx/>
                        <a:latin typeface="Avenir Next LT Pro Light" panose="020B0304020202020204" pitchFamily="34" charset="0"/>
                        <a:ea typeface="+mn-ea"/>
                        <a:cs typeface="+mn-cs"/>
                      </a:endParaRPr>
                    </a:p>
                  </a:txBody>
                  <a:tcPr marL="108000" marR="9525" marT="9525"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t>CAGR</a:t>
                      </a:r>
                    </a:p>
                  </a:txBody>
                  <a:tcPr marL="9525" marR="9525" marT="9525" marB="0" anchor="ctr">
                    <a:lnL w="6350" cap="flat" cmpd="sng" algn="ctr">
                      <a:noFill/>
                      <a:prstDash val="solid"/>
                      <a:round/>
                      <a:headEnd type="none" w="med" len="med"/>
                      <a:tailEnd type="none" w="med" len="med"/>
                    </a:lnL>
                    <a:lnR w="9525" cap="flat" cmpd="sng" algn="ctr">
                      <a:solidFill>
                        <a:srgbClr val="ACBFB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A2A2D"/>
                        </a:solidFill>
                        <a:effectLst/>
                        <a:uLnTx/>
                        <a:uFillTx/>
                        <a:latin typeface="Avenir Next LT Pro Light" panose="020B0304020202020204" pitchFamily="34" charset="0"/>
                        <a:ea typeface="+mn-ea"/>
                        <a:cs typeface="+mn-cs"/>
                      </a:endParaRPr>
                    </a:p>
                  </a:txBody>
                  <a:tcPr marL="9525" marR="9525" marT="9525" marB="0" anchor="ctr">
                    <a:lnL w="9525" cap="flat" cmpd="sng" algn="ctr">
                      <a:solidFill>
                        <a:srgbClr val="ACBFBC"/>
                      </a:solidFill>
                      <a:prstDash val="solid"/>
                      <a:round/>
                      <a:headEnd type="none" w="med" len="med"/>
                      <a:tailEnd type="none" w="med" len="med"/>
                    </a:lnL>
                    <a:lnR w="9525" cap="flat" cmpd="sng" algn="ctr">
                      <a:solidFill>
                        <a:srgbClr val="ACBFBC"/>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A2A2D"/>
                        </a:solidFill>
                        <a:effectLst/>
                        <a:uLnTx/>
                        <a:uFillTx/>
                        <a:latin typeface="Avenir Next LT Pro Light" panose="020B0304020202020204" pitchFamily="34" charset="0"/>
                        <a:ea typeface="+mn-ea"/>
                        <a:cs typeface="+mn-cs"/>
                      </a:endParaRPr>
                    </a:p>
                  </a:txBody>
                  <a:tcPr marL="9525" marR="9525" marT="9525" marB="0" anchor="ctr">
                    <a:lnL w="9525" cap="flat" cmpd="sng" algn="ctr">
                      <a:solidFill>
                        <a:srgbClr val="ACBFBC"/>
                      </a:solidFill>
                      <a:prstDash val="solid"/>
                      <a:round/>
                      <a:headEnd type="none" w="med" len="med"/>
                      <a:tailEnd type="none" w="med" len="med"/>
                    </a:lnL>
                    <a:lnR w="9525" cap="flat" cmpd="sng" algn="ctr">
                      <a:solidFill>
                        <a:srgbClr val="ACBFBC"/>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t>Absolute</a:t>
                      </a:r>
                    </a:p>
                  </a:txBody>
                  <a:tcPr marL="9525" marR="9525" marT="9525" marB="0" anchor="ctr">
                    <a:lnL w="9525" cap="flat" cmpd="sng" algn="ctr">
                      <a:solidFill>
                        <a:srgbClr val="ACBFBC"/>
                      </a:solidFill>
                      <a:prstDash val="solid"/>
                      <a:round/>
                      <a:headEnd type="none" w="med" len="med"/>
                      <a:tailEnd type="none" w="med" len="med"/>
                    </a:lnL>
                    <a:lnR w="9525" cap="flat" cmpd="sng" algn="ctr">
                      <a:solidFill>
                        <a:srgbClr val="ACBFB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venir Next LT Pro Light" panose="020B0304020202020204" pitchFamily="34" charset="0"/>
                          <a:ea typeface="+mn-ea"/>
                          <a:cs typeface="+mn-cs"/>
                        </a:rPr>
                        <a:t>CAGR</a:t>
                      </a:r>
                    </a:p>
                  </a:txBody>
                  <a:tcPr marL="9525" marR="9525" marT="9525" marB="0" anchor="ctr">
                    <a:lnL w="9525" cap="flat" cmpd="sng" algn="ctr">
                      <a:solidFill>
                        <a:srgbClr val="ACBFBC"/>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extLst>
                  <a:ext uri="{0D108BD9-81ED-4DB2-BD59-A6C34878D82A}">
                    <a16:rowId xmlns:a16="http://schemas.microsoft.com/office/drawing/2014/main" val="1575678375"/>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NIFTY</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13%</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ACBFBC"/>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69375"/>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5%</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ACBFBC"/>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28%</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ACBFBC"/>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04B1A"/>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ACBFBC"/>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AD1BE"/>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11%</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rgbClr val="ACBFBC"/>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04B1A"/>
                    </a:solidFill>
                  </a:tcPr>
                </a:tc>
                <a:extLst>
                  <a:ext uri="{0D108BD9-81ED-4DB2-BD59-A6C34878D82A}">
                    <a16:rowId xmlns:a16="http://schemas.microsoft.com/office/drawing/2014/main" val="515692456"/>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CNXMIDCAP</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chemeClr val="bg1"/>
                          </a:solidFill>
                          <a:effectLst/>
                          <a:latin typeface="Avenir Next LT Pro Light" panose="020B0304020202020204" pitchFamily="34" charset="0"/>
                        </a:rPr>
                        <a:t>19%</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B4B50"/>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44%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E6E74"/>
                    </a:solidFill>
                  </a:tcPr>
                </a:tc>
                <a:tc>
                  <a:txBody>
                    <a:bodyPr/>
                    <a:lstStyle/>
                    <a:p>
                      <a:pPr algn="ctr" fontAlgn="b"/>
                      <a:r>
                        <a:rPr lang="en-GB" sz="1400" b="0" i="0" u="none" strike="noStrike">
                          <a:solidFill>
                            <a:srgbClr val="000000"/>
                          </a:solidFill>
                          <a:effectLst/>
                          <a:latin typeface="Avenir Next LT Pro Light" panose="020B0304020202020204" pitchFamily="34" charset="0"/>
                        </a:rPr>
                        <a:t>-20%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16%</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B4B50"/>
                    </a:solidFill>
                  </a:tcPr>
                </a:tc>
                <a:extLst>
                  <a:ext uri="{0D108BD9-81ED-4DB2-BD59-A6C34878D82A}">
                    <a16:rowId xmlns:a16="http://schemas.microsoft.com/office/drawing/2014/main" val="1559874791"/>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CNXSMLCAP</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 </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AD1BE"/>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45%</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E6E74"/>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-23%</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834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07802283"/>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US (SPX)</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a:solidFill>
                            <a:srgbClr val="000000"/>
                          </a:solidFill>
                          <a:effectLst/>
                          <a:latin typeface="Avenir Next LT Pro Light" panose="020B0304020202020204" pitchFamily="34" charset="0"/>
                        </a:rPr>
                        <a:t>-2%</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AD1BE"/>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8%</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19%</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6E1D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3%</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6E1D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6%</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extLst>
                  <a:ext uri="{0D108BD9-81ED-4DB2-BD59-A6C34878D82A}">
                    <a16:rowId xmlns:a16="http://schemas.microsoft.com/office/drawing/2014/main" val="2256819833"/>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US (NDX)</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-8%</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834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15%</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ACBFBC"/>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23%</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6%</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extLst>
                  <a:ext uri="{0D108BD9-81ED-4DB2-BD59-A6C34878D82A}">
                    <a16:rowId xmlns:a16="http://schemas.microsoft.com/office/drawing/2014/main" val="1303706966"/>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CHINA (HSI)</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2%</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6E1D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AD1BE"/>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-2%</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834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9%</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6E1DF"/>
                    </a:solidFill>
                  </a:tcPr>
                </a:tc>
                <a:extLst>
                  <a:ext uri="{0D108BD9-81ED-4DB2-BD59-A6C34878D82A}">
                    <a16:rowId xmlns:a16="http://schemas.microsoft.com/office/drawing/2014/main" val="710398573"/>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GOLD</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15%</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69375"/>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4%</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12%</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AD1BE"/>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8%</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4A17B"/>
                    </a:solidFill>
                  </a:tcPr>
                </a:tc>
                <a:extLst>
                  <a:ext uri="{0D108BD9-81ED-4DB2-BD59-A6C34878D82A}">
                    <a16:rowId xmlns:a16="http://schemas.microsoft.com/office/drawing/2014/main" val="1175152087"/>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SILVER</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chemeClr val="bg1"/>
                          </a:solidFill>
                          <a:effectLst/>
                          <a:latin typeface="Avenir Next LT Pro Light" panose="020B0304020202020204" pitchFamily="34" charset="0"/>
                        </a:rPr>
                        <a:t>13%</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36E48"/>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-2%</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0834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19%</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CBC8"/>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6E1DF"/>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8%</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7C1A7"/>
                    </a:solidFill>
                  </a:tcPr>
                </a:tc>
                <a:extLst>
                  <a:ext uri="{0D108BD9-81ED-4DB2-BD59-A6C34878D82A}">
                    <a16:rowId xmlns:a16="http://schemas.microsoft.com/office/drawing/2014/main" val="478846532"/>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BITCOIN</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 </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281%</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B4B50"/>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66%</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B4B50"/>
                    </a:solidFill>
                  </a:tcPr>
                </a:tc>
                <a:tc>
                  <a:txBody>
                    <a:bodyPr/>
                    <a:lstStyle/>
                    <a:p>
                      <a:pPr algn="ctr" fontAlgn="b"/>
                      <a:r>
                        <a:rPr lang="en-GB" sz="1400" b="0" i="0" u="none" strike="noStrike" dirty="0">
                          <a:solidFill>
                            <a:schemeClr val="bg1"/>
                          </a:solidFill>
                          <a:effectLst/>
                          <a:latin typeface="Avenir Next LT Pro Light" panose="020B0304020202020204" pitchFamily="34" charset="0"/>
                        </a:rPr>
                        <a:t>33%</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4B4B50"/>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1913196"/>
                  </a:ext>
                </a:extLst>
              </a:tr>
              <a:tr h="389521">
                <a:tc>
                  <a:txBody>
                    <a:bodyPr/>
                    <a:lstStyle/>
                    <a:p>
                      <a:pPr marL="108000" algn="l" fontAlgn="b"/>
                      <a:r>
                        <a:rPr lang="en-GB" sz="1400" b="0" i="0" u="none" strike="noStrike" dirty="0">
                          <a:solidFill>
                            <a:srgbClr val="000000"/>
                          </a:solidFill>
                          <a:effectLst/>
                          <a:latin typeface="Avenir Next LT Pro Light" panose="020B0304020202020204" pitchFamily="34" charset="0"/>
                        </a:rPr>
                        <a:t>USDINR</a:t>
                      </a:r>
                    </a:p>
                  </a:txBody>
                  <a:tcPr marL="108000" marR="9525" marT="9525" marB="0" anchor="ctr">
                    <a:lnR w="9525"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b"/>
                      <a:r>
                        <a:rPr lang="en-GB" sz="1400" b="0" i="0" u="none" strike="noStrike" dirty="0">
                          <a:solidFill>
                            <a:srgbClr val="000000"/>
                          </a:solidFill>
                          <a:effectLst/>
                          <a:latin typeface="Avenir Next LT Pro Light" panose="020B0304020202020204" pitchFamily="34" charset="0"/>
                        </a:rPr>
                        <a:t>0%</a:t>
                      </a:r>
                    </a:p>
                  </a:txBody>
                  <a:tcPr marL="9525"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DEBE3"/>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5%</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2%</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F4A17B"/>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5%</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ACBFBC"/>
                    </a:solidFill>
                  </a:tcPr>
                </a:tc>
                <a:tc>
                  <a:txBody>
                    <a:bodyPr/>
                    <a:lstStyle/>
                    <a:p>
                      <a:pPr algn="ctr" fontAlgn="b"/>
                      <a:r>
                        <a:rPr lang="en-GB" sz="1400" b="0" i="0" u="none" strike="noStrike" dirty="0">
                          <a:solidFill>
                            <a:srgbClr val="000000"/>
                          </a:solidFill>
                          <a:effectLst/>
                          <a:latin typeface="Avenir Next LT Pro Light" panose="020B0304020202020204" pitchFamily="34" charset="0"/>
                        </a:rPr>
                        <a:t>3%</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4136001233"/>
                  </a:ext>
                </a:extLst>
              </a:tr>
            </a:tbl>
          </a:graphicData>
        </a:graphic>
      </p:graphicFrame>
      <p:cxnSp>
        <p:nvCxnSpPr>
          <p:cNvPr id="9" name="Straight Connector 8">
            <a:extLst>
              <a:ext uri="{FF2B5EF4-FFF2-40B4-BE49-F238E27FC236}">
                <a16:creationId xmlns:a16="http://schemas.microsoft.com/office/drawing/2014/main" id="{DE618B1E-D5B4-4E0C-AEB0-45E1B94E0CCE}"/>
              </a:ext>
            </a:extLst>
          </p:cNvPr>
          <p:cNvCxnSpPr/>
          <p:nvPr/>
        </p:nvCxnSpPr>
        <p:spPr>
          <a:xfrm>
            <a:off x="2476500" y="1657350"/>
            <a:ext cx="0" cy="409575"/>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8D9F55-5364-4B6D-AF67-E55BE29B8C25}"/>
              </a:ext>
            </a:extLst>
          </p:cNvPr>
          <p:cNvCxnSpPr/>
          <p:nvPr/>
        </p:nvCxnSpPr>
        <p:spPr>
          <a:xfrm>
            <a:off x="4290060" y="1657350"/>
            <a:ext cx="0" cy="409575"/>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0689D7-010C-41A3-AE86-8265A7457E06}"/>
              </a:ext>
            </a:extLst>
          </p:cNvPr>
          <p:cNvCxnSpPr/>
          <p:nvPr/>
        </p:nvCxnSpPr>
        <p:spPr>
          <a:xfrm>
            <a:off x="6096000" y="1657350"/>
            <a:ext cx="0" cy="409575"/>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242699-950C-43EF-83CF-F4154F090B81}"/>
              </a:ext>
            </a:extLst>
          </p:cNvPr>
          <p:cNvCxnSpPr/>
          <p:nvPr/>
        </p:nvCxnSpPr>
        <p:spPr>
          <a:xfrm>
            <a:off x="7906385" y="1657350"/>
            <a:ext cx="0" cy="409575"/>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4916DD-CB8D-4AB7-97EC-9A987E368FEB}"/>
              </a:ext>
            </a:extLst>
          </p:cNvPr>
          <p:cNvCxnSpPr/>
          <p:nvPr/>
        </p:nvCxnSpPr>
        <p:spPr>
          <a:xfrm>
            <a:off x="9713179" y="1657350"/>
            <a:ext cx="0" cy="409575"/>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5719E2D-3454-4363-8C36-07430FB490C3}"/>
              </a:ext>
            </a:extLst>
          </p:cNvPr>
          <p:cNvCxnSpPr>
            <a:cxnSpLocks/>
          </p:cNvCxnSpPr>
          <p:nvPr/>
        </p:nvCxnSpPr>
        <p:spPr>
          <a:xfrm>
            <a:off x="2476500" y="2146300"/>
            <a:ext cx="0" cy="377825"/>
          </a:xfrm>
          <a:prstGeom prst="line">
            <a:avLst/>
          </a:prstGeom>
          <a:ln>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1A5FC30-B045-41D3-BA52-CDC0E43ED87E}"/>
              </a:ext>
            </a:extLst>
          </p:cNvPr>
          <p:cNvGrpSpPr/>
          <p:nvPr/>
        </p:nvGrpSpPr>
        <p:grpSpPr>
          <a:xfrm>
            <a:off x="10793403" y="157187"/>
            <a:ext cx="1398597" cy="584776"/>
            <a:chOff x="10793403" y="220247"/>
            <a:chExt cx="1398597" cy="584776"/>
          </a:xfrm>
        </p:grpSpPr>
        <p:sp>
          <p:nvSpPr>
            <p:cNvPr id="24" name="Rectangle: Top Corners Rounded 23">
              <a:extLst>
                <a:ext uri="{FF2B5EF4-FFF2-40B4-BE49-F238E27FC236}">
                  <a16:creationId xmlns:a16="http://schemas.microsoft.com/office/drawing/2014/main" id="{2376C150-0F1F-475A-9A62-AAC3E46C448F}"/>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pic>
          <p:nvPicPr>
            <p:cNvPr id="25" name="Content Placeholder 55">
              <a:extLst>
                <a:ext uri="{FF2B5EF4-FFF2-40B4-BE49-F238E27FC236}">
                  <a16:creationId xmlns:a16="http://schemas.microsoft.com/office/drawing/2014/main" id="{25006A79-50E4-452C-8228-98377C987F8A}"/>
                </a:ext>
              </a:extLst>
            </p:cNvPr>
            <p:cNvPicPr>
              <a:picLocks noChangeAspect="1"/>
            </p:cNvPicPr>
            <p:nvPr/>
          </p:nvPicPr>
          <p:blipFill>
            <a:blip r:embed="rId2"/>
            <a:stretch>
              <a:fillRect/>
            </a:stretch>
          </p:blipFill>
          <p:spPr>
            <a:xfrm>
              <a:off x="11263718" y="292811"/>
              <a:ext cx="763456" cy="439646"/>
            </a:xfrm>
            <a:prstGeom prst="rect">
              <a:avLst/>
            </a:prstGeom>
          </p:spPr>
        </p:pic>
      </p:grpSp>
    </p:spTree>
    <p:extLst>
      <p:ext uri="{BB962C8B-B14F-4D97-AF65-F5344CB8AC3E}">
        <p14:creationId xmlns:p14="http://schemas.microsoft.com/office/powerpoint/2010/main" val="3256947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D430823-CD83-4AFC-9CD1-FDFD51878212}"/>
              </a:ext>
            </a:extLst>
          </p:cNvPr>
          <p:cNvSpPr/>
          <p:nvPr/>
        </p:nvSpPr>
        <p:spPr>
          <a:xfrm>
            <a:off x="665956" y="1536700"/>
            <a:ext cx="5348288" cy="4673600"/>
          </a:xfrm>
          <a:prstGeom prst="roundRect">
            <a:avLst>
              <a:gd name="adj" fmla="val 4373"/>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mn-cs"/>
            </a:endParaRPr>
          </a:p>
        </p:txBody>
      </p:sp>
      <p:sp>
        <p:nvSpPr>
          <p:cNvPr id="4" name="TextBox 6">
            <a:extLst>
              <a:ext uri="{FF2B5EF4-FFF2-40B4-BE49-F238E27FC236}">
                <a16:creationId xmlns:a16="http://schemas.microsoft.com/office/drawing/2014/main" id="{7F489769-A167-4177-A09F-23301BB7ECB8}"/>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Why Multi Asset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Approach?</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6" name="TextBox 5">
            <a:extLst>
              <a:ext uri="{FF2B5EF4-FFF2-40B4-BE49-F238E27FC236}">
                <a16:creationId xmlns:a16="http://schemas.microsoft.com/office/drawing/2014/main" id="{9059EED4-CB8E-4ACC-855B-DACAD00F0013}"/>
              </a:ext>
            </a:extLst>
          </p:cNvPr>
          <p:cNvSpPr txBox="1"/>
          <p:nvPr/>
        </p:nvSpPr>
        <p:spPr>
          <a:xfrm>
            <a:off x="642401" y="1042810"/>
            <a:ext cx="838261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D6423"/>
                </a:solidFill>
                <a:effectLst/>
                <a:uLnTx/>
                <a:uFillTx/>
                <a:latin typeface="Avenir Next LT Pro Light" panose="020B0304020202020204" pitchFamily="34" charset="0"/>
                <a:ea typeface="+mn-ea"/>
                <a:cs typeface="+mn-cs"/>
              </a:rPr>
              <a:t>MAF / Hybrids vs Large Cap Equity Funds – Similar return profile at HALF the risk profile! </a:t>
            </a:r>
          </a:p>
        </p:txBody>
      </p:sp>
      <p:sp>
        <p:nvSpPr>
          <p:cNvPr id="11" name="Rectangle: Rounded Corners 10">
            <a:extLst>
              <a:ext uri="{FF2B5EF4-FFF2-40B4-BE49-F238E27FC236}">
                <a16:creationId xmlns:a16="http://schemas.microsoft.com/office/drawing/2014/main" id="{4C280A9A-8D2F-4859-A156-A94C951568AD}"/>
              </a:ext>
            </a:extLst>
          </p:cNvPr>
          <p:cNvSpPr/>
          <p:nvPr/>
        </p:nvSpPr>
        <p:spPr>
          <a:xfrm>
            <a:off x="6177756" y="1536700"/>
            <a:ext cx="5348288" cy="4673600"/>
          </a:xfrm>
          <a:prstGeom prst="roundRect">
            <a:avLst>
              <a:gd name="adj" fmla="val 4373"/>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mn-cs"/>
            </a:endParaRPr>
          </a:p>
        </p:txBody>
      </p:sp>
      <p:sp>
        <p:nvSpPr>
          <p:cNvPr id="15" name="Rectangle: Top Corners Rounded 14">
            <a:extLst>
              <a:ext uri="{FF2B5EF4-FFF2-40B4-BE49-F238E27FC236}">
                <a16:creationId xmlns:a16="http://schemas.microsoft.com/office/drawing/2014/main" id="{6F171702-0968-4496-B665-6DED24FD2441}"/>
              </a:ext>
            </a:extLst>
          </p:cNvPr>
          <p:cNvSpPr/>
          <p:nvPr/>
        </p:nvSpPr>
        <p:spPr>
          <a:xfrm>
            <a:off x="665956" y="1536700"/>
            <a:ext cx="5348288" cy="546100"/>
          </a:xfrm>
          <a:prstGeom prst="round2SameRect">
            <a:avLst>
              <a:gd name="adj1" fmla="val 38372"/>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mn-cs"/>
            </a:endParaRPr>
          </a:p>
        </p:txBody>
      </p:sp>
      <p:sp>
        <p:nvSpPr>
          <p:cNvPr id="17" name="Rectangle: Top Corners Rounded 16">
            <a:extLst>
              <a:ext uri="{FF2B5EF4-FFF2-40B4-BE49-F238E27FC236}">
                <a16:creationId xmlns:a16="http://schemas.microsoft.com/office/drawing/2014/main" id="{22399BB3-45CC-470B-86F7-634284398D7C}"/>
              </a:ext>
            </a:extLst>
          </p:cNvPr>
          <p:cNvSpPr/>
          <p:nvPr/>
        </p:nvSpPr>
        <p:spPr>
          <a:xfrm>
            <a:off x="6177756" y="1536700"/>
            <a:ext cx="5348288" cy="546100"/>
          </a:xfrm>
          <a:prstGeom prst="round2SameRect">
            <a:avLst>
              <a:gd name="adj1" fmla="val 38372"/>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mn-cs"/>
            </a:endParaRPr>
          </a:p>
        </p:txBody>
      </p:sp>
      <p:sp>
        <p:nvSpPr>
          <p:cNvPr id="18" name="TextBox 17">
            <a:extLst>
              <a:ext uri="{FF2B5EF4-FFF2-40B4-BE49-F238E27FC236}">
                <a16:creationId xmlns:a16="http://schemas.microsoft.com/office/drawing/2014/main" id="{D17C551A-BBF0-4859-817B-9ED829E4D54A}"/>
              </a:ext>
            </a:extLst>
          </p:cNvPr>
          <p:cNvSpPr txBox="1"/>
          <p:nvPr/>
        </p:nvSpPr>
        <p:spPr>
          <a:xfrm>
            <a:off x="1052947" y="1655874"/>
            <a:ext cx="4516580" cy="338554"/>
          </a:xfrm>
          <a:prstGeom prst="rect">
            <a:avLst/>
          </a:prstGeom>
          <a:noFill/>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Std Dev</a:t>
            </a:r>
            <a:endParaRPr kumimoji="0" lang="en-US"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19" name="TextBox 18">
            <a:extLst>
              <a:ext uri="{FF2B5EF4-FFF2-40B4-BE49-F238E27FC236}">
                <a16:creationId xmlns:a16="http://schemas.microsoft.com/office/drawing/2014/main" id="{871AB92F-A436-4CDD-84A8-C8788ABDEE1A}"/>
              </a:ext>
            </a:extLst>
          </p:cNvPr>
          <p:cNvSpPr txBox="1"/>
          <p:nvPr/>
        </p:nvSpPr>
        <p:spPr>
          <a:xfrm>
            <a:off x="6695210" y="1655874"/>
            <a:ext cx="4516580" cy="338554"/>
          </a:xfrm>
          <a:prstGeom prst="rect">
            <a:avLst/>
          </a:prstGeom>
          <a:noFill/>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Returns</a:t>
            </a:r>
          </a:p>
        </p:txBody>
      </p:sp>
      <p:sp>
        <p:nvSpPr>
          <p:cNvPr id="20" name="TextBox 19">
            <a:extLst>
              <a:ext uri="{FF2B5EF4-FFF2-40B4-BE49-F238E27FC236}">
                <a16:creationId xmlns:a16="http://schemas.microsoft.com/office/drawing/2014/main" id="{1B0E66D8-F8E8-4A8A-98FE-79785E3FE588}"/>
              </a:ext>
            </a:extLst>
          </p:cNvPr>
          <p:cNvSpPr txBox="1"/>
          <p:nvPr/>
        </p:nvSpPr>
        <p:spPr>
          <a:xfrm>
            <a:off x="567559" y="6266745"/>
            <a:ext cx="1092911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venir Next LT Pro Light" panose="020B0304020202020204" pitchFamily="34" charset="0"/>
                <a:ea typeface="Roboto" panose="02000000000000000000" pitchFamily="2" charset="0"/>
                <a:cs typeface="Poppins" panose="00000500000000000000" pitchFamily="2" charset="0"/>
              </a:rPr>
              <a:t>Source: Morningstar</a:t>
            </a:r>
          </a:p>
        </p:txBody>
      </p:sp>
      <p:sp>
        <p:nvSpPr>
          <p:cNvPr id="2" name="Rectangle: Rounded Corners 1">
            <a:extLst>
              <a:ext uri="{FF2B5EF4-FFF2-40B4-BE49-F238E27FC236}">
                <a16:creationId xmlns:a16="http://schemas.microsoft.com/office/drawing/2014/main" id="{43A560BF-9D7F-C746-A41A-F46721AD5F73}"/>
              </a:ext>
            </a:extLst>
          </p:cNvPr>
          <p:cNvSpPr/>
          <p:nvPr/>
        </p:nvSpPr>
        <p:spPr>
          <a:xfrm>
            <a:off x="1242007" y="2429652"/>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2536AD1-D901-9D34-E8E3-E7B2A363C54D}"/>
              </a:ext>
            </a:extLst>
          </p:cNvPr>
          <p:cNvSpPr/>
          <p:nvPr/>
        </p:nvSpPr>
        <p:spPr>
          <a:xfrm>
            <a:off x="1532424" y="3083732"/>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303E1F5-5B80-8795-EF36-511D4EAEE335}"/>
              </a:ext>
            </a:extLst>
          </p:cNvPr>
          <p:cNvSpPr/>
          <p:nvPr/>
        </p:nvSpPr>
        <p:spPr>
          <a:xfrm>
            <a:off x="1785112" y="2262538"/>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8A51E5E-BB0F-BD6B-C671-3A191119BF96}"/>
              </a:ext>
            </a:extLst>
          </p:cNvPr>
          <p:cNvSpPr/>
          <p:nvPr/>
        </p:nvSpPr>
        <p:spPr>
          <a:xfrm>
            <a:off x="2414453" y="2758880"/>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DDEA4F73-FEFE-B078-1125-3C644B437184}"/>
              </a:ext>
            </a:extLst>
          </p:cNvPr>
          <p:cNvSpPr/>
          <p:nvPr/>
        </p:nvSpPr>
        <p:spPr>
          <a:xfrm>
            <a:off x="2663572" y="3175114"/>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5FD5016-F739-213A-5D60-FF5F8840E04E}"/>
              </a:ext>
            </a:extLst>
          </p:cNvPr>
          <p:cNvSpPr/>
          <p:nvPr/>
        </p:nvSpPr>
        <p:spPr>
          <a:xfrm>
            <a:off x="2916649" y="2563633"/>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E71FF2E-08AB-E310-9C46-907BCD956785}"/>
              </a:ext>
            </a:extLst>
          </p:cNvPr>
          <p:cNvSpPr/>
          <p:nvPr/>
        </p:nvSpPr>
        <p:spPr>
          <a:xfrm>
            <a:off x="3592599" y="3489417"/>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360AD094-6947-60C3-4AD5-FD3C20252628}"/>
              </a:ext>
            </a:extLst>
          </p:cNvPr>
          <p:cNvSpPr/>
          <p:nvPr/>
        </p:nvSpPr>
        <p:spPr>
          <a:xfrm>
            <a:off x="3842285" y="3598842"/>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2DE446FF-71DD-8878-170C-6FA8B584D37B}"/>
              </a:ext>
            </a:extLst>
          </p:cNvPr>
          <p:cNvSpPr/>
          <p:nvPr/>
        </p:nvSpPr>
        <p:spPr>
          <a:xfrm>
            <a:off x="4119582" y="2946362"/>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EAAAA443-688A-0162-7583-B1A76876F083}"/>
              </a:ext>
            </a:extLst>
          </p:cNvPr>
          <p:cNvSpPr/>
          <p:nvPr/>
        </p:nvSpPr>
        <p:spPr>
          <a:xfrm>
            <a:off x="4746166" y="4199650"/>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5989CD8-CE40-4C7F-9600-2FF31B27912B}"/>
              </a:ext>
            </a:extLst>
          </p:cNvPr>
          <p:cNvSpPr/>
          <p:nvPr/>
        </p:nvSpPr>
        <p:spPr>
          <a:xfrm>
            <a:off x="4978533" y="4256095"/>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98DEEBF8-B1EC-31BA-DB9F-129034E4EAC1}"/>
              </a:ext>
            </a:extLst>
          </p:cNvPr>
          <p:cNvSpPr/>
          <p:nvPr/>
        </p:nvSpPr>
        <p:spPr>
          <a:xfrm>
            <a:off x="5291565" y="4256095"/>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607B2B2E-1B8B-3B72-E881-A87A3E5E0FE3}"/>
              </a:ext>
            </a:extLst>
          </p:cNvPr>
          <p:cNvSpPr/>
          <p:nvPr/>
        </p:nvSpPr>
        <p:spPr>
          <a:xfrm>
            <a:off x="6717613" y="5042376"/>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381F50AD-D766-30A7-ACC1-B1BCC78BE114}"/>
              </a:ext>
            </a:extLst>
          </p:cNvPr>
          <p:cNvSpPr/>
          <p:nvPr/>
        </p:nvSpPr>
        <p:spPr>
          <a:xfrm>
            <a:off x="7916631" y="4802965"/>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09167EBA-1F22-8D0E-4826-21A2697F2DF0}"/>
              </a:ext>
            </a:extLst>
          </p:cNvPr>
          <p:cNvSpPr/>
          <p:nvPr/>
        </p:nvSpPr>
        <p:spPr>
          <a:xfrm>
            <a:off x="9116451" y="4361283"/>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1F040EF0-2F5B-9EEA-8341-D21D3B906A01}"/>
              </a:ext>
            </a:extLst>
          </p:cNvPr>
          <p:cNvSpPr/>
          <p:nvPr/>
        </p:nvSpPr>
        <p:spPr>
          <a:xfrm>
            <a:off x="9391075" y="3497507"/>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B6EADF29-E7AE-B17A-49CD-79BDD9685E47}"/>
              </a:ext>
            </a:extLst>
          </p:cNvPr>
          <p:cNvSpPr/>
          <p:nvPr/>
        </p:nvSpPr>
        <p:spPr>
          <a:xfrm>
            <a:off x="9652941" y="3099861"/>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24154EE9-A2AA-E2FA-B1F2-0D53CF827A0F}"/>
              </a:ext>
            </a:extLst>
          </p:cNvPr>
          <p:cNvSpPr/>
          <p:nvPr/>
        </p:nvSpPr>
        <p:spPr>
          <a:xfrm>
            <a:off x="10313703" y="3981738"/>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D6602E3A-CA1D-54EC-D357-FC3C3D64526D}"/>
              </a:ext>
            </a:extLst>
          </p:cNvPr>
          <p:cNvSpPr/>
          <p:nvPr/>
        </p:nvSpPr>
        <p:spPr>
          <a:xfrm>
            <a:off x="10613403" y="3501317"/>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9988CB93-845B-FCC9-AEBF-863825C931EC}"/>
              </a:ext>
            </a:extLst>
          </p:cNvPr>
          <p:cNvSpPr/>
          <p:nvPr/>
        </p:nvSpPr>
        <p:spPr>
          <a:xfrm>
            <a:off x="10865052" y="3387860"/>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8150567A-8727-7A32-6F0C-751B24B3865E}"/>
              </a:ext>
            </a:extLst>
          </p:cNvPr>
          <p:cNvSpPr/>
          <p:nvPr/>
        </p:nvSpPr>
        <p:spPr>
          <a:xfrm>
            <a:off x="6980398" y="2985912"/>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204F8773-D760-9EF7-8795-68AEE0100378}"/>
              </a:ext>
            </a:extLst>
          </p:cNvPr>
          <p:cNvSpPr/>
          <p:nvPr/>
        </p:nvSpPr>
        <p:spPr>
          <a:xfrm>
            <a:off x="7239161" y="2295186"/>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9AEB4C19-B4C1-B84A-ED45-27EDC6CE412E}"/>
              </a:ext>
            </a:extLst>
          </p:cNvPr>
          <p:cNvSpPr/>
          <p:nvPr/>
        </p:nvSpPr>
        <p:spPr>
          <a:xfrm>
            <a:off x="8166861" y="2895912"/>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B7F7613E-68BF-4E80-AE37-3562F33449AA}"/>
              </a:ext>
            </a:extLst>
          </p:cNvPr>
          <p:cNvSpPr/>
          <p:nvPr/>
        </p:nvSpPr>
        <p:spPr>
          <a:xfrm>
            <a:off x="8442797" y="2624360"/>
            <a:ext cx="360000" cy="180000"/>
          </a:xfrm>
          <a:prstGeom prst="roundRect">
            <a:avLst>
              <a:gd name="adj" fmla="val 5000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5453A0FB-9766-4927-A43D-58DB46A22E4D}"/>
              </a:ext>
            </a:extLst>
          </p:cNvPr>
          <p:cNvGraphicFramePr>
            <a:graphicFrameLocks/>
          </p:cNvGraphicFramePr>
          <p:nvPr/>
        </p:nvGraphicFramePr>
        <p:xfrm>
          <a:off x="6197600" y="2120899"/>
          <a:ext cx="5308600" cy="3949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CE949B78-FE09-4C9F-A40D-6550DE69C587}"/>
              </a:ext>
            </a:extLst>
          </p:cNvPr>
          <p:cNvGraphicFramePr>
            <a:graphicFrameLocks/>
          </p:cNvGraphicFramePr>
          <p:nvPr/>
        </p:nvGraphicFramePr>
        <p:xfrm>
          <a:off x="789685" y="2132151"/>
          <a:ext cx="5143500" cy="393844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E7ACC019-000B-43FA-A179-111C3DAD2819}"/>
              </a:ext>
            </a:extLst>
          </p:cNvPr>
          <p:cNvGrpSpPr/>
          <p:nvPr/>
        </p:nvGrpSpPr>
        <p:grpSpPr>
          <a:xfrm>
            <a:off x="10793403" y="157187"/>
            <a:ext cx="1398597" cy="584776"/>
            <a:chOff x="10793403" y="220247"/>
            <a:chExt cx="1398597" cy="584776"/>
          </a:xfrm>
        </p:grpSpPr>
        <p:sp>
          <p:nvSpPr>
            <p:cNvPr id="41" name="Rectangle: Top Corners Rounded 40">
              <a:extLst>
                <a:ext uri="{FF2B5EF4-FFF2-40B4-BE49-F238E27FC236}">
                  <a16:creationId xmlns:a16="http://schemas.microsoft.com/office/drawing/2014/main" id="{C9CFEBF4-2867-4416-BD4C-C7FA84ECFE1C}"/>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pic>
          <p:nvPicPr>
            <p:cNvPr id="42" name="Content Placeholder 55">
              <a:extLst>
                <a:ext uri="{FF2B5EF4-FFF2-40B4-BE49-F238E27FC236}">
                  <a16:creationId xmlns:a16="http://schemas.microsoft.com/office/drawing/2014/main" id="{C4996C69-E81A-4A2D-912E-9308E0F29F7D}"/>
                </a:ext>
              </a:extLst>
            </p:cNvPr>
            <p:cNvPicPr>
              <a:picLocks noChangeAspect="1"/>
            </p:cNvPicPr>
            <p:nvPr/>
          </p:nvPicPr>
          <p:blipFill>
            <a:blip r:embed="rId4"/>
            <a:stretch>
              <a:fillRect/>
            </a:stretch>
          </p:blipFill>
          <p:spPr>
            <a:xfrm>
              <a:off x="11263718" y="292811"/>
              <a:ext cx="763456" cy="439646"/>
            </a:xfrm>
            <a:prstGeom prst="rect">
              <a:avLst/>
            </a:prstGeom>
          </p:spPr>
        </p:pic>
      </p:grpSp>
    </p:spTree>
    <p:extLst>
      <p:ext uri="{BB962C8B-B14F-4D97-AF65-F5344CB8AC3E}">
        <p14:creationId xmlns:p14="http://schemas.microsoft.com/office/powerpoint/2010/main" val="3812754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F1D4FCBA-080A-413B-ACEA-4C4642334DC7}"/>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Merisis</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SmartBlend</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ETF Strategy</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104D55D0-5A3F-49AD-AD4E-F5FC297D18DC}"/>
              </a:ext>
            </a:extLst>
          </p:cNvPr>
          <p:cNvSpPr/>
          <p:nvPr/>
        </p:nvSpPr>
        <p:spPr>
          <a:xfrm>
            <a:off x="658813" y="1092984"/>
            <a:ext cx="5292725" cy="5333215"/>
          </a:xfrm>
          <a:prstGeom prst="roundRect">
            <a:avLst>
              <a:gd name="adj" fmla="val 3633"/>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2A2A2D"/>
              </a:solidFill>
              <a:latin typeface="Avenir Next LT Pro Light" panose="020B0304020202020204" pitchFamily="34" charset="0"/>
              <a:ea typeface="Roboto" panose="02000000000000000000" pitchFamily="2" charset="0"/>
            </a:endParaRPr>
          </a:p>
        </p:txBody>
      </p:sp>
      <p:sp>
        <p:nvSpPr>
          <p:cNvPr id="9" name="TextBox 8">
            <a:extLst>
              <a:ext uri="{FF2B5EF4-FFF2-40B4-BE49-F238E27FC236}">
                <a16:creationId xmlns:a16="http://schemas.microsoft.com/office/drawing/2014/main" id="{FEE669A4-A010-4F93-8B17-ACC8F4EFDA03}"/>
              </a:ext>
            </a:extLst>
          </p:cNvPr>
          <p:cNvSpPr txBox="1"/>
          <p:nvPr/>
        </p:nvSpPr>
        <p:spPr>
          <a:xfrm>
            <a:off x="1206500" y="5789241"/>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Active rule based rebalancing approach for asset allocation and scale up / scale down</a:t>
            </a:r>
          </a:p>
        </p:txBody>
      </p:sp>
      <p:sp>
        <p:nvSpPr>
          <p:cNvPr id="10" name="Rectangle: Top Corners Rounded 9">
            <a:extLst>
              <a:ext uri="{FF2B5EF4-FFF2-40B4-BE49-F238E27FC236}">
                <a16:creationId xmlns:a16="http://schemas.microsoft.com/office/drawing/2014/main" id="{1A67AF08-D9FF-454C-88B5-EF1F9194A93E}"/>
              </a:ext>
            </a:extLst>
          </p:cNvPr>
          <p:cNvSpPr/>
          <p:nvPr/>
        </p:nvSpPr>
        <p:spPr>
          <a:xfrm rot="5400000">
            <a:off x="687283" y="5796217"/>
            <a:ext cx="452328"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11" name="Oval 10">
            <a:extLst>
              <a:ext uri="{FF2B5EF4-FFF2-40B4-BE49-F238E27FC236}">
                <a16:creationId xmlns:a16="http://schemas.microsoft.com/office/drawing/2014/main" id="{24F6F9C1-F021-4DEB-896F-2D0763F2D9A4}"/>
              </a:ext>
            </a:extLst>
          </p:cNvPr>
          <p:cNvSpPr/>
          <p:nvPr/>
        </p:nvSpPr>
        <p:spPr>
          <a:xfrm>
            <a:off x="743744" y="5850826"/>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sp>
        <p:nvSpPr>
          <p:cNvPr id="14" name="TextBox 13">
            <a:extLst>
              <a:ext uri="{FF2B5EF4-FFF2-40B4-BE49-F238E27FC236}">
                <a16:creationId xmlns:a16="http://schemas.microsoft.com/office/drawing/2014/main" id="{79F0E3FA-6BDF-459B-A6AD-57E3CD1DE52B}"/>
              </a:ext>
            </a:extLst>
          </p:cNvPr>
          <p:cNvSpPr txBox="1"/>
          <p:nvPr/>
        </p:nvSpPr>
        <p:spPr>
          <a:xfrm>
            <a:off x="1206500" y="5181759"/>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Systematic Scale up / Scale down of asset class exposure</a:t>
            </a:r>
          </a:p>
        </p:txBody>
      </p:sp>
      <p:sp>
        <p:nvSpPr>
          <p:cNvPr id="15" name="Rectangle: Top Corners Rounded 14">
            <a:extLst>
              <a:ext uri="{FF2B5EF4-FFF2-40B4-BE49-F238E27FC236}">
                <a16:creationId xmlns:a16="http://schemas.microsoft.com/office/drawing/2014/main" id="{95724EFC-B47D-4D27-B482-91BBE5F495FC}"/>
              </a:ext>
            </a:extLst>
          </p:cNvPr>
          <p:cNvSpPr/>
          <p:nvPr/>
        </p:nvSpPr>
        <p:spPr>
          <a:xfrm rot="5400000">
            <a:off x="687284" y="5188736"/>
            <a:ext cx="452326"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16" name="Oval 15">
            <a:extLst>
              <a:ext uri="{FF2B5EF4-FFF2-40B4-BE49-F238E27FC236}">
                <a16:creationId xmlns:a16="http://schemas.microsoft.com/office/drawing/2014/main" id="{5B7661B3-CBC2-4594-915F-F15DB9F7B02E}"/>
              </a:ext>
            </a:extLst>
          </p:cNvPr>
          <p:cNvSpPr/>
          <p:nvPr/>
        </p:nvSpPr>
        <p:spPr>
          <a:xfrm>
            <a:off x="743744" y="5243344"/>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sp>
        <p:nvSpPr>
          <p:cNvPr id="19" name="TextBox 18">
            <a:extLst>
              <a:ext uri="{FF2B5EF4-FFF2-40B4-BE49-F238E27FC236}">
                <a16:creationId xmlns:a16="http://schemas.microsoft.com/office/drawing/2014/main" id="{22B92805-8BFD-4533-B8C6-A1FE0ABE309D}"/>
              </a:ext>
            </a:extLst>
          </p:cNvPr>
          <p:cNvSpPr txBox="1"/>
          <p:nvPr/>
        </p:nvSpPr>
        <p:spPr>
          <a:xfrm>
            <a:off x="1206500" y="4574279"/>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Unique counter cyclical approach towards selection of asset class</a:t>
            </a:r>
          </a:p>
        </p:txBody>
      </p:sp>
      <p:sp>
        <p:nvSpPr>
          <p:cNvPr id="20" name="Rectangle: Top Corners Rounded 19">
            <a:extLst>
              <a:ext uri="{FF2B5EF4-FFF2-40B4-BE49-F238E27FC236}">
                <a16:creationId xmlns:a16="http://schemas.microsoft.com/office/drawing/2014/main" id="{91754F15-BEC9-4D78-A0C4-AB04F8EA0E03}"/>
              </a:ext>
            </a:extLst>
          </p:cNvPr>
          <p:cNvSpPr/>
          <p:nvPr/>
        </p:nvSpPr>
        <p:spPr>
          <a:xfrm rot="5400000">
            <a:off x="687284" y="4581255"/>
            <a:ext cx="452326"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21" name="Oval 20">
            <a:extLst>
              <a:ext uri="{FF2B5EF4-FFF2-40B4-BE49-F238E27FC236}">
                <a16:creationId xmlns:a16="http://schemas.microsoft.com/office/drawing/2014/main" id="{A4867576-3867-4260-9712-EEAD38C77B6E}"/>
              </a:ext>
            </a:extLst>
          </p:cNvPr>
          <p:cNvSpPr/>
          <p:nvPr/>
        </p:nvSpPr>
        <p:spPr>
          <a:xfrm>
            <a:off x="743744" y="4635864"/>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sp>
        <p:nvSpPr>
          <p:cNvPr id="24" name="TextBox 23">
            <a:extLst>
              <a:ext uri="{FF2B5EF4-FFF2-40B4-BE49-F238E27FC236}">
                <a16:creationId xmlns:a16="http://schemas.microsoft.com/office/drawing/2014/main" id="{6E4D32C7-09E6-47B5-8A11-E4D63A30F8EC}"/>
              </a:ext>
            </a:extLst>
          </p:cNvPr>
          <p:cNvSpPr txBox="1"/>
          <p:nvPr/>
        </p:nvSpPr>
        <p:spPr>
          <a:xfrm>
            <a:off x="1206500" y="2466767"/>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The selection criteria is based on extensive study of following factors, viz., </a:t>
            </a:r>
          </a:p>
        </p:txBody>
      </p:sp>
      <p:sp>
        <p:nvSpPr>
          <p:cNvPr id="25" name="Rectangle: Top Corners Rounded 24">
            <a:extLst>
              <a:ext uri="{FF2B5EF4-FFF2-40B4-BE49-F238E27FC236}">
                <a16:creationId xmlns:a16="http://schemas.microsoft.com/office/drawing/2014/main" id="{DA8D7B19-6BA5-4495-B8A5-C71815690D64}"/>
              </a:ext>
            </a:extLst>
          </p:cNvPr>
          <p:cNvSpPr/>
          <p:nvPr/>
        </p:nvSpPr>
        <p:spPr>
          <a:xfrm rot="5400000">
            <a:off x="687284" y="2473743"/>
            <a:ext cx="452326"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26" name="Oval 25">
            <a:extLst>
              <a:ext uri="{FF2B5EF4-FFF2-40B4-BE49-F238E27FC236}">
                <a16:creationId xmlns:a16="http://schemas.microsoft.com/office/drawing/2014/main" id="{43C0EE1B-ECB2-4CAA-96AF-15D5361E0A63}"/>
              </a:ext>
            </a:extLst>
          </p:cNvPr>
          <p:cNvSpPr/>
          <p:nvPr/>
        </p:nvSpPr>
        <p:spPr>
          <a:xfrm>
            <a:off x="743744" y="2528352"/>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sp>
        <p:nvSpPr>
          <p:cNvPr id="29" name="TextBox 28">
            <a:extLst>
              <a:ext uri="{FF2B5EF4-FFF2-40B4-BE49-F238E27FC236}">
                <a16:creationId xmlns:a16="http://schemas.microsoft.com/office/drawing/2014/main" id="{666ECDA9-9E62-4AAE-AD32-1B387884E2C2}"/>
              </a:ext>
            </a:extLst>
          </p:cNvPr>
          <p:cNvSpPr txBox="1"/>
          <p:nvPr/>
        </p:nvSpPr>
        <p:spPr>
          <a:xfrm>
            <a:off x="1206500" y="1643843"/>
            <a:ext cx="4575175" cy="738664"/>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We have narrowed down to a universe of ~40 unique instruments from which we will take exposure to various asset classes</a:t>
            </a:r>
          </a:p>
        </p:txBody>
      </p:sp>
      <p:sp>
        <p:nvSpPr>
          <p:cNvPr id="30" name="Rectangle: Top Corners Rounded 29">
            <a:extLst>
              <a:ext uri="{FF2B5EF4-FFF2-40B4-BE49-F238E27FC236}">
                <a16:creationId xmlns:a16="http://schemas.microsoft.com/office/drawing/2014/main" id="{0AD8B901-D9C1-47B2-A2F9-3EDD81545704}"/>
              </a:ext>
            </a:extLst>
          </p:cNvPr>
          <p:cNvSpPr/>
          <p:nvPr/>
        </p:nvSpPr>
        <p:spPr>
          <a:xfrm rot="5400000">
            <a:off x="687284" y="1758541"/>
            <a:ext cx="452326"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31" name="Oval 30">
            <a:extLst>
              <a:ext uri="{FF2B5EF4-FFF2-40B4-BE49-F238E27FC236}">
                <a16:creationId xmlns:a16="http://schemas.microsoft.com/office/drawing/2014/main" id="{56B7A736-8D73-48B5-BABB-D28FEAEAD467}"/>
              </a:ext>
            </a:extLst>
          </p:cNvPr>
          <p:cNvSpPr/>
          <p:nvPr/>
        </p:nvSpPr>
        <p:spPr>
          <a:xfrm>
            <a:off x="743744" y="1813150"/>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grpSp>
        <p:nvGrpSpPr>
          <p:cNvPr id="41" name="Group 40">
            <a:extLst>
              <a:ext uri="{FF2B5EF4-FFF2-40B4-BE49-F238E27FC236}">
                <a16:creationId xmlns:a16="http://schemas.microsoft.com/office/drawing/2014/main" id="{B8C9F87C-29D6-4134-9503-5A81468EBC6F}"/>
              </a:ext>
            </a:extLst>
          </p:cNvPr>
          <p:cNvGrpSpPr/>
          <p:nvPr/>
        </p:nvGrpSpPr>
        <p:grpSpPr>
          <a:xfrm>
            <a:off x="1286244" y="3115951"/>
            <a:ext cx="149186" cy="1357624"/>
            <a:chOff x="658813" y="1099477"/>
            <a:chExt cx="149186" cy="1361366"/>
          </a:xfrm>
        </p:grpSpPr>
        <p:sp>
          <p:nvSpPr>
            <p:cNvPr id="38" name="Freeform: Shape 37">
              <a:extLst>
                <a:ext uri="{FF2B5EF4-FFF2-40B4-BE49-F238E27FC236}">
                  <a16:creationId xmlns:a16="http://schemas.microsoft.com/office/drawing/2014/main" id="{901E369B-91E4-417A-868E-E0D4A758200F}"/>
                </a:ext>
              </a:extLst>
            </p:cNvPr>
            <p:cNvSpPr/>
            <p:nvPr/>
          </p:nvSpPr>
          <p:spPr>
            <a:xfrm rot="10800000" flipV="1">
              <a:off x="658813" y="1456719"/>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cxnSp>
          <p:nvCxnSpPr>
            <p:cNvPr id="39" name="Straight Connector 38">
              <a:extLst>
                <a:ext uri="{FF2B5EF4-FFF2-40B4-BE49-F238E27FC236}">
                  <a16:creationId xmlns:a16="http://schemas.microsoft.com/office/drawing/2014/main" id="{B5D98872-A126-4012-BB58-6E3CE4E75937}"/>
                </a:ext>
              </a:extLst>
            </p:cNvPr>
            <p:cNvCxnSpPr>
              <a:cxnSpLocks/>
            </p:cNvCxnSpPr>
            <p:nvPr/>
          </p:nvCxnSpPr>
          <p:spPr>
            <a:xfrm>
              <a:off x="731844" y="1257231"/>
              <a:ext cx="0" cy="943332"/>
            </a:xfrm>
            <a:prstGeom prst="line">
              <a:avLst/>
            </a:prstGeom>
            <a:ln w="3175">
              <a:solidFill>
                <a:srgbClr val="ED6423"/>
              </a:solidFill>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3879C233-064E-4829-A15E-09843E42B5D6}"/>
                </a:ext>
              </a:extLst>
            </p:cNvPr>
            <p:cNvSpPr/>
            <p:nvPr/>
          </p:nvSpPr>
          <p:spPr>
            <a:xfrm rot="10800000" flipV="1">
              <a:off x="658814" y="1099477"/>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sp>
          <p:nvSpPr>
            <p:cNvPr id="48" name="Freeform: Shape 47">
              <a:extLst>
                <a:ext uri="{FF2B5EF4-FFF2-40B4-BE49-F238E27FC236}">
                  <a16:creationId xmlns:a16="http://schemas.microsoft.com/office/drawing/2014/main" id="{37989828-1E3D-4E21-841F-18C225B6871C}"/>
                </a:ext>
              </a:extLst>
            </p:cNvPr>
            <p:cNvSpPr/>
            <p:nvPr/>
          </p:nvSpPr>
          <p:spPr>
            <a:xfrm rot="10800000" flipV="1">
              <a:off x="658813" y="2171202"/>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sp>
          <p:nvSpPr>
            <p:cNvPr id="50" name="Freeform: Shape 49">
              <a:extLst>
                <a:ext uri="{FF2B5EF4-FFF2-40B4-BE49-F238E27FC236}">
                  <a16:creationId xmlns:a16="http://schemas.microsoft.com/office/drawing/2014/main" id="{11053C54-0ECE-4FC8-934A-C3BA89C0B674}"/>
                </a:ext>
              </a:extLst>
            </p:cNvPr>
            <p:cNvSpPr/>
            <p:nvPr/>
          </p:nvSpPr>
          <p:spPr>
            <a:xfrm rot="10800000" flipV="1">
              <a:off x="658814" y="1813961"/>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grpSp>
      <p:sp>
        <p:nvSpPr>
          <p:cNvPr id="42" name="TextBox 41">
            <a:extLst>
              <a:ext uri="{FF2B5EF4-FFF2-40B4-BE49-F238E27FC236}">
                <a16:creationId xmlns:a16="http://schemas.microsoft.com/office/drawing/2014/main" id="{D31B5D03-771C-4522-9106-753B44CDDFD9}"/>
              </a:ext>
            </a:extLst>
          </p:cNvPr>
          <p:cNvSpPr txBox="1"/>
          <p:nvPr/>
        </p:nvSpPr>
        <p:spPr>
          <a:xfrm>
            <a:off x="1452308" y="3074247"/>
            <a:ext cx="4575175" cy="1415772"/>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Liquidity</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AUM</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Tracking Error</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Expense Ratios under direct plan</a:t>
            </a:r>
          </a:p>
        </p:txBody>
      </p:sp>
      <p:cxnSp>
        <p:nvCxnSpPr>
          <p:cNvPr id="55" name="Straight Connector 54">
            <a:extLst>
              <a:ext uri="{FF2B5EF4-FFF2-40B4-BE49-F238E27FC236}">
                <a16:creationId xmlns:a16="http://schemas.microsoft.com/office/drawing/2014/main" id="{E6E6125E-47C6-46C0-AED7-2D1ABDED6650}"/>
              </a:ext>
            </a:extLst>
          </p:cNvPr>
          <p:cNvCxnSpPr>
            <a:cxnSpLocks/>
          </p:cNvCxnSpPr>
          <p:nvPr/>
        </p:nvCxnSpPr>
        <p:spPr>
          <a:xfrm>
            <a:off x="1316386" y="2424637"/>
            <a:ext cx="4420839" cy="0"/>
          </a:xfrm>
          <a:prstGeom prst="line">
            <a:avLst/>
          </a:prstGeom>
          <a:ln>
            <a:solidFill>
              <a:srgbClr val="D6E1D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C84DFD-DC01-4B66-ADDA-4A688978150C}"/>
              </a:ext>
            </a:extLst>
          </p:cNvPr>
          <p:cNvCxnSpPr>
            <a:cxnSpLocks/>
          </p:cNvCxnSpPr>
          <p:nvPr/>
        </p:nvCxnSpPr>
        <p:spPr>
          <a:xfrm>
            <a:off x="1316386" y="4566800"/>
            <a:ext cx="4420839" cy="0"/>
          </a:xfrm>
          <a:prstGeom prst="line">
            <a:avLst/>
          </a:prstGeom>
          <a:ln>
            <a:solidFill>
              <a:srgbClr val="D6E1D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62D358C-B757-4A8F-B572-B1C3737F8626}"/>
              </a:ext>
            </a:extLst>
          </p:cNvPr>
          <p:cNvCxnSpPr>
            <a:cxnSpLocks/>
          </p:cNvCxnSpPr>
          <p:nvPr/>
        </p:nvCxnSpPr>
        <p:spPr>
          <a:xfrm>
            <a:off x="1316386" y="5139629"/>
            <a:ext cx="4420839" cy="0"/>
          </a:xfrm>
          <a:prstGeom prst="line">
            <a:avLst/>
          </a:prstGeom>
          <a:ln>
            <a:solidFill>
              <a:srgbClr val="D6E1D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3460BF-9687-461A-8FBF-AD51B4842B0E}"/>
              </a:ext>
            </a:extLst>
          </p:cNvPr>
          <p:cNvCxnSpPr>
            <a:cxnSpLocks/>
          </p:cNvCxnSpPr>
          <p:nvPr/>
        </p:nvCxnSpPr>
        <p:spPr>
          <a:xfrm>
            <a:off x="1316386" y="5747110"/>
            <a:ext cx="4420839" cy="0"/>
          </a:xfrm>
          <a:prstGeom prst="line">
            <a:avLst/>
          </a:prstGeom>
          <a:ln>
            <a:solidFill>
              <a:srgbClr val="D6E1DF"/>
            </a:solidFill>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C6BA4296-283F-4CA6-BAE0-D4A18E5099AA}"/>
              </a:ext>
            </a:extLst>
          </p:cNvPr>
          <p:cNvSpPr/>
          <p:nvPr/>
        </p:nvSpPr>
        <p:spPr>
          <a:xfrm>
            <a:off x="6210301" y="1092984"/>
            <a:ext cx="5292725" cy="5333215"/>
          </a:xfrm>
          <a:prstGeom prst="roundRect">
            <a:avLst>
              <a:gd name="adj" fmla="val 3633"/>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2A2A2D"/>
              </a:solidFill>
              <a:latin typeface="Avenir Next LT Pro Light" panose="020B0304020202020204" pitchFamily="34" charset="0"/>
              <a:ea typeface="Roboto" panose="02000000000000000000" pitchFamily="2" charset="0"/>
            </a:endParaRPr>
          </a:p>
        </p:txBody>
      </p:sp>
      <p:sp>
        <p:nvSpPr>
          <p:cNvPr id="93" name="TextBox 92">
            <a:extLst>
              <a:ext uri="{FF2B5EF4-FFF2-40B4-BE49-F238E27FC236}">
                <a16:creationId xmlns:a16="http://schemas.microsoft.com/office/drawing/2014/main" id="{C9990933-4BED-46D5-A541-49863B1382BF}"/>
              </a:ext>
            </a:extLst>
          </p:cNvPr>
          <p:cNvSpPr txBox="1"/>
          <p:nvPr/>
        </p:nvSpPr>
        <p:spPr>
          <a:xfrm>
            <a:off x="6757988" y="5789241"/>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Sectoral bets will be taken typically during strong broad based trending bull market phases</a:t>
            </a:r>
          </a:p>
        </p:txBody>
      </p:sp>
      <p:sp>
        <p:nvSpPr>
          <p:cNvPr id="94" name="Rectangle: Top Corners Rounded 93">
            <a:extLst>
              <a:ext uri="{FF2B5EF4-FFF2-40B4-BE49-F238E27FC236}">
                <a16:creationId xmlns:a16="http://schemas.microsoft.com/office/drawing/2014/main" id="{919B11F0-D79B-46C3-B9CD-627AE02266EE}"/>
              </a:ext>
            </a:extLst>
          </p:cNvPr>
          <p:cNvSpPr/>
          <p:nvPr/>
        </p:nvSpPr>
        <p:spPr>
          <a:xfrm rot="5400000">
            <a:off x="6238771" y="5796217"/>
            <a:ext cx="452328" cy="509269"/>
          </a:xfrm>
          <a:prstGeom prst="round2SameRect">
            <a:avLst>
              <a:gd name="adj1" fmla="val 50000"/>
              <a:gd name="adj2" fmla="val 0"/>
            </a:avLst>
          </a:prstGeom>
          <a:solidFill>
            <a:srgbClr val="F7C1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95" name="Oval 94">
            <a:extLst>
              <a:ext uri="{FF2B5EF4-FFF2-40B4-BE49-F238E27FC236}">
                <a16:creationId xmlns:a16="http://schemas.microsoft.com/office/drawing/2014/main" id="{5D06618A-9717-4526-B1A5-28963F68DA7F}"/>
              </a:ext>
            </a:extLst>
          </p:cNvPr>
          <p:cNvSpPr/>
          <p:nvPr/>
        </p:nvSpPr>
        <p:spPr>
          <a:xfrm>
            <a:off x="6295232" y="5850826"/>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sp>
        <p:nvSpPr>
          <p:cNvPr id="84" name="TextBox 83">
            <a:extLst>
              <a:ext uri="{FF2B5EF4-FFF2-40B4-BE49-F238E27FC236}">
                <a16:creationId xmlns:a16="http://schemas.microsoft.com/office/drawing/2014/main" id="{315EBE4E-D398-4817-B4DB-EF831FEAAAFA}"/>
              </a:ext>
            </a:extLst>
          </p:cNvPr>
          <p:cNvSpPr txBox="1"/>
          <p:nvPr/>
        </p:nvSpPr>
        <p:spPr>
          <a:xfrm>
            <a:off x="6757988" y="2479939"/>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Unique ranking system developed based on multiple factors including</a:t>
            </a:r>
          </a:p>
        </p:txBody>
      </p:sp>
      <p:sp>
        <p:nvSpPr>
          <p:cNvPr id="85" name="Rectangle: Top Corners Rounded 84">
            <a:extLst>
              <a:ext uri="{FF2B5EF4-FFF2-40B4-BE49-F238E27FC236}">
                <a16:creationId xmlns:a16="http://schemas.microsoft.com/office/drawing/2014/main" id="{5A16F8DD-D36E-4302-8D6F-63512A163129}"/>
              </a:ext>
            </a:extLst>
          </p:cNvPr>
          <p:cNvSpPr/>
          <p:nvPr/>
        </p:nvSpPr>
        <p:spPr>
          <a:xfrm rot="5400000">
            <a:off x="6238772" y="2486916"/>
            <a:ext cx="452326"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86" name="Oval 85">
            <a:extLst>
              <a:ext uri="{FF2B5EF4-FFF2-40B4-BE49-F238E27FC236}">
                <a16:creationId xmlns:a16="http://schemas.microsoft.com/office/drawing/2014/main" id="{83FF6352-CAE4-4332-BF51-7736E5F16687}"/>
              </a:ext>
            </a:extLst>
          </p:cNvPr>
          <p:cNvSpPr/>
          <p:nvPr/>
        </p:nvSpPr>
        <p:spPr>
          <a:xfrm>
            <a:off x="6295232" y="2541524"/>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sp>
        <p:nvSpPr>
          <p:cNvPr id="81" name="TextBox 80">
            <a:extLst>
              <a:ext uri="{FF2B5EF4-FFF2-40B4-BE49-F238E27FC236}">
                <a16:creationId xmlns:a16="http://schemas.microsoft.com/office/drawing/2014/main" id="{76458467-B99F-415E-BEFE-0393C7075432}"/>
              </a:ext>
            </a:extLst>
          </p:cNvPr>
          <p:cNvSpPr txBox="1"/>
          <p:nvPr/>
        </p:nvSpPr>
        <p:spPr>
          <a:xfrm>
            <a:off x="6757988" y="1748618"/>
            <a:ext cx="4575175" cy="52322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Top-down asset pair relationship studied at end of every month</a:t>
            </a:r>
          </a:p>
        </p:txBody>
      </p:sp>
      <p:sp>
        <p:nvSpPr>
          <p:cNvPr id="82" name="Rectangle: Top Corners Rounded 81">
            <a:extLst>
              <a:ext uri="{FF2B5EF4-FFF2-40B4-BE49-F238E27FC236}">
                <a16:creationId xmlns:a16="http://schemas.microsoft.com/office/drawing/2014/main" id="{EB462270-BF68-48A4-8E53-B09A8E623DEE}"/>
              </a:ext>
            </a:extLst>
          </p:cNvPr>
          <p:cNvSpPr/>
          <p:nvPr/>
        </p:nvSpPr>
        <p:spPr>
          <a:xfrm rot="5400000">
            <a:off x="6238772" y="1755595"/>
            <a:ext cx="452326" cy="509269"/>
          </a:xfrm>
          <a:prstGeom prst="round2SameRect">
            <a:avLst>
              <a:gd name="adj1" fmla="val 50000"/>
              <a:gd name="adj2" fmla="val 0"/>
            </a:avLst>
          </a:pr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solidFill>
                <a:srgbClr val="000000"/>
              </a:solidFill>
              <a:latin typeface="Avenir Next LT Pro Light" panose="020B0304020202020204" pitchFamily="34" charset="0"/>
              <a:ea typeface="Roboto" panose="02000000000000000000" pitchFamily="2" charset="0"/>
            </a:endParaRPr>
          </a:p>
        </p:txBody>
      </p:sp>
      <p:sp>
        <p:nvSpPr>
          <p:cNvPr id="83" name="Oval 82">
            <a:extLst>
              <a:ext uri="{FF2B5EF4-FFF2-40B4-BE49-F238E27FC236}">
                <a16:creationId xmlns:a16="http://schemas.microsoft.com/office/drawing/2014/main" id="{74F7A953-CA27-40F8-BE25-F6E0883B949A}"/>
              </a:ext>
            </a:extLst>
          </p:cNvPr>
          <p:cNvSpPr/>
          <p:nvPr/>
        </p:nvSpPr>
        <p:spPr>
          <a:xfrm>
            <a:off x="6295232" y="1810203"/>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00000"/>
              </a:solidFill>
            </a:endParaRPr>
          </a:p>
        </p:txBody>
      </p:sp>
      <p:grpSp>
        <p:nvGrpSpPr>
          <p:cNvPr id="70" name="Group 69">
            <a:extLst>
              <a:ext uri="{FF2B5EF4-FFF2-40B4-BE49-F238E27FC236}">
                <a16:creationId xmlns:a16="http://schemas.microsoft.com/office/drawing/2014/main" id="{7A2278A7-BB0D-4171-99F3-AA1013025FF3}"/>
              </a:ext>
            </a:extLst>
          </p:cNvPr>
          <p:cNvGrpSpPr/>
          <p:nvPr/>
        </p:nvGrpSpPr>
        <p:grpSpPr>
          <a:xfrm>
            <a:off x="6837732" y="3147498"/>
            <a:ext cx="149186" cy="2091252"/>
            <a:chOff x="658813" y="1099477"/>
            <a:chExt cx="149186" cy="2100566"/>
          </a:xfrm>
        </p:grpSpPr>
        <p:sp>
          <p:nvSpPr>
            <p:cNvPr id="76" name="Freeform: Shape 75">
              <a:extLst>
                <a:ext uri="{FF2B5EF4-FFF2-40B4-BE49-F238E27FC236}">
                  <a16:creationId xmlns:a16="http://schemas.microsoft.com/office/drawing/2014/main" id="{B258F457-B6B1-4838-AF19-C3F59C56BD72}"/>
                </a:ext>
              </a:extLst>
            </p:cNvPr>
            <p:cNvSpPr/>
            <p:nvPr/>
          </p:nvSpPr>
          <p:spPr>
            <a:xfrm rot="10800000" flipV="1">
              <a:off x="658813" y="1456719"/>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cxnSp>
          <p:nvCxnSpPr>
            <p:cNvPr id="77" name="Straight Connector 76">
              <a:extLst>
                <a:ext uri="{FF2B5EF4-FFF2-40B4-BE49-F238E27FC236}">
                  <a16:creationId xmlns:a16="http://schemas.microsoft.com/office/drawing/2014/main" id="{2A56DBBB-EB65-4577-A2B3-1DF2EA435A1F}"/>
                </a:ext>
              </a:extLst>
            </p:cNvPr>
            <p:cNvCxnSpPr>
              <a:cxnSpLocks/>
              <a:endCxn id="102" idx="3"/>
            </p:cNvCxnSpPr>
            <p:nvPr/>
          </p:nvCxnSpPr>
          <p:spPr>
            <a:xfrm>
              <a:off x="731844" y="1257231"/>
              <a:ext cx="0" cy="1653171"/>
            </a:xfrm>
            <a:prstGeom prst="line">
              <a:avLst/>
            </a:prstGeom>
            <a:ln w="3175">
              <a:solidFill>
                <a:srgbClr val="ED6423"/>
              </a:solidFill>
            </a:ln>
          </p:spPr>
          <p:style>
            <a:lnRef idx="1">
              <a:schemeClr val="accent1"/>
            </a:lnRef>
            <a:fillRef idx="0">
              <a:schemeClr val="accent1"/>
            </a:fillRef>
            <a:effectRef idx="0">
              <a:schemeClr val="accent1"/>
            </a:effectRef>
            <a:fontRef idx="minor">
              <a:schemeClr val="tx1"/>
            </a:fontRef>
          </p:style>
        </p:cxnSp>
        <p:sp>
          <p:nvSpPr>
            <p:cNvPr id="78" name="Freeform: Shape 77">
              <a:extLst>
                <a:ext uri="{FF2B5EF4-FFF2-40B4-BE49-F238E27FC236}">
                  <a16:creationId xmlns:a16="http://schemas.microsoft.com/office/drawing/2014/main" id="{0E7B16D1-DD85-43CF-B2BC-755B5BA9F794}"/>
                </a:ext>
              </a:extLst>
            </p:cNvPr>
            <p:cNvSpPr/>
            <p:nvPr/>
          </p:nvSpPr>
          <p:spPr>
            <a:xfrm rot="10800000" flipV="1">
              <a:off x="658814" y="1099477"/>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sp>
          <p:nvSpPr>
            <p:cNvPr id="79" name="Freeform: Shape 78">
              <a:extLst>
                <a:ext uri="{FF2B5EF4-FFF2-40B4-BE49-F238E27FC236}">
                  <a16:creationId xmlns:a16="http://schemas.microsoft.com/office/drawing/2014/main" id="{C339CC18-9CF9-4AEF-A2C0-4D4068A55310}"/>
                </a:ext>
              </a:extLst>
            </p:cNvPr>
            <p:cNvSpPr/>
            <p:nvPr/>
          </p:nvSpPr>
          <p:spPr>
            <a:xfrm rot="10800000" flipV="1">
              <a:off x="658813" y="2171202"/>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sp>
          <p:nvSpPr>
            <p:cNvPr id="80" name="Freeform: Shape 79">
              <a:extLst>
                <a:ext uri="{FF2B5EF4-FFF2-40B4-BE49-F238E27FC236}">
                  <a16:creationId xmlns:a16="http://schemas.microsoft.com/office/drawing/2014/main" id="{F4A79B2D-815E-4F0F-83CF-018790EAE926}"/>
                </a:ext>
              </a:extLst>
            </p:cNvPr>
            <p:cNvSpPr/>
            <p:nvPr/>
          </p:nvSpPr>
          <p:spPr>
            <a:xfrm rot="10800000" flipV="1">
              <a:off x="658814" y="1813961"/>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sp>
          <p:nvSpPr>
            <p:cNvPr id="102" name="Freeform: Shape 101">
              <a:extLst>
                <a:ext uri="{FF2B5EF4-FFF2-40B4-BE49-F238E27FC236}">
                  <a16:creationId xmlns:a16="http://schemas.microsoft.com/office/drawing/2014/main" id="{7D0A570C-2B43-4D27-8FC0-8AFC13672402}"/>
                </a:ext>
              </a:extLst>
            </p:cNvPr>
            <p:cNvSpPr/>
            <p:nvPr/>
          </p:nvSpPr>
          <p:spPr>
            <a:xfrm rot="10800000" flipV="1">
              <a:off x="658813" y="2910402"/>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sp>
          <p:nvSpPr>
            <p:cNvPr id="103" name="Freeform: Shape 102">
              <a:extLst>
                <a:ext uri="{FF2B5EF4-FFF2-40B4-BE49-F238E27FC236}">
                  <a16:creationId xmlns:a16="http://schemas.microsoft.com/office/drawing/2014/main" id="{8672F733-23F6-4A48-A902-52ECB66C2FA2}"/>
                </a:ext>
              </a:extLst>
            </p:cNvPr>
            <p:cNvSpPr/>
            <p:nvPr/>
          </p:nvSpPr>
          <p:spPr>
            <a:xfrm rot="10800000" flipV="1">
              <a:off x="658814" y="2553161"/>
              <a:ext cx="149185" cy="289641"/>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ED64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200" dirty="0">
                <a:solidFill>
                  <a:srgbClr val="000000"/>
                </a:solidFill>
                <a:latin typeface="Avenir Next LT Pro Light" panose="020B0304020202020204" pitchFamily="34" charset="0"/>
                <a:ea typeface="Roboto" panose="02000000000000000000" pitchFamily="2" charset="0"/>
              </a:endParaRPr>
            </a:p>
          </p:txBody>
        </p:sp>
      </p:grpSp>
      <p:sp>
        <p:nvSpPr>
          <p:cNvPr id="71" name="TextBox 70">
            <a:extLst>
              <a:ext uri="{FF2B5EF4-FFF2-40B4-BE49-F238E27FC236}">
                <a16:creationId xmlns:a16="http://schemas.microsoft.com/office/drawing/2014/main" id="{3D5653BB-DD34-4EA9-8F4E-A60B275ED7D6}"/>
              </a:ext>
            </a:extLst>
          </p:cNvPr>
          <p:cNvSpPr txBox="1"/>
          <p:nvPr/>
        </p:nvSpPr>
        <p:spPr>
          <a:xfrm>
            <a:off x="7003797" y="3109660"/>
            <a:ext cx="4575175" cy="2369880"/>
          </a:xfrm>
          <a:prstGeom prst="rect">
            <a:avLst/>
          </a:prstGeom>
          <a:noFill/>
        </p:spPr>
        <p:txBody>
          <a:bodyPr wrap="square" rtlCol="0">
            <a:spAutoFit/>
          </a:bodyPr>
          <a:lstStyle/>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Relative Strength between pairs</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Market Breadth Analysis</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Market Momentum Analysis </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Rolling Returns Analysis</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Market Sentiment Analysis</a:t>
            </a:r>
          </a:p>
          <a:p>
            <a:pPr>
              <a:spcBef>
                <a:spcPts val="600"/>
              </a:spcBef>
              <a:spcAft>
                <a:spcPts val="600"/>
              </a:spcAft>
            </a:pPr>
            <a:r>
              <a:rPr lang="en-GB" sz="1400" dirty="0">
                <a:solidFill>
                  <a:srgbClr val="000000"/>
                </a:solidFill>
                <a:latin typeface="Avenir Next LT Pro Light" panose="020B0304020202020204" pitchFamily="34" charset="0"/>
                <a:ea typeface="Roboto" panose="02000000000000000000" pitchFamily="2" charset="0"/>
              </a:rPr>
              <a:t>Market Valuation Analysis based on P/E, P/B, Earnings Yield, Dividend Yield approach </a:t>
            </a:r>
          </a:p>
        </p:txBody>
      </p:sp>
      <p:cxnSp>
        <p:nvCxnSpPr>
          <p:cNvPr id="72" name="Straight Connector 71">
            <a:extLst>
              <a:ext uri="{FF2B5EF4-FFF2-40B4-BE49-F238E27FC236}">
                <a16:creationId xmlns:a16="http://schemas.microsoft.com/office/drawing/2014/main" id="{424981CC-C205-4155-813A-5249BE18F9A4}"/>
              </a:ext>
            </a:extLst>
          </p:cNvPr>
          <p:cNvCxnSpPr>
            <a:cxnSpLocks/>
          </p:cNvCxnSpPr>
          <p:nvPr/>
        </p:nvCxnSpPr>
        <p:spPr>
          <a:xfrm>
            <a:off x="6867874" y="2375888"/>
            <a:ext cx="4420839" cy="0"/>
          </a:xfrm>
          <a:prstGeom prst="line">
            <a:avLst/>
          </a:prstGeom>
          <a:ln>
            <a:solidFill>
              <a:srgbClr val="D6E1D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0A11763-94FC-4793-9922-B6D5FDB60926}"/>
              </a:ext>
            </a:extLst>
          </p:cNvPr>
          <p:cNvCxnSpPr>
            <a:cxnSpLocks/>
          </p:cNvCxnSpPr>
          <p:nvPr/>
        </p:nvCxnSpPr>
        <p:spPr>
          <a:xfrm>
            <a:off x="6867874" y="5621690"/>
            <a:ext cx="4420839" cy="0"/>
          </a:xfrm>
          <a:prstGeom prst="line">
            <a:avLst/>
          </a:prstGeom>
          <a:ln>
            <a:solidFill>
              <a:srgbClr val="D6E1DF"/>
            </a:solidFill>
          </a:ln>
        </p:spPr>
        <p:style>
          <a:lnRef idx="1">
            <a:schemeClr val="accent1"/>
          </a:lnRef>
          <a:fillRef idx="0">
            <a:schemeClr val="accent1"/>
          </a:fillRef>
          <a:effectRef idx="0">
            <a:schemeClr val="accent1"/>
          </a:effectRef>
          <a:fontRef idx="minor">
            <a:schemeClr val="tx1"/>
          </a:fontRef>
        </p:style>
      </p:cxnSp>
      <p:sp>
        <p:nvSpPr>
          <p:cNvPr id="99" name="Freeform: Shape 98">
            <a:extLst>
              <a:ext uri="{FF2B5EF4-FFF2-40B4-BE49-F238E27FC236}">
                <a16:creationId xmlns:a16="http://schemas.microsoft.com/office/drawing/2014/main" id="{76C61B76-2BD8-4D44-90C1-93EB01DC575E}"/>
              </a:ext>
            </a:extLst>
          </p:cNvPr>
          <p:cNvSpPr/>
          <p:nvPr/>
        </p:nvSpPr>
        <p:spPr>
          <a:xfrm>
            <a:off x="658813" y="1200150"/>
            <a:ext cx="4522864" cy="435394"/>
          </a:xfrm>
          <a:custGeom>
            <a:avLst/>
            <a:gdLst>
              <a:gd name="connsiteX0" fmla="*/ 65289 w 4293180"/>
              <a:gd name="connsiteY0" fmla="*/ 0 h 307777"/>
              <a:gd name="connsiteX1" fmla="*/ 109614 w 4293180"/>
              <a:gd name="connsiteY1" fmla="*/ 0 h 307777"/>
              <a:gd name="connsiteX2" fmla="*/ 271540 w 4293180"/>
              <a:gd name="connsiteY2" fmla="*/ 0 h 307777"/>
              <a:gd name="connsiteX3" fmla="*/ 365533 w 4293180"/>
              <a:gd name="connsiteY3" fmla="*/ 0 h 307777"/>
              <a:gd name="connsiteX4" fmla="*/ 375361 w 4293180"/>
              <a:gd name="connsiteY4" fmla="*/ 0 h 307777"/>
              <a:gd name="connsiteX5" fmla="*/ 527459 w 4293180"/>
              <a:gd name="connsiteY5" fmla="*/ 0 h 307777"/>
              <a:gd name="connsiteX6" fmla="*/ 537287 w 4293180"/>
              <a:gd name="connsiteY6" fmla="*/ 0 h 307777"/>
              <a:gd name="connsiteX7" fmla="*/ 571783 w 4293180"/>
              <a:gd name="connsiteY7" fmla="*/ 0 h 307777"/>
              <a:gd name="connsiteX8" fmla="*/ 589545 w 4293180"/>
              <a:gd name="connsiteY8" fmla="*/ 0 h 307777"/>
              <a:gd name="connsiteX9" fmla="*/ 733709 w 4293180"/>
              <a:gd name="connsiteY9" fmla="*/ 0 h 307777"/>
              <a:gd name="connsiteX10" fmla="*/ 751470 w 4293180"/>
              <a:gd name="connsiteY10" fmla="*/ 0 h 307777"/>
              <a:gd name="connsiteX11" fmla="*/ 835459 w 4293180"/>
              <a:gd name="connsiteY11" fmla="*/ 0 h 307777"/>
              <a:gd name="connsiteX12" fmla="*/ 837530 w 4293180"/>
              <a:gd name="connsiteY12" fmla="*/ 0 h 307777"/>
              <a:gd name="connsiteX13" fmla="*/ 997385 w 4293180"/>
              <a:gd name="connsiteY13" fmla="*/ 0 h 307777"/>
              <a:gd name="connsiteX14" fmla="*/ 999456 w 4293180"/>
              <a:gd name="connsiteY14" fmla="*/ 0 h 307777"/>
              <a:gd name="connsiteX15" fmla="*/ 1041710 w 4293180"/>
              <a:gd name="connsiteY15" fmla="*/ 0 h 307777"/>
              <a:gd name="connsiteX16" fmla="*/ 1051714 w 4293180"/>
              <a:gd name="connsiteY16" fmla="*/ 0 h 307777"/>
              <a:gd name="connsiteX17" fmla="*/ 1102807 w 4293180"/>
              <a:gd name="connsiteY17" fmla="*/ 0 h 307777"/>
              <a:gd name="connsiteX18" fmla="*/ 1147132 w 4293180"/>
              <a:gd name="connsiteY18" fmla="*/ 0 h 307777"/>
              <a:gd name="connsiteX19" fmla="*/ 1203636 w 4293180"/>
              <a:gd name="connsiteY19" fmla="*/ 0 h 307777"/>
              <a:gd name="connsiteX20" fmla="*/ 1213639 w 4293180"/>
              <a:gd name="connsiteY20" fmla="*/ 0 h 307777"/>
              <a:gd name="connsiteX21" fmla="*/ 1297629 w 4293180"/>
              <a:gd name="connsiteY21" fmla="*/ 0 h 307777"/>
              <a:gd name="connsiteX22" fmla="*/ 1303490 w 4293180"/>
              <a:gd name="connsiteY22" fmla="*/ 0 h 307777"/>
              <a:gd name="connsiteX23" fmla="*/ 1309058 w 4293180"/>
              <a:gd name="connsiteY23" fmla="*/ 0 h 307777"/>
              <a:gd name="connsiteX24" fmla="*/ 1403051 w 4293180"/>
              <a:gd name="connsiteY24" fmla="*/ 0 h 307777"/>
              <a:gd name="connsiteX25" fmla="*/ 1412879 w 4293180"/>
              <a:gd name="connsiteY25" fmla="*/ 0 h 307777"/>
              <a:gd name="connsiteX26" fmla="*/ 1459554 w 4293180"/>
              <a:gd name="connsiteY26" fmla="*/ 0 h 307777"/>
              <a:gd name="connsiteX27" fmla="*/ 1465416 w 4293180"/>
              <a:gd name="connsiteY27" fmla="*/ 0 h 307777"/>
              <a:gd name="connsiteX28" fmla="*/ 1503879 w 4293180"/>
              <a:gd name="connsiteY28" fmla="*/ 0 h 307777"/>
              <a:gd name="connsiteX29" fmla="*/ 1564977 w 4293180"/>
              <a:gd name="connsiteY29" fmla="*/ 0 h 307777"/>
              <a:gd name="connsiteX30" fmla="*/ 1574804 w 4293180"/>
              <a:gd name="connsiteY30" fmla="*/ 0 h 307777"/>
              <a:gd name="connsiteX31" fmla="*/ 1609301 w 4293180"/>
              <a:gd name="connsiteY31" fmla="*/ 0 h 307777"/>
              <a:gd name="connsiteX32" fmla="*/ 1612867 w 4293180"/>
              <a:gd name="connsiteY32" fmla="*/ 0 h 307777"/>
              <a:gd name="connsiteX33" fmla="*/ 1627063 w 4293180"/>
              <a:gd name="connsiteY33" fmla="*/ 0 h 307777"/>
              <a:gd name="connsiteX34" fmla="*/ 1665805 w 4293180"/>
              <a:gd name="connsiteY34" fmla="*/ 0 h 307777"/>
              <a:gd name="connsiteX35" fmla="*/ 1765659 w 4293180"/>
              <a:gd name="connsiteY35" fmla="*/ 0 h 307777"/>
              <a:gd name="connsiteX36" fmla="*/ 1771227 w 4293180"/>
              <a:gd name="connsiteY36" fmla="*/ 0 h 307777"/>
              <a:gd name="connsiteX37" fmla="*/ 1774792 w 4293180"/>
              <a:gd name="connsiteY37" fmla="*/ 0 h 307777"/>
              <a:gd name="connsiteX38" fmla="*/ 1788988 w 4293180"/>
              <a:gd name="connsiteY38" fmla="*/ 0 h 307777"/>
              <a:gd name="connsiteX39" fmla="*/ 1872977 w 4293180"/>
              <a:gd name="connsiteY39" fmla="*/ 0 h 307777"/>
              <a:gd name="connsiteX40" fmla="*/ 1875048 w 4293180"/>
              <a:gd name="connsiteY40" fmla="*/ 0 h 307777"/>
              <a:gd name="connsiteX41" fmla="*/ 1927585 w 4293180"/>
              <a:gd name="connsiteY41" fmla="*/ 0 h 307777"/>
              <a:gd name="connsiteX42" fmla="*/ 2034903 w 4293180"/>
              <a:gd name="connsiteY42" fmla="*/ 0 h 307777"/>
              <a:gd name="connsiteX43" fmla="*/ 2036974 w 4293180"/>
              <a:gd name="connsiteY43" fmla="*/ 0 h 307777"/>
              <a:gd name="connsiteX44" fmla="*/ 2075036 w 4293180"/>
              <a:gd name="connsiteY44" fmla="*/ 0 h 307777"/>
              <a:gd name="connsiteX45" fmla="*/ 2079228 w 4293180"/>
              <a:gd name="connsiteY45" fmla="*/ 0 h 307777"/>
              <a:gd name="connsiteX46" fmla="*/ 2089232 w 4293180"/>
              <a:gd name="connsiteY46" fmla="*/ 0 h 307777"/>
              <a:gd name="connsiteX47" fmla="*/ 2241154 w 4293180"/>
              <a:gd name="connsiteY47" fmla="*/ 0 h 307777"/>
              <a:gd name="connsiteX48" fmla="*/ 2251158 w 4293180"/>
              <a:gd name="connsiteY48" fmla="*/ 0 h 307777"/>
              <a:gd name="connsiteX49" fmla="*/ 2283433 w 4293180"/>
              <a:gd name="connsiteY49" fmla="*/ 0 h 307777"/>
              <a:gd name="connsiteX50" fmla="*/ 2327758 w 4293180"/>
              <a:gd name="connsiteY50" fmla="*/ 0 h 307777"/>
              <a:gd name="connsiteX51" fmla="*/ 2335147 w 4293180"/>
              <a:gd name="connsiteY51" fmla="*/ 0 h 307777"/>
              <a:gd name="connsiteX52" fmla="*/ 2341008 w 4293180"/>
              <a:gd name="connsiteY52" fmla="*/ 0 h 307777"/>
              <a:gd name="connsiteX53" fmla="*/ 2489684 w 4293180"/>
              <a:gd name="connsiteY53" fmla="*/ 0 h 307777"/>
              <a:gd name="connsiteX54" fmla="*/ 2497072 w 4293180"/>
              <a:gd name="connsiteY54" fmla="*/ 0 h 307777"/>
              <a:gd name="connsiteX55" fmla="*/ 2502934 w 4293180"/>
              <a:gd name="connsiteY55" fmla="*/ 0 h 307777"/>
              <a:gd name="connsiteX56" fmla="*/ 2541398 w 4293180"/>
              <a:gd name="connsiteY56" fmla="*/ 0 h 307777"/>
              <a:gd name="connsiteX57" fmla="*/ 2583677 w 4293180"/>
              <a:gd name="connsiteY57" fmla="*/ 0 h 307777"/>
              <a:gd name="connsiteX58" fmla="*/ 2593505 w 4293180"/>
              <a:gd name="connsiteY58" fmla="*/ 0 h 307777"/>
              <a:gd name="connsiteX59" fmla="*/ 2650385 w 4293180"/>
              <a:gd name="connsiteY59" fmla="*/ 0 h 307777"/>
              <a:gd name="connsiteX60" fmla="*/ 2703323 w 4293180"/>
              <a:gd name="connsiteY60" fmla="*/ 0 h 307777"/>
              <a:gd name="connsiteX61" fmla="*/ 2745603 w 4293180"/>
              <a:gd name="connsiteY61" fmla="*/ 0 h 307777"/>
              <a:gd name="connsiteX62" fmla="*/ 2755431 w 4293180"/>
              <a:gd name="connsiteY62" fmla="*/ 0 h 307777"/>
              <a:gd name="connsiteX63" fmla="*/ 2789928 w 4293180"/>
              <a:gd name="connsiteY63" fmla="*/ 0 h 307777"/>
              <a:gd name="connsiteX64" fmla="*/ 2803178 w 4293180"/>
              <a:gd name="connsiteY64" fmla="*/ 0 h 307777"/>
              <a:gd name="connsiteX65" fmla="*/ 2807689 w 4293180"/>
              <a:gd name="connsiteY65" fmla="*/ 0 h 307777"/>
              <a:gd name="connsiteX66" fmla="*/ 2812311 w 4293180"/>
              <a:gd name="connsiteY66" fmla="*/ 0 h 307777"/>
              <a:gd name="connsiteX67" fmla="*/ 2951853 w 4293180"/>
              <a:gd name="connsiteY67" fmla="*/ 0 h 307777"/>
              <a:gd name="connsiteX68" fmla="*/ 2965103 w 4293180"/>
              <a:gd name="connsiteY68" fmla="*/ 0 h 307777"/>
              <a:gd name="connsiteX69" fmla="*/ 2969615 w 4293180"/>
              <a:gd name="connsiteY69" fmla="*/ 0 h 307777"/>
              <a:gd name="connsiteX70" fmla="*/ 3053604 w 4293180"/>
              <a:gd name="connsiteY70" fmla="*/ 0 h 307777"/>
              <a:gd name="connsiteX71" fmla="*/ 3055674 w 4293180"/>
              <a:gd name="connsiteY71" fmla="*/ 0 h 307777"/>
              <a:gd name="connsiteX72" fmla="*/ 3112554 w 4293180"/>
              <a:gd name="connsiteY72" fmla="*/ 0 h 307777"/>
              <a:gd name="connsiteX73" fmla="*/ 3215529 w 4293180"/>
              <a:gd name="connsiteY73" fmla="*/ 0 h 307777"/>
              <a:gd name="connsiteX74" fmla="*/ 3217600 w 4293180"/>
              <a:gd name="connsiteY74" fmla="*/ 0 h 307777"/>
              <a:gd name="connsiteX75" fmla="*/ 3259854 w 4293180"/>
              <a:gd name="connsiteY75" fmla="*/ 0 h 307777"/>
              <a:gd name="connsiteX76" fmla="*/ 3269858 w 4293180"/>
              <a:gd name="connsiteY76" fmla="*/ 0 h 307777"/>
              <a:gd name="connsiteX77" fmla="*/ 3421780 w 4293180"/>
              <a:gd name="connsiteY77" fmla="*/ 0 h 307777"/>
              <a:gd name="connsiteX78" fmla="*/ 3431784 w 4293180"/>
              <a:gd name="connsiteY78" fmla="*/ 0 h 307777"/>
              <a:gd name="connsiteX79" fmla="*/ 3515773 w 4293180"/>
              <a:gd name="connsiteY79" fmla="*/ 0 h 307777"/>
              <a:gd name="connsiteX80" fmla="*/ 3521634 w 4293180"/>
              <a:gd name="connsiteY80" fmla="*/ 0 h 307777"/>
              <a:gd name="connsiteX81" fmla="*/ 3677698 w 4293180"/>
              <a:gd name="connsiteY81" fmla="*/ 0 h 307777"/>
              <a:gd name="connsiteX82" fmla="*/ 3683560 w 4293180"/>
              <a:gd name="connsiteY82" fmla="*/ 0 h 307777"/>
              <a:gd name="connsiteX83" fmla="*/ 3722024 w 4293180"/>
              <a:gd name="connsiteY83" fmla="*/ 0 h 307777"/>
              <a:gd name="connsiteX84" fmla="*/ 3831011 w 4293180"/>
              <a:gd name="connsiteY84" fmla="*/ 0 h 307777"/>
              <a:gd name="connsiteX85" fmla="*/ 3883949 w 4293180"/>
              <a:gd name="connsiteY85" fmla="*/ 0 h 307777"/>
              <a:gd name="connsiteX86" fmla="*/ 3983804 w 4293180"/>
              <a:gd name="connsiteY86" fmla="*/ 0 h 307777"/>
              <a:gd name="connsiteX87" fmla="*/ 3992937 w 4293180"/>
              <a:gd name="connsiteY87" fmla="*/ 0 h 307777"/>
              <a:gd name="connsiteX88" fmla="*/ 4145729 w 4293180"/>
              <a:gd name="connsiteY88" fmla="*/ 0 h 307777"/>
              <a:gd name="connsiteX89" fmla="*/ 4293180 w 4293180"/>
              <a:gd name="connsiteY89" fmla="*/ 0 h 307777"/>
              <a:gd name="connsiteX90" fmla="*/ 4134331 w 4293180"/>
              <a:gd name="connsiteY90" fmla="*/ 275132 h 307777"/>
              <a:gd name="connsiteX91" fmla="*/ 4077787 w 4293180"/>
              <a:gd name="connsiteY91" fmla="*/ 307777 h 307777"/>
              <a:gd name="connsiteX92" fmla="*/ 3930336 w 4293180"/>
              <a:gd name="connsiteY92" fmla="*/ 307777 h 307777"/>
              <a:gd name="connsiteX93" fmla="*/ 3927648 w 4293180"/>
              <a:gd name="connsiteY93" fmla="*/ 307777 h 307777"/>
              <a:gd name="connsiteX94" fmla="*/ 3768411 w 4293180"/>
              <a:gd name="connsiteY94" fmla="*/ 307777 h 307777"/>
              <a:gd name="connsiteX95" fmla="*/ 3765722 w 4293180"/>
              <a:gd name="connsiteY95" fmla="*/ 307777 h 307777"/>
              <a:gd name="connsiteX96" fmla="*/ 3668556 w 4293180"/>
              <a:gd name="connsiteY96" fmla="*/ 307777 h 307777"/>
              <a:gd name="connsiteX97" fmla="*/ 3618271 w 4293180"/>
              <a:gd name="connsiteY97" fmla="*/ 307777 h 307777"/>
              <a:gd name="connsiteX98" fmla="*/ 3506631 w 4293180"/>
              <a:gd name="connsiteY98" fmla="*/ 307777 h 307777"/>
              <a:gd name="connsiteX99" fmla="*/ 3462305 w 4293180"/>
              <a:gd name="connsiteY99" fmla="*/ 307777 h 307777"/>
              <a:gd name="connsiteX100" fmla="*/ 3456345 w 4293180"/>
              <a:gd name="connsiteY100" fmla="*/ 307777 h 307777"/>
              <a:gd name="connsiteX101" fmla="*/ 3356491 w 4293180"/>
              <a:gd name="connsiteY101" fmla="*/ 307777 h 307777"/>
              <a:gd name="connsiteX102" fmla="*/ 3300380 w 4293180"/>
              <a:gd name="connsiteY102" fmla="*/ 307777 h 307777"/>
              <a:gd name="connsiteX103" fmla="*/ 3216391 w 4293180"/>
              <a:gd name="connsiteY103" fmla="*/ 307777 h 307777"/>
              <a:gd name="connsiteX104" fmla="*/ 3194565 w 4293180"/>
              <a:gd name="connsiteY104" fmla="*/ 307777 h 307777"/>
              <a:gd name="connsiteX105" fmla="*/ 3150240 w 4293180"/>
              <a:gd name="connsiteY105" fmla="*/ 307777 h 307777"/>
              <a:gd name="connsiteX106" fmla="*/ 3054465 w 4293180"/>
              <a:gd name="connsiteY106" fmla="*/ 307777 h 307777"/>
              <a:gd name="connsiteX107" fmla="*/ 3002207 w 4293180"/>
              <a:gd name="connsiteY107" fmla="*/ 307777 h 307777"/>
              <a:gd name="connsiteX108" fmla="*/ 2988314 w 4293180"/>
              <a:gd name="connsiteY108" fmla="*/ 307777 h 307777"/>
              <a:gd name="connsiteX109" fmla="*/ 2904325 w 4293180"/>
              <a:gd name="connsiteY109" fmla="*/ 307777 h 307777"/>
              <a:gd name="connsiteX110" fmla="*/ 2897161 w 4293180"/>
              <a:gd name="connsiteY110" fmla="*/ 307777 h 307777"/>
              <a:gd name="connsiteX111" fmla="*/ 2840281 w 4293180"/>
              <a:gd name="connsiteY111" fmla="*/ 307777 h 307777"/>
              <a:gd name="connsiteX112" fmla="*/ 2749710 w 4293180"/>
              <a:gd name="connsiteY112" fmla="*/ 307777 h 307777"/>
              <a:gd name="connsiteX113" fmla="*/ 2747022 w 4293180"/>
              <a:gd name="connsiteY113" fmla="*/ 307777 h 307777"/>
              <a:gd name="connsiteX114" fmla="*/ 2742400 w 4293180"/>
              <a:gd name="connsiteY114" fmla="*/ 307777 h 307777"/>
              <a:gd name="connsiteX115" fmla="*/ 2736460 w 4293180"/>
              <a:gd name="connsiteY115" fmla="*/ 307777 h 307777"/>
              <a:gd name="connsiteX116" fmla="*/ 2690142 w 4293180"/>
              <a:gd name="connsiteY116" fmla="*/ 307777 h 307777"/>
              <a:gd name="connsiteX117" fmla="*/ 2587785 w 4293180"/>
              <a:gd name="connsiteY117" fmla="*/ 307777 h 307777"/>
              <a:gd name="connsiteX118" fmla="*/ 2585096 w 4293180"/>
              <a:gd name="connsiteY118" fmla="*/ 307777 h 307777"/>
              <a:gd name="connsiteX119" fmla="*/ 2574535 w 4293180"/>
              <a:gd name="connsiteY119" fmla="*/ 307777 h 307777"/>
              <a:gd name="connsiteX120" fmla="*/ 2530210 w 4293180"/>
              <a:gd name="connsiteY120" fmla="*/ 307777 h 307777"/>
              <a:gd name="connsiteX121" fmla="*/ 2528216 w 4293180"/>
              <a:gd name="connsiteY121" fmla="*/ 307777 h 307777"/>
              <a:gd name="connsiteX122" fmla="*/ 2487930 w 4293180"/>
              <a:gd name="connsiteY122" fmla="*/ 307777 h 307777"/>
              <a:gd name="connsiteX123" fmla="*/ 2437645 w 4293180"/>
              <a:gd name="connsiteY123" fmla="*/ 307777 h 307777"/>
              <a:gd name="connsiteX124" fmla="*/ 2424395 w 4293180"/>
              <a:gd name="connsiteY124" fmla="*/ 307777 h 307777"/>
              <a:gd name="connsiteX125" fmla="*/ 2368284 w 4293180"/>
              <a:gd name="connsiteY125" fmla="*/ 307777 h 307777"/>
              <a:gd name="connsiteX126" fmla="*/ 2326005 w 4293180"/>
              <a:gd name="connsiteY126" fmla="*/ 307777 h 307777"/>
              <a:gd name="connsiteX127" fmla="*/ 2281679 w 4293180"/>
              <a:gd name="connsiteY127" fmla="*/ 307777 h 307777"/>
              <a:gd name="connsiteX128" fmla="*/ 2275719 w 4293180"/>
              <a:gd name="connsiteY128" fmla="*/ 307777 h 307777"/>
              <a:gd name="connsiteX129" fmla="*/ 2262469 w 4293180"/>
              <a:gd name="connsiteY129" fmla="*/ 307777 h 307777"/>
              <a:gd name="connsiteX130" fmla="*/ 2218144 w 4293180"/>
              <a:gd name="connsiteY130" fmla="*/ 307777 h 307777"/>
              <a:gd name="connsiteX131" fmla="*/ 2175865 w 4293180"/>
              <a:gd name="connsiteY131" fmla="*/ 307777 h 307777"/>
              <a:gd name="connsiteX132" fmla="*/ 2119753 w 4293180"/>
              <a:gd name="connsiteY132" fmla="*/ 307777 h 307777"/>
              <a:gd name="connsiteX133" fmla="*/ 2035764 w 4293180"/>
              <a:gd name="connsiteY133" fmla="*/ 307777 h 307777"/>
              <a:gd name="connsiteX134" fmla="*/ 2013939 w 4293180"/>
              <a:gd name="connsiteY134" fmla="*/ 307777 h 307777"/>
              <a:gd name="connsiteX135" fmla="*/ 1969614 w 4293180"/>
              <a:gd name="connsiteY135" fmla="*/ 307777 h 307777"/>
              <a:gd name="connsiteX136" fmla="*/ 1873839 w 4293180"/>
              <a:gd name="connsiteY136" fmla="*/ 307777 h 307777"/>
              <a:gd name="connsiteX137" fmla="*/ 1859643 w 4293180"/>
              <a:gd name="connsiteY137" fmla="*/ 307777 h 307777"/>
              <a:gd name="connsiteX138" fmla="*/ 1821581 w 4293180"/>
              <a:gd name="connsiteY138" fmla="*/ 307777 h 307777"/>
              <a:gd name="connsiteX139" fmla="*/ 1807688 w 4293180"/>
              <a:gd name="connsiteY139" fmla="*/ 307777 h 307777"/>
              <a:gd name="connsiteX140" fmla="*/ 1723699 w 4293180"/>
              <a:gd name="connsiteY140" fmla="*/ 307777 h 307777"/>
              <a:gd name="connsiteX141" fmla="*/ 1712192 w 4293180"/>
              <a:gd name="connsiteY141" fmla="*/ 307777 h 307777"/>
              <a:gd name="connsiteX142" fmla="*/ 1709503 w 4293180"/>
              <a:gd name="connsiteY142" fmla="*/ 307777 h 307777"/>
              <a:gd name="connsiteX143" fmla="*/ 1659655 w 4293180"/>
              <a:gd name="connsiteY143" fmla="*/ 307777 h 307777"/>
              <a:gd name="connsiteX144" fmla="*/ 1561773 w 4293180"/>
              <a:gd name="connsiteY144" fmla="*/ 307777 h 307777"/>
              <a:gd name="connsiteX145" fmla="*/ 1555834 w 4293180"/>
              <a:gd name="connsiteY145" fmla="*/ 307777 h 307777"/>
              <a:gd name="connsiteX146" fmla="*/ 1550266 w 4293180"/>
              <a:gd name="connsiteY146" fmla="*/ 307777 h 307777"/>
              <a:gd name="connsiteX147" fmla="*/ 1547578 w 4293180"/>
              <a:gd name="connsiteY147" fmla="*/ 307777 h 307777"/>
              <a:gd name="connsiteX148" fmla="*/ 1509515 w 4293180"/>
              <a:gd name="connsiteY148" fmla="*/ 307777 h 307777"/>
              <a:gd name="connsiteX149" fmla="*/ 1450412 w 4293180"/>
              <a:gd name="connsiteY149" fmla="*/ 307777 h 307777"/>
              <a:gd name="connsiteX150" fmla="*/ 1400127 w 4293180"/>
              <a:gd name="connsiteY150" fmla="*/ 307777 h 307777"/>
              <a:gd name="connsiteX151" fmla="*/ 1393908 w 4293180"/>
              <a:gd name="connsiteY151" fmla="*/ 307777 h 307777"/>
              <a:gd name="connsiteX152" fmla="*/ 1349584 w 4293180"/>
              <a:gd name="connsiteY152" fmla="*/ 307777 h 307777"/>
              <a:gd name="connsiteX153" fmla="*/ 1347590 w 4293180"/>
              <a:gd name="connsiteY153" fmla="*/ 307777 h 307777"/>
              <a:gd name="connsiteX154" fmla="*/ 1288486 w 4293180"/>
              <a:gd name="connsiteY154" fmla="*/ 307777 h 307777"/>
              <a:gd name="connsiteX155" fmla="*/ 1244161 w 4293180"/>
              <a:gd name="connsiteY155" fmla="*/ 307777 h 307777"/>
              <a:gd name="connsiteX156" fmla="*/ 1243769 w 4293180"/>
              <a:gd name="connsiteY156" fmla="*/ 307777 h 307777"/>
              <a:gd name="connsiteX157" fmla="*/ 1238201 w 4293180"/>
              <a:gd name="connsiteY157" fmla="*/ 307777 h 307777"/>
              <a:gd name="connsiteX158" fmla="*/ 1187658 w 4293180"/>
              <a:gd name="connsiteY158" fmla="*/ 307777 h 307777"/>
              <a:gd name="connsiteX159" fmla="*/ 1138347 w 4293180"/>
              <a:gd name="connsiteY159" fmla="*/ 307777 h 307777"/>
              <a:gd name="connsiteX160" fmla="*/ 1082235 w 4293180"/>
              <a:gd name="connsiteY160" fmla="*/ 307777 h 307777"/>
              <a:gd name="connsiteX161" fmla="*/ 1081843 w 4293180"/>
              <a:gd name="connsiteY161" fmla="*/ 307777 h 307777"/>
              <a:gd name="connsiteX162" fmla="*/ 1037518 w 4293180"/>
              <a:gd name="connsiteY162" fmla="*/ 307777 h 307777"/>
              <a:gd name="connsiteX163" fmla="*/ 998247 w 4293180"/>
              <a:gd name="connsiteY163" fmla="*/ 307777 h 307777"/>
              <a:gd name="connsiteX164" fmla="*/ 976421 w 4293180"/>
              <a:gd name="connsiteY164" fmla="*/ 307777 h 307777"/>
              <a:gd name="connsiteX165" fmla="*/ 932096 w 4293180"/>
              <a:gd name="connsiteY165" fmla="*/ 307777 h 307777"/>
              <a:gd name="connsiteX166" fmla="*/ 836321 w 4293180"/>
              <a:gd name="connsiteY166" fmla="*/ 307777 h 307777"/>
              <a:gd name="connsiteX167" fmla="*/ 784063 w 4293180"/>
              <a:gd name="connsiteY167" fmla="*/ 307777 h 307777"/>
              <a:gd name="connsiteX168" fmla="*/ 770170 w 4293180"/>
              <a:gd name="connsiteY168" fmla="*/ 307777 h 307777"/>
              <a:gd name="connsiteX169" fmla="*/ 686181 w 4293180"/>
              <a:gd name="connsiteY169" fmla="*/ 307777 h 307777"/>
              <a:gd name="connsiteX170" fmla="*/ 622137 w 4293180"/>
              <a:gd name="connsiteY170" fmla="*/ 307777 h 307777"/>
              <a:gd name="connsiteX171" fmla="*/ 524256 w 4293180"/>
              <a:gd name="connsiteY171" fmla="*/ 307777 h 307777"/>
              <a:gd name="connsiteX172" fmla="*/ 518316 w 4293180"/>
              <a:gd name="connsiteY172" fmla="*/ 307777 h 307777"/>
              <a:gd name="connsiteX173" fmla="*/ 471998 w 4293180"/>
              <a:gd name="connsiteY173" fmla="*/ 307777 h 307777"/>
              <a:gd name="connsiteX174" fmla="*/ 356391 w 4293180"/>
              <a:gd name="connsiteY174" fmla="*/ 307777 h 307777"/>
              <a:gd name="connsiteX175" fmla="*/ 312066 w 4293180"/>
              <a:gd name="connsiteY175" fmla="*/ 307777 h 307777"/>
              <a:gd name="connsiteX176" fmla="*/ 310072 w 4293180"/>
              <a:gd name="connsiteY176" fmla="*/ 307777 h 307777"/>
              <a:gd name="connsiteX177" fmla="*/ 206251 w 4293180"/>
              <a:gd name="connsiteY177" fmla="*/ 307777 h 307777"/>
              <a:gd name="connsiteX178" fmla="*/ 150140 w 4293180"/>
              <a:gd name="connsiteY178" fmla="*/ 307777 h 307777"/>
              <a:gd name="connsiteX179" fmla="*/ 44325 w 4293180"/>
              <a:gd name="connsiteY179" fmla="*/ 307777 h 307777"/>
              <a:gd name="connsiteX180" fmla="*/ 0 w 4293180"/>
              <a:gd name="connsiteY180" fmla="*/ 307777 h 307777"/>
              <a:gd name="connsiteX181" fmla="*/ 0 w 4293180"/>
              <a:gd name="connsiteY181" fmla="*/ 65289 h 307777"/>
              <a:gd name="connsiteX182" fmla="*/ 65289 w 4293180"/>
              <a:gd name="connsiteY182"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293180" h="307777">
                <a:moveTo>
                  <a:pt x="65289" y="0"/>
                </a:moveTo>
                <a:lnTo>
                  <a:pt x="109614" y="0"/>
                </a:lnTo>
                <a:lnTo>
                  <a:pt x="271540" y="0"/>
                </a:lnTo>
                <a:lnTo>
                  <a:pt x="365533" y="0"/>
                </a:lnTo>
                <a:lnTo>
                  <a:pt x="375361" y="0"/>
                </a:lnTo>
                <a:lnTo>
                  <a:pt x="527459" y="0"/>
                </a:lnTo>
                <a:lnTo>
                  <a:pt x="537287" y="0"/>
                </a:lnTo>
                <a:lnTo>
                  <a:pt x="571783" y="0"/>
                </a:lnTo>
                <a:lnTo>
                  <a:pt x="589545" y="0"/>
                </a:lnTo>
                <a:lnTo>
                  <a:pt x="733709" y="0"/>
                </a:lnTo>
                <a:lnTo>
                  <a:pt x="751470" y="0"/>
                </a:lnTo>
                <a:lnTo>
                  <a:pt x="835459" y="0"/>
                </a:lnTo>
                <a:lnTo>
                  <a:pt x="837530" y="0"/>
                </a:lnTo>
                <a:lnTo>
                  <a:pt x="997385" y="0"/>
                </a:lnTo>
                <a:lnTo>
                  <a:pt x="999456" y="0"/>
                </a:lnTo>
                <a:lnTo>
                  <a:pt x="1041710" y="0"/>
                </a:lnTo>
                <a:lnTo>
                  <a:pt x="1051714" y="0"/>
                </a:lnTo>
                <a:lnTo>
                  <a:pt x="1102807" y="0"/>
                </a:lnTo>
                <a:lnTo>
                  <a:pt x="1147132" y="0"/>
                </a:lnTo>
                <a:lnTo>
                  <a:pt x="1203636" y="0"/>
                </a:lnTo>
                <a:lnTo>
                  <a:pt x="1213639" y="0"/>
                </a:lnTo>
                <a:lnTo>
                  <a:pt x="1297629" y="0"/>
                </a:lnTo>
                <a:lnTo>
                  <a:pt x="1303490" y="0"/>
                </a:lnTo>
                <a:lnTo>
                  <a:pt x="1309058" y="0"/>
                </a:lnTo>
                <a:lnTo>
                  <a:pt x="1403051" y="0"/>
                </a:lnTo>
                <a:lnTo>
                  <a:pt x="1412879" y="0"/>
                </a:lnTo>
                <a:lnTo>
                  <a:pt x="1459554" y="0"/>
                </a:lnTo>
                <a:lnTo>
                  <a:pt x="1465416" y="0"/>
                </a:lnTo>
                <a:lnTo>
                  <a:pt x="1503879" y="0"/>
                </a:lnTo>
                <a:lnTo>
                  <a:pt x="1564977" y="0"/>
                </a:lnTo>
                <a:lnTo>
                  <a:pt x="1574804" y="0"/>
                </a:lnTo>
                <a:lnTo>
                  <a:pt x="1609301" y="0"/>
                </a:lnTo>
                <a:lnTo>
                  <a:pt x="1612867" y="0"/>
                </a:lnTo>
                <a:lnTo>
                  <a:pt x="1627063" y="0"/>
                </a:lnTo>
                <a:lnTo>
                  <a:pt x="1665805" y="0"/>
                </a:lnTo>
                <a:lnTo>
                  <a:pt x="1765659" y="0"/>
                </a:lnTo>
                <a:lnTo>
                  <a:pt x="1771227" y="0"/>
                </a:lnTo>
                <a:lnTo>
                  <a:pt x="1774792" y="0"/>
                </a:lnTo>
                <a:lnTo>
                  <a:pt x="1788988" y="0"/>
                </a:lnTo>
                <a:lnTo>
                  <a:pt x="1872977" y="0"/>
                </a:lnTo>
                <a:lnTo>
                  <a:pt x="1875048" y="0"/>
                </a:lnTo>
                <a:lnTo>
                  <a:pt x="1927585" y="0"/>
                </a:lnTo>
                <a:lnTo>
                  <a:pt x="2034903" y="0"/>
                </a:lnTo>
                <a:lnTo>
                  <a:pt x="2036974" y="0"/>
                </a:lnTo>
                <a:lnTo>
                  <a:pt x="2075036" y="0"/>
                </a:lnTo>
                <a:lnTo>
                  <a:pt x="2079228" y="0"/>
                </a:lnTo>
                <a:lnTo>
                  <a:pt x="2089232" y="0"/>
                </a:lnTo>
                <a:lnTo>
                  <a:pt x="2241154" y="0"/>
                </a:lnTo>
                <a:lnTo>
                  <a:pt x="2251158" y="0"/>
                </a:lnTo>
                <a:lnTo>
                  <a:pt x="2283433" y="0"/>
                </a:lnTo>
                <a:lnTo>
                  <a:pt x="2327758" y="0"/>
                </a:lnTo>
                <a:lnTo>
                  <a:pt x="2335147" y="0"/>
                </a:lnTo>
                <a:lnTo>
                  <a:pt x="2341008" y="0"/>
                </a:lnTo>
                <a:lnTo>
                  <a:pt x="2489684" y="0"/>
                </a:lnTo>
                <a:lnTo>
                  <a:pt x="2497072" y="0"/>
                </a:lnTo>
                <a:lnTo>
                  <a:pt x="2502934" y="0"/>
                </a:lnTo>
                <a:lnTo>
                  <a:pt x="2541398" y="0"/>
                </a:lnTo>
                <a:lnTo>
                  <a:pt x="2583677" y="0"/>
                </a:lnTo>
                <a:lnTo>
                  <a:pt x="2593505" y="0"/>
                </a:lnTo>
                <a:lnTo>
                  <a:pt x="2650385" y="0"/>
                </a:lnTo>
                <a:lnTo>
                  <a:pt x="2703323" y="0"/>
                </a:lnTo>
                <a:lnTo>
                  <a:pt x="2745603" y="0"/>
                </a:lnTo>
                <a:lnTo>
                  <a:pt x="2755431" y="0"/>
                </a:lnTo>
                <a:lnTo>
                  <a:pt x="2789928" y="0"/>
                </a:lnTo>
                <a:lnTo>
                  <a:pt x="2803178" y="0"/>
                </a:lnTo>
                <a:lnTo>
                  <a:pt x="2807689" y="0"/>
                </a:lnTo>
                <a:lnTo>
                  <a:pt x="2812311" y="0"/>
                </a:lnTo>
                <a:lnTo>
                  <a:pt x="2951853" y="0"/>
                </a:lnTo>
                <a:lnTo>
                  <a:pt x="2965103" y="0"/>
                </a:lnTo>
                <a:lnTo>
                  <a:pt x="2969615" y="0"/>
                </a:lnTo>
                <a:lnTo>
                  <a:pt x="3053604" y="0"/>
                </a:lnTo>
                <a:lnTo>
                  <a:pt x="3055674" y="0"/>
                </a:lnTo>
                <a:lnTo>
                  <a:pt x="3112554" y="0"/>
                </a:lnTo>
                <a:lnTo>
                  <a:pt x="3215529" y="0"/>
                </a:lnTo>
                <a:lnTo>
                  <a:pt x="3217600" y="0"/>
                </a:lnTo>
                <a:lnTo>
                  <a:pt x="3259854" y="0"/>
                </a:lnTo>
                <a:lnTo>
                  <a:pt x="3269858" y="0"/>
                </a:lnTo>
                <a:lnTo>
                  <a:pt x="3421780" y="0"/>
                </a:lnTo>
                <a:lnTo>
                  <a:pt x="3431784" y="0"/>
                </a:lnTo>
                <a:lnTo>
                  <a:pt x="3515773" y="0"/>
                </a:lnTo>
                <a:lnTo>
                  <a:pt x="3521634" y="0"/>
                </a:lnTo>
                <a:lnTo>
                  <a:pt x="3677698" y="0"/>
                </a:lnTo>
                <a:lnTo>
                  <a:pt x="3683560" y="0"/>
                </a:lnTo>
                <a:lnTo>
                  <a:pt x="3722024" y="0"/>
                </a:lnTo>
                <a:lnTo>
                  <a:pt x="3831011" y="0"/>
                </a:lnTo>
                <a:lnTo>
                  <a:pt x="3883949" y="0"/>
                </a:lnTo>
                <a:lnTo>
                  <a:pt x="3983804" y="0"/>
                </a:lnTo>
                <a:lnTo>
                  <a:pt x="3992937" y="0"/>
                </a:lnTo>
                <a:lnTo>
                  <a:pt x="4145729" y="0"/>
                </a:lnTo>
                <a:lnTo>
                  <a:pt x="4293180" y="0"/>
                </a:lnTo>
                <a:lnTo>
                  <a:pt x="4134331" y="275132"/>
                </a:lnTo>
                <a:cubicBezTo>
                  <a:pt x="4122667" y="295333"/>
                  <a:pt x="4101112" y="307777"/>
                  <a:pt x="4077787" y="307777"/>
                </a:cubicBezTo>
                <a:lnTo>
                  <a:pt x="3930336" y="307777"/>
                </a:lnTo>
                <a:lnTo>
                  <a:pt x="3927648" y="307777"/>
                </a:lnTo>
                <a:lnTo>
                  <a:pt x="3768411" y="307777"/>
                </a:lnTo>
                <a:lnTo>
                  <a:pt x="3765722" y="307777"/>
                </a:lnTo>
                <a:lnTo>
                  <a:pt x="3668556" y="307777"/>
                </a:lnTo>
                <a:lnTo>
                  <a:pt x="3618271" y="307777"/>
                </a:lnTo>
                <a:lnTo>
                  <a:pt x="3506631" y="307777"/>
                </a:lnTo>
                <a:lnTo>
                  <a:pt x="3462305" y="307777"/>
                </a:lnTo>
                <a:lnTo>
                  <a:pt x="3456345" y="307777"/>
                </a:lnTo>
                <a:lnTo>
                  <a:pt x="3356491" y="307777"/>
                </a:lnTo>
                <a:lnTo>
                  <a:pt x="3300380" y="307777"/>
                </a:lnTo>
                <a:lnTo>
                  <a:pt x="3216391" y="307777"/>
                </a:lnTo>
                <a:lnTo>
                  <a:pt x="3194565" y="307777"/>
                </a:lnTo>
                <a:lnTo>
                  <a:pt x="3150240" y="307777"/>
                </a:lnTo>
                <a:lnTo>
                  <a:pt x="3054465" y="307777"/>
                </a:lnTo>
                <a:lnTo>
                  <a:pt x="3002207" y="307777"/>
                </a:lnTo>
                <a:lnTo>
                  <a:pt x="2988314" y="307777"/>
                </a:lnTo>
                <a:lnTo>
                  <a:pt x="2904325" y="307777"/>
                </a:lnTo>
                <a:lnTo>
                  <a:pt x="2897161" y="307777"/>
                </a:lnTo>
                <a:lnTo>
                  <a:pt x="2840281" y="307777"/>
                </a:lnTo>
                <a:lnTo>
                  <a:pt x="2749710" y="307777"/>
                </a:lnTo>
                <a:lnTo>
                  <a:pt x="2747022" y="307777"/>
                </a:lnTo>
                <a:lnTo>
                  <a:pt x="2742400" y="307777"/>
                </a:lnTo>
                <a:lnTo>
                  <a:pt x="2736460" y="307777"/>
                </a:lnTo>
                <a:lnTo>
                  <a:pt x="2690142" y="307777"/>
                </a:lnTo>
                <a:lnTo>
                  <a:pt x="2587785" y="307777"/>
                </a:lnTo>
                <a:lnTo>
                  <a:pt x="2585096" y="307777"/>
                </a:lnTo>
                <a:lnTo>
                  <a:pt x="2574535" y="307777"/>
                </a:lnTo>
                <a:lnTo>
                  <a:pt x="2530210" y="307777"/>
                </a:lnTo>
                <a:lnTo>
                  <a:pt x="2528216" y="307777"/>
                </a:lnTo>
                <a:lnTo>
                  <a:pt x="2487930" y="307777"/>
                </a:lnTo>
                <a:lnTo>
                  <a:pt x="2437645" y="307777"/>
                </a:lnTo>
                <a:lnTo>
                  <a:pt x="2424395" y="307777"/>
                </a:lnTo>
                <a:lnTo>
                  <a:pt x="2368284" y="307777"/>
                </a:lnTo>
                <a:lnTo>
                  <a:pt x="2326005" y="307777"/>
                </a:lnTo>
                <a:lnTo>
                  <a:pt x="2281679" y="307777"/>
                </a:lnTo>
                <a:lnTo>
                  <a:pt x="2275719" y="307777"/>
                </a:lnTo>
                <a:lnTo>
                  <a:pt x="2262469" y="307777"/>
                </a:lnTo>
                <a:lnTo>
                  <a:pt x="2218144" y="307777"/>
                </a:lnTo>
                <a:lnTo>
                  <a:pt x="2175865" y="307777"/>
                </a:lnTo>
                <a:lnTo>
                  <a:pt x="2119753" y="307777"/>
                </a:lnTo>
                <a:lnTo>
                  <a:pt x="2035764" y="307777"/>
                </a:lnTo>
                <a:lnTo>
                  <a:pt x="2013939" y="307777"/>
                </a:lnTo>
                <a:lnTo>
                  <a:pt x="1969614" y="307777"/>
                </a:lnTo>
                <a:lnTo>
                  <a:pt x="1873839" y="307777"/>
                </a:lnTo>
                <a:lnTo>
                  <a:pt x="1859643" y="307777"/>
                </a:lnTo>
                <a:lnTo>
                  <a:pt x="1821581" y="307777"/>
                </a:lnTo>
                <a:lnTo>
                  <a:pt x="1807688" y="307777"/>
                </a:lnTo>
                <a:lnTo>
                  <a:pt x="1723699" y="307777"/>
                </a:lnTo>
                <a:lnTo>
                  <a:pt x="1712192" y="307777"/>
                </a:lnTo>
                <a:lnTo>
                  <a:pt x="1709503" y="307777"/>
                </a:lnTo>
                <a:lnTo>
                  <a:pt x="1659655" y="307777"/>
                </a:lnTo>
                <a:lnTo>
                  <a:pt x="1561773" y="307777"/>
                </a:lnTo>
                <a:lnTo>
                  <a:pt x="1555834" y="307777"/>
                </a:lnTo>
                <a:lnTo>
                  <a:pt x="1550266" y="307777"/>
                </a:lnTo>
                <a:lnTo>
                  <a:pt x="1547578" y="307777"/>
                </a:lnTo>
                <a:lnTo>
                  <a:pt x="1509515" y="307777"/>
                </a:lnTo>
                <a:lnTo>
                  <a:pt x="1450412" y="307777"/>
                </a:lnTo>
                <a:lnTo>
                  <a:pt x="1400127" y="307777"/>
                </a:lnTo>
                <a:lnTo>
                  <a:pt x="1393908" y="307777"/>
                </a:lnTo>
                <a:lnTo>
                  <a:pt x="1349584" y="307777"/>
                </a:lnTo>
                <a:lnTo>
                  <a:pt x="1347590" y="307777"/>
                </a:lnTo>
                <a:lnTo>
                  <a:pt x="1288486" y="307777"/>
                </a:lnTo>
                <a:lnTo>
                  <a:pt x="1244161" y="307777"/>
                </a:lnTo>
                <a:lnTo>
                  <a:pt x="1243769" y="307777"/>
                </a:lnTo>
                <a:lnTo>
                  <a:pt x="1238201" y="307777"/>
                </a:lnTo>
                <a:lnTo>
                  <a:pt x="1187658" y="307777"/>
                </a:lnTo>
                <a:lnTo>
                  <a:pt x="1138347" y="307777"/>
                </a:lnTo>
                <a:lnTo>
                  <a:pt x="1082235" y="307777"/>
                </a:lnTo>
                <a:lnTo>
                  <a:pt x="1081843" y="307777"/>
                </a:lnTo>
                <a:lnTo>
                  <a:pt x="1037518" y="307777"/>
                </a:lnTo>
                <a:lnTo>
                  <a:pt x="998247" y="307777"/>
                </a:lnTo>
                <a:lnTo>
                  <a:pt x="976421" y="307777"/>
                </a:lnTo>
                <a:lnTo>
                  <a:pt x="932096" y="307777"/>
                </a:lnTo>
                <a:lnTo>
                  <a:pt x="836321" y="307777"/>
                </a:lnTo>
                <a:lnTo>
                  <a:pt x="784063" y="307777"/>
                </a:lnTo>
                <a:lnTo>
                  <a:pt x="770170" y="307777"/>
                </a:lnTo>
                <a:lnTo>
                  <a:pt x="686181" y="307777"/>
                </a:lnTo>
                <a:lnTo>
                  <a:pt x="622137" y="307777"/>
                </a:lnTo>
                <a:lnTo>
                  <a:pt x="524256" y="307777"/>
                </a:lnTo>
                <a:lnTo>
                  <a:pt x="518316" y="307777"/>
                </a:lnTo>
                <a:lnTo>
                  <a:pt x="471998" y="307777"/>
                </a:lnTo>
                <a:lnTo>
                  <a:pt x="356391" y="307777"/>
                </a:lnTo>
                <a:lnTo>
                  <a:pt x="312066" y="307777"/>
                </a:lnTo>
                <a:lnTo>
                  <a:pt x="310072" y="307777"/>
                </a:lnTo>
                <a:lnTo>
                  <a:pt x="206251" y="307777"/>
                </a:lnTo>
                <a:lnTo>
                  <a:pt x="150140" y="307777"/>
                </a:lnTo>
                <a:lnTo>
                  <a:pt x="44325" y="307777"/>
                </a:lnTo>
                <a:lnTo>
                  <a:pt x="0" y="307777"/>
                </a:lnTo>
                <a:lnTo>
                  <a:pt x="0" y="65289"/>
                </a:lnTo>
                <a:cubicBezTo>
                  <a:pt x="0" y="29230"/>
                  <a:pt x="29230" y="0"/>
                  <a:pt x="65289" y="0"/>
                </a:cubicBezTo>
                <a:close/>
              </a:path>
            </a:pathLst>
          </a:custGeom>
          <a:solidFill>
            <a:srgbClr val="ED6423"/>
          </a:solidFill>
          <a:ln w="3572" cap="flat">
            <a:noFill/>
            <a:prstDash val="solid"/>
            <a:miter/>
          </a:ln>
        </p:spPr>
        <p:txBody>
          <a:bodyPr wrap="square" rtlCol="0" anchor="ctr">
            <a:noAutofit/>
          </a:bodyPr>
          <a:lstStyle/>
          <a:p>
            <a:endParaRPr lang="en-IN" dirty="0">
              <a:solidFill>
                <a:srgbClr val="2A2A2D"/>
              </a:solidFill>
              <a:latin typeface="Lato Medium" panose="020F0502020204030203" pitchFamily="34" charset="0"/>
            </a:endParaRPr>
          </a:p>
        </p:txBody>
      </p:sp>
      <p:sp>
        <p:nvSpPr>
          <p:cNvPr id="7" name="TextBox 6">
            <a:extLst>
              <a:ext uri="{FF2B5EF4-FFF2-40B4-BE49-F238E27FC236}">
                <a16:creationId xmlns:a16="http://schemas.microsoft.com/office/drawing/2014/main" id="{C952D9D6-3252-4973-A430-26C7BCB83334}"/>
              </a:ext>
            </a:extLst>
          </p:cNvPr>
          <p:cNvSpPr txBox="1"/>
          <p:nvPr/>
        </p:nvSpPr>
        <p:spPr>
          <a:xfrm>
            <a:off x="1206500" y="1254920"/>
            <a:ext cx="4035426" cy="338554"/>
          </a:xfrm>
          <a:prstGeom prst="rect">
            <a:avLst/>
          </a:prstGeom>
          <a:noFill/>
        </p:spPr>
        <p:txBody>
          <a:bodyPr wrap="square" rtlCol="0">
            <a:spAutoFit/>
          </a:bodyPr>
          <a:lstStyle/>
          <a:p>
            <a:pPr>
              <a:spcBef>
                <a:spcPts val="600"/>
              </a:spcBef>
              <a:spcAft>
                <a:spcPts val="600"/>
              </a:spcAft>
            </a:pPr>
            <a:r>
              <a:rPr lang="en-GB" sz="1600" b="1" dirty="0">
                <a:solidFill>
                  <a:schemeClr val="bg1"/>
                </a:solidFill>
                <a:latin typeface="Avenir Next LT Pro Light" panose="020B0304020202020204" pitchFamily="34" charset="0"/>
                <a:ea typeface="Roboto" panose="02000000000000000000" pitchFamily="2" charset="0"/>
              </a:rPr>
              <a:t>Key Features of our Strategy</a:t>
            </a:r>
          </a:p>
        </p:txBody>
      </p:sp>
      <p:sp>
        <p:nvSpPr>
          <p:cNvPr id="100" name="Freeform: Shape 99">
            <a:extLst>
              <a:ext uri="{FF2B5EF4-FFF2-40B4-BE49-F238E27FC236}">
                <a16:creationId xmlns:a16="http://schemas.microsoft.com/office/drawing/2014/main" id="{AA6BB5E9-7D24-4125-A5B9-641B19359100}"/>
              </a:ext>
            </a:extLst>
          </p:cNvPr>
          <p:cNvSpPr/>
          <p:nvPr/>
        </p:nvSpPr>
        <p:spPr>
          <a:xfrm>
            <a:off x="6207864" y="1200150"/>
            <a:ext cx="4522864" cy="435394"/>
          </a:xfrm>
          <a:custGeom>
            <a:avLst/>
            <a:gdLst>
              <a:gd name="connsiteX0" fmla="*/ 65289 w 4293180"/>
              <a:gd name="connsiteY0" fmla="*/ 0 h 307777"/>
              <a:gd name="connsiteX1" fmla="*/ 109614 w 4293180"/>
              <a:gd name="connsiteY1" fmla="*/ 0 h 307777"/>
              <a:gd name="connsiteX2" fmla="*/ 271540 w 4293180"/>
              <a:gd name="connsiteY2" fmla="*/ 0 h 307777"/>
              <a:gd name="connsiteX3" fmla="*/ 365533 w 4293180"/>
              <a:gd name="connsiteY3" fmla="*/ 0 h 307777"/>
              <a:gd name="connsiteX4" fmla="*/ 375361 w 4293180"/>
              <a:gd name="connsiteY4" fmla="*/ 0 h 307777"/>
              <a:gd name="connsiteX5" fmla="*/ 527459 w 4293180"/>
              <a:gd name="connsiteY5" fmla="*/ 0 h 307777"/>
              <a:gd name="connsiteX6" fmla="*/ 537287 w 4293180"/>
              <a:gd name="connsiteY6" fmla="*/ 0 h 307777"/>
              <a:gd name="connsiteX7" fmla="*/ 571783 w 4293180"/>
              <a:gd name="connsiteY7" fmla="*/ 0 h 307777"/>
              <a:gd name="connsiteX8" fmla="*/ 589545 w 4293180"/>
              <a:gd name="connsiteY8" fmla="*/ 0 h 307777"/>
              <a:gd name="connsiteX9" fmla="*/ 733709 w 4293180"/>
              <a:gd name="connsiteY9" fmla="*/ 0 h 307777"/>
              <a:gd name="connsiteX10" fmla="*/ 751470 w 4293180"/>
              <a:gd name="connsiteY10" fmla="*/ 0 h 307777"/>
              <a:gd name="connsiteX11" fmla="*/ 835459 w 4293180"/>
              <a:gd name="connsiteY11" fmla="*/ 0 h 307777"/>
              <a:gd name="connsiteX12" fmla="*/ 837530 w 4293180"/>
              <a:gd name="connsiteY12" fmla="*/ 0 h 307777"/>
              <a:gd name="connsiteX13" fmla="*/ 997385 w 4293180"/>
              <a:gd name="connsiteY13" fmla="*/ 0 h 307777"/>
              <a:gd name="connsiteX14" fmla="*/ 999456 w 4293180"/>
              <a:gd name="connsiteY14" fmla="*/ 0 h 307777"/>
              <a:gd name="connsiteX15" fmla="*/ 1041710 w 4293180"/>
              <a:gd name="connsiteY15" fmla="*/ 0 h 307777"/>
              <a:gd name="connsiteX16" fmla="*/ 1051714 w 4293180"/>
              <a:gd name="connsiteY16" fmla="*/ 0 h 307777"/>
              <a:gd name="connsiteX17" fmla="*/ 1102807 w 4293180"/>
              <a:gd name="connsiteY17" fmla="*/ 0 h 307777"/>
              <a:gd name="connsiteX18" fmla="*/ 1147132 w 4293180"/>
              <a:gd name="connsiteY18" fmla="*/ 0 h 307777"/>
              <a:gd name="connsiteX19" fmla="*/ 1203636 w 4293180"/>
              <a:gd name="connsiteY19" fmla="*/ 0 h 307777"/>
              <a:gd name="connsiteX20" fmla="*/ 1213639 w 4293180"/>
              <a:gd name="connsiteY20" fmla="*/ 0 h 307777"/>
              <a:gd name="connsiteX21" fmla="*/ 1297629 w 4293180"/>
              <a:gd name="connsiteY21" fmla="*/ 0 h 307777"/>
              <a:gd name="connsiteX22" fmla="*/ 1303490 w 4293180"/>
              <a:gd name="connsiteY22" fmla="*/ 0 h 307777"/>
              <a:gd name="connsiteX23" fmla="*/ 1309058 w 4293180"/>
              <a:gd name="connsiteY23" fmla="*/ 0 h 307777"/>
              <a:gd name="connsiteX24" fmla="*/ 1403051 w 4293180"/>
              <a:gd name="connsiteY24" fmla="*/ 0 h 307777"/>
              <a:gd name="connsiteX25" fmla="*/ 1412879 w 4293180"/>
              <a:gd name="connsiteY25" fmla="*/ 0 h 307777"/>
              <a:gd name="connsiteX26" fmla="*/ 1459554 w 4293180"/>
              <a:gd name="connsiteY26" fmla="*/ 0 h 307777"/>
              <a:gd name="connsiteX27" fmla="*/ 1465416 w 4293180"/>
              <a:gd name="connsiteY27" fmla="*/ 0 h 307777"/>
              <a:gd name="connsiteX28" fmla="*/ 1503879 w 4293180"/>
              <a:gd name="connsiteY28" fmla="*/ 0 h 307777"/>
              <a:gd name="connsiteX29" fmla="*/ 1564977 w 4293180"/>
              <a:gd name="connsiteY29" fmla="*/ 0 h 307777"/>
              <a:gd name="connsiteX30" fmla="*/ 1574804 w 4293180"/>
              <a:gd name="connsiteY30" fmla="*/ 0 h 307777"/>
              <a:gd name="connsiteX31" fmla="*/ 1609301 w 4293180"/>
              <a:gd name="connsiteY31" fmla="*/ 0 h 307777"/>
              <a:gd name="connsiteX32" fmla="*/ 1612867 w 4293180"/>
              <a:gd name="connsiteY32" fmla="*/ 0 h 307777"/>
              <a:gd name="connsiteX33" fmla="*/ 1627063 w 4293180"/>
              <a:gd name="connsiteY33" fmla="*/ 0 h 307777"/>
              <a:gd name="connsiteX34" fmla="*/ 1665805 w 4293180"/>
              <a:gd name="connsiteY34" fmla="*/ 0 h 307777"/>
              <a:gd name="connsiteX35" fmla="*/ 1765659 w 4293180"/>
              <a:gd name="connsiteY35" fmla="*/ 0 h 307777"/>
              <a:gd name="connsiteX36" fmla="*/ 1771227 w 4293180"/>
              <a:gd name="connsiteY36" fmla="*/ 0 h 307777"/>
              <a:gd name="connsiteX37" fmla="*/ 1774792 w 4293180"/>
              <a:gd name="connsiteY37" fmla="*/ 0 h 307777"/>
              <a:gd name="connsiteX38" fmla="*/ 1788988 w 4293180"/>
              <a:gd name="connsiteY38" fmla="*/ 0 h 307777"/>
              <a:gd name="connsiteX39" fmla="*/ 1872977 w 4293180"/>
              <a:gd name="connsiteY39" fmla="*/ 0 h 307777"/>
              <a:gd name="connsiteX40" fmla="*/ 1875048 w 4293180"/>
              <a:gd name="connsiteY40" fmla="*/ 0 h 307777"/>
              <a:gd name="connsiteX41" fmla="*/ 1927585 w 4293180"/>
              <a:gd name="connsiteY41" fmla="*/ 0 h 307777"/>
              <a:gd name="connsiteX42" fmla="*/ 2034903 w 4293180"/>
              <a:gd name="connsiteY42" fmla="*/ 0 h 307777"/>
              <a:gd name="connsiteX43" fmla="*/ 2036974 w 4293180"/>
              <a:gd name="connsiteY43" fmla="*/ 0 h 307777"/>
              <a:gd name="connsiteX44" fmla="*/ 2075036 w 4293180"/>
              <a:gd name="connsiteY44" fmla="*/ 0 h 307777"/>
              <a:gd name="connsiteX45" fmla="*/ 2079228 w 4293180"/>
              <a:gd name="connsiteY45" fmla="*/ 0 h 307777"/>
              <a:gd name="connsiteX46" fmla="*/ 2089232 w 4293180"/>
              <a:gd name="connsiteY46" fmla="*/ 0 h 307777"/>
              <a:gd name="connsiteX47" fmla="*/ 2241154 w 4293180"/>
              <a:gd name="connsiteY47" fmla="*/ 0 h 307777"/>
              <a:gd name="connsiteX48" fmla="*/ 2251158 w 4293180"/>
              <a:gd name="connsiteY48" fmla="*/ 0 h 307777"/>
              <a:gd name="connsiteX49" fmla="*/ 2283433 w 4293180"/>
              <a:gd name="connsiteY49" fmla="*/ 0 h 307777"/>
              <a:gd name="connsiteX50" fmla="*/ 2327758 w 4293180"/>
              <a:gd name="connsiteY50" fmla="*/ 0 h 307777"/>
              <a:gd name="connsiteX51" fmla="*/ 2335147 w 4293180"/>
              <a:gd name="connsiteY51" fmla="*/ 0 h 307777"/>
              <a:gd name="connsiteX52" fmla="*/ 2341008 w 4293180"/>
              <a:gd name="connsiteY52" fmla="*/ 0 h 307777"/>
              <a:gd name="connsiteX53" fmla="*/ 2489684 w 4293180"/>
              <a:gd name="connsiteY53" fmla="*/ 0 h 307777"/>
              <a:gd name="connsiteX54" fmla="*/ 2497072 w 4293180"/>
              <a:gd name="connsiteY54" fmla="*/ 0 h 307777"/>
              <a:gd name="connsiteX55" fmla="*/ 2502934 w 4293180"/>
              <a:gd name="connsiteY55" fmla="*/ 0 h 307777"/>
              <a:gd name="connsiteX56" fmla="*/ 2541398 w 4293180"/>
              <a:gd name="connsiteY56" fmla="*/ 0 h 307777"/>
              <a:gd name="connsiteX57" fmla="*/ 2583677 w 4293180"/>
              <a:gd name="connsiteY57" fmla="*/ 0 h 307777"/>
              <a:gd name="connsiteX58" fmla="*/ 2593505 w 4293180"/>
              <a:gd name="connsiteY58" fmla="*/ 0 h 307777"/>
              <a:gd name="connsiteX59" fmla="*/ 2650385 w 4293180"/>
              <a:gd name="connsiteY59" fmla="*/ 0 h 307777"/>
              <a:gd name="connsiteX60" fmla="*/ 2703323 w 4293180"/>
              <a:gd name="connsiteY60" fmla="*/ 0 h 307777"/>
              <a:gd name="connsiteX61" fmla="*/ 2745603 w 4293180"/>
              <a:gd name="connsiteY61" fmla="*/ 0 h 307777"/>
              <a:gd name="connsiteX62" fmla="*/ 2755431 w 4293180"/>
              <a:gd name="connsiteY62" fmla="*/ 0 h 307777"/>
              <a:gd name="connsiteX63" fmla="*/ 2789928 w 4293180"/>
              <a:gd name="connsiteY63" fmla="*/ 0 h 307777"/>
              <a:gd name="connsiteX64" fmla="*/ 2803178 w 4293180"/>
              <a:gd name="connsiteY64" fmla="*/ 0 h 307777"/>
              <a:gd name="connsiteX65" fmla="*/ 2807689 w 4293180"/>
              <a:gd name="connsiteY65" fmla="*/ 0 h 307777"/>
              <a:gd name="connsiteX66" fmla="*/ 2812311 w 4293180"/>
              <a:gd name="connsiteY66" fmla="*/ 0 h 307777"/>
              <a:gd name="connsiteX67" fmla="*/ 2951853 w 4293180"/>
              <a:gd name="connsiteY67" fmla="*/ 0 h 307777"/>
              <a:gd name="connsiteX68" fmla="*/ 2965103 w 4293180"/>
              <a:gd name="connsiteY68" fmla="*/ 0 h 307777"/>
              <a:gd name="connsiteX69" fmla="*/ 2969615 w 4293180"/>
              <a:gd name="connsiteY69" fmla="*/ 0 h 307777"/>
              <a:gd name="connsiteX70" fmla="*/ 3053604 w 4293180"/>
              <a:gd name="connsiteY70" fmla="*/ 0 h 307777"/>
              <a:gd name="connsiteX71" fmla="*/ 3055674 w 4293180"/>
              <a:gd name="connsiteY71" fmla="*/ 0 h 307777"/>
              <a:gd name="connsiteX72" fmla="*/ 3112554 w 4293180"/>
              <a:gd name="connsiteY72" fmla="*/ 0 h 307777"/>
              <a:gd name="connsiteX73" fmla="*/ 3215529 w 4293180"/>
              <a:gd name="connsiteY73" fmla="*/ 0 h 307777"/>
              <a:gd name="connsiteX74" fmla="*/ 3217600 w 4293180"/>
              <a:gd name="connsiteY74" fmla="*/ 0 h 307777"/>
              <a:gd name="connsiteX75" fmla="*/ 3259854 w 4293180"/>
              <a:gd name="connsiteY75" fmla="*/ 0 h 307777"/>
              <a:gd name="connsiteX76" fmla="*/ 3269858 w 4293180"/>
              <a:gd name="connsiteY76" fmla="*/ 0 h 307777"/>
              <a:gd name="connsiteX77" fmla="*/ 3421780 w 4293180"/>
              <a:gd name="connsiteY77" fmla="*/ 0 h 307777"/>
              <a:gd name="connsiteX78" fmla="*/ 3431784 w 4293180"/>
              <a:gd name="connsiteY78" fmla="*/ 0 h 307777"/>
              <a:gd name="connsiteX79" fmla="*/ 3515773 w 4293180"/>
              <a:gd name="connsiteY79" fmla="*/ 0 h 307777"/>
              <a:gd name="connsiteX80" fmla="*/ 3521634 w 4293180"/>
              <a:gd name="connsiteY80" fmla="*/ 0 h 307777"/>
              <a:gd name="connsiteX81" fmla="*/ 3677698 w 4293180"/>
              <a:gd name="connsiteY81" fmla="*/ 0 h 307777"/>
              <a:gd name="connsiteX82" fmla="*/ 3683560 w 4293180"/>
              <a:gd name="connsiteY82" fmla="*/ 0 h 307777"/>
              <a:gd name="connsiteX83" fmla="*/ 3722024 w 4293180"/>
              <a:gd name="connsiteY83" fmla="*/ 0 h 307777"/>
              <a:gd name="connsiteX84" fmla="*/ 3831011 w 4293180"/>
              <a:gd name="connsiteY84" fmla="*/ 0 h 307777"/>
              <a:gd name="connsiteX85" fmla="*/ 3883949 w 4293180"/>
              <a:gd name="connsiteY85" fmla="*/ 0 h 307777"/>
              <a:gd name="connsiteX86" fmla="*/ 3983804 w 4293180"/>
              <a:gd name="connsiteY86" fmla="*/ 0 h 307777"/>
              <a:gd name="connsiteX87" fmla="*/ 3992937 w 4293180"/>
              <a:gd name="connsiteY87" fmla="*/ 0 h 307777"/>
              <a:gd name="connsiteX88" fmla="*/ 4145729 w 4293180"/>
              <a:gd name="connsiteY88" fmla="*/ 0 h 307777"/>
              <a:gd name="connsiteX89" fmla="*/ 4293180 w 4293180"/>
              <a:gd name="connsiteY89" fmla="*/ 0 h 307777"/>
              <a:gd name="connsiteX90" fmla="*/ 4134331 w 4293180"/>
              <a:gd name="connsiteY90" fmla="*/ 275132 h 307777"/>
              <a:gd name="connsiteX91" fmla="*/ 4077787 w 4293180"/>
              <a:gd name="connsiteY91" fmla="*/ 307777 h 307777"/>
              <a:gd name="connsiteX92" fmla="*/ 3930336 w 4293180"/>
              <a:gd name="connsiteY92" fmla="*/ 307777 h 307777"/>
              <a:gd name="connsiteX93" fmla="*/ 3927648 w 4293180"/>
              <a:gd name="connsiteY93" fmla="*/ 307777 h 307777"/>
              <a:gd name="connsiteX94" fmla="*/ 3768411 w 4293180"/>
              <a:gd name="connsiteY94" fmla="*/ 307777 h 307777"/>
              <a:gd name="connsiteX95" fmla="*/ 3765722 w 4293180"/>
              <a:gd name="connsiteY95" fmla="*/ 307777 h 307777"/>
              <a:gd name="connsiteX96" fmla="*/ 3668556 w 4293180"/>
              <a:gd name="connsiteY96" fmla="*/ 307777 h 307777"/>
              <a:gd name="connsiteX97" fmla="*/ 3618271 w 4293180"/>
              <a:gd name="connsiteY97" fmla="*/ 307777 h 307777"/>
              <a:gd name="connsiteX98" fmla="*/ 3506631 w 4293180"/>
              <a:gd name="connsiteY98" fmla="*/ 307777 h 307777"/>
              <a:gd name="connsiteX99" fmla="*/ 3462305 w 4293180"/>
              <a:gd name="connsiteY99" fmla="*/ 307777 h 307777"/>
              <a:gd name="connsiteX100" fmla="*/ 3456345 w 4293180"/>
              <a:gd name="connsiteY100" fmla="*/ 307777 h 307777"/>
              <a:gd name="connsiteX101" fmla="*/ 3356491 w 4293180"/>
              <a:gd name="connsiteY101" fmla="*/ 307777 h 307777"/>
              <a:gd name="connsiteX102" fmla="*/ 3300380 w 4293180"/>
              <a:gd name="connsiteY102" fmla="*/ 307777 h 307777"/>
              <a:gd name="connsiteX103" fmla="*/ 3216391 w 4293180"/>
              <a:gd name="connsiteY103" fmla="*/ 307777 h 307777"/>
              <a:gd name="connsiteX104" fmla="*/ 3194565 w 4293180"/>
              <a:gd name="connsiteY104" fmla="*/ 307777 h 307777"/>
              <a:gd name="connsiteX105" fmla="*/ 3150240 w 4293180"/>
              <a:gd name="connsiteY105" fmla="*/ 307777 h 307777"/>
              <a:gd name="connsiteX106" fmla="*/ 3054465 w 4293180"/>
              <a:gd name="connsiteY106" fmla="*/ 307777 h 307777"/>
              <a:gd name="connsiteX107" fmla="*/ 3002207 w 4293180"/>
              <a:gd name="connsiteY107" fmla="*/ 307777 h 307777"/>
              <a:gd name="connsiteX108" fmla="*/ 2988314 w 4293180"/>
              <a:gd name="connsiteY108" fmla="*/ 307777 h 307777"/>
              <a:gd name="connsiteX109" fmla="*/ 2904325 w 4293180"/>
              <a:gd name="connsiteY109" fmla="*/ 307777 h 307777"/>
              <a:gd name="connsiteX110" fmla="*/ 2897161 w 4293180"/>
              <a:gd name="connsiteY110" fmla="*/ 307777 h 307777"/>
              <a:gd name="connsiteX111" fmla="*/ 2840281 w 4293180"/>
              <a:gd name="connsiteY111" fmla="*/ 307777 h 307777"/>
              <a:gd name="connsiteX112" fmla="*/ 2749710 w 4293180"/>
              <a:gd name="connsiteY112" fmla="*/ 307777 h 307777"/>
              <a:gd name="connsiteX113" fmla="*/ 2747022 w 4293180"/>
              <a:gd name="connsiteY113" fmla="*/ 307777 h 307777"/>
              <a:gd name="connsiteX114" fmla="*/ 2742400 w 4293180"/>
              <a:gd name="connsiteY114" fmla="*/ 307777 h 307777"/>
              <a:gd name="connsiteX115" fmla="*/ 2736460 w 4293180"/>
              <a:gd name="connsiteY115" fmla="*/ 307777 h 307777"/>
              <a:gd name="connsiteX116" fmla="*/ 2690142 w 4293180"/>
              <a:gd name="connsiteY116" fmla="*/ 307777 h 307777"/>
              <a:gd name="connsiteX117" fmla="*/ 2587785 w 4293180"/>
              <a:gd name="connsiteY117" fmla="*/ 307777 h 307777"/>
              <a:gd name="connsiteX118" fmla="*/ 2585096 w 4293180"/>
              <a:gd name="connsiteY118" fmla="*/ 307777 h 307777"/>
              <a:gd name="connsiteX119" fmla="*/ 2574535 w 4293180"/>
              <a:gd name="connsiteY119" fmla="*/ 307777 h 307777"/>
              <a:gd name="connsiteX120" fmla="*/ 2530210 w 4293180"/>
              <a:gd name="connsiteY120" fmla="*/ 307777 h 307777"/>
              <a:gd name="connsiteX121" fmla="*/ 2528216 w 4293180"/>
              <a:gd name="connsiteY121" fmla="*/ 307777 h 307777"/>
              <a:gd name="connsiteX122" fmla="*/ 2487930 w 4293180"/>
              <a:gd name="connsiteY122" fmla="*/ 307777 h 307777"/>
              <a:gd name="connsiteX123" fmla="*/ 2437645 w 4293180"/>
              <a:gd name="connsiteY123" fmla="*/ 307777 h 307777"/>
              <a:gd name="connsiteX124" fmla="*/ 2424395 w 4293180"/>
              <a:gd name="connsiteY124" fmla="*/ 307777 h 307777"/>
              <a:gd name="connsiteX125" fmla="*/ 2368284 w 4293180"/>
              <a:gd name="connsiteY125" fmla="*/ 307777 h 307777"/>
              <a:gd name="connsiteX126" fmla="*/ 2326005 w 4293180"/>
              <a:gd name="connsiteY126" fmla="*/ 307777 h 307777"/>
              <a:gd name="connsiteX127" fmla="*/ 2281679 w 4293180"/>
              <a:gd name="connsiteY127" fmla="*/ 307777 h 307777"/>
              <a:gd name="connsiteX128" fmla="*/ 2275719 w 4293180"/>
              <a:gd name="connsiteY128" fmla="*/ 307777 h 307777"/>
              <a:gd name="connsiteX129" fmla="*/ 2262469 w 4293180"/>
              <a:gd name="connsiteY129" fmla="*/ 307777 h 307777"/>
              <a:gd name="connsiteX130" fmla="*/ 2218144 w 4293180"/>
              <a:gd name="connsiteY130" fmla="*/ 307777 h 307777"/>
              <a:gd name="connsiteX131" fmla="*/ 2175865 w 4293180"/>
              <a:gd name="connsiteY131" fmla="*/ 307777 h 307777"/>
              <a:gd name="connsiteX132" fmla="*/ 2119753 w 4293180"/>
              <a:gd name="connsiteY132" fmla="*/ 307777 h 307777"/>
              <a:gd name="connsiteX133" fmla="*/ 2035764 w 4293180"/>
              <a:gd name="connsiteY133" fmla="*/ 307777 h 307777"/>
              <a:gd name="connsiteX134" fmla="*/ 2013939 w 4293180"/>
              <a:gd name="connsiteY134" fmla="*/ 307777 h 307777"/>
              <a:gd name="connsiteX135" fmla="*/ 1969614 w 4293180"/>
              <a:gd name="connsiteY135" fmla="*/ 307777 h 307777"/>
              <a:gd name="connsiteX136" fmla="*/ 1873839 w 4293180"/>
              <a:gd name="connsiteY136" fmla="*/ 307777 h 307777"/>
              <a:gd name="connsiteX137" fmla="*/ 1859643 w 4293180"/>
              <a:gd name="connsiteY137" fmla="*/ 307777 h 307777"/>
              <a:gd name="connsiteX138" fmla="*/ 1821581 w 4293180"/>
              <a:gd name="connsiteY138" fmla="*/ 307777 h 307777"/>
              <a:gd name="connsiteX139" fmla="*/ 1807688 w 4293180"/>
              <a:gd name="connsiteY139" fmla="*/ 307777 h 307777"/>
              <a:gd name="connsiteX140" fmla="*/ 1723699 w 4293180"/>
              <a:gd name="connsiteY140" fmla="*/ 307777 h 307777"/>
              <a:gd name="connsiteX141" fmla="*/ 1712192 w 4293180"/>
              <a:gd name="connsiteY141" fmla="*/ 307777 h 307777"/>
              <a:gd name="connsiteX142" fmla="*/ 1709503 w 4293180"/>
              <a:gd name="connsiteY142" fmla="*/ 307777 h 307777"/>
              <a:gd name="connsiteX143" fmla="*/ 1659655 w 4293180"/>
              <a:gd name="connsiteY143" fmla="*/ 307777 h 307777"/>
              <a:gd name="connsiteX144" fmla="*/ 1561773 w 4293180"/>
              <a:gd name="connsiteY144" fmla="*/ 307777 h 307777"/>
              <a:gd name="connsiteX145" fmla="*/ 1555834 w 4293180"/>
              <a:gd name="connsiteY145" fmla="*/ 307777 h 307777"/>
              <a:gd name="connsiteX146" fmla="*/ 1550266 w 4293180"/>
              <a:gd name="connsiteY146" fmla="*/ 307777 h 307777"/>
              <a:gd name="connsiteX147" fmla="*/ 1547578 w 4293180"/>
              <a:gd name="connsiteY147" fmla="*/ 307777 h 307777"/>
              <a:gd name="connsiteX148" fmla="*/ 1509515 w 4293180"/>
              <a:gd name="connsiteY148" fmla="*/ 307777 h 307777"/>
              <a:gd name="connsiteX149" fmla="*/ 1450412 w 4293180"/>
              <a:gd name="connsiteY149" fmla="*/ 307777 h 307777"/>
              <a:gd name="connsiteX150" fmla="*/ 1400127 w 4293180"/>
              <a:gd name="connsiteY150" fmla="*/ 307777 h 307777"/>
              <a:gd name="connsiteX151" fmla="*/ 1393908 w 4293180"/>
              <a:gd name="connsiteY151" fmla="*/ 307777 h 307777"/>
              <a:gd name="connsiteX152" fmla="*/ 1349584 w 4293180"/>
              <a:gd name="connsiteY152" fmla="*/ 307777 h 307777"/>
              <a:gd name="connsiteX153" fmla="*/ 1347590 w 4293180"/>
              <a:gd name="connsiteY153" fmla="*/ 307777 h 307777"/>
              <a:gd name="connsiteX154" fmla="*/ 1288486 w 4293180"/>
              <a:gd name="connsiteY154" fmla="*/ 307777 h 307777"/>
              <a:gd name="connsiteX155" fmla="*/ 1244161 w 4293180"/>
              <a:gd name="connsiteY155" fmla="*/ 307777 h 307777"/>
              <a:gd name="connsiteX156" fmla="*/ 1243769 w 4293180"/>
              <a:gd name="connsiteY156" fmla="*/ 307777 h 307777"/>
              <a:gd name="connsiteX157" fmla="*/ 1238201 w 4293180"/>
              <a:gd name="connsiteY157" fmla="*/ 307777 h 307777"/>
              <a:gd name="connsiteX158" fmla="*/ 1187658 w 4293180"/>
              <a:gd name="connsiteY158" fmla="*/ 307777 h 307777"/>
              <a:gd name="connsiteX159" fmla="*/ 1138347 w 4293180"/>
              <a:gd name="connsiteY159" fmla="*/ 307777 h 307777"/>
              <a:gd name="connsiteX160" fmla="*/ 1082235 w 4293180"/>
              <a:gd name="connsiteY160" fmla="*/ 307777 h 307777"/>
              <a:gd name="connsiteX161" fmla="*/ 1081843 w 4293180"/>
              <a:gd name="connsiteY161" fmla="*/ 307777 h 307777"/>
              <a:gd name="connsiteX162" fmla="*/ 1037518 w 4293180"/>
              <a:gd name="connsiteY162" fmla="*/ 307777 h 307777"/>
              <a:gd name="connsiteX163" fmla="*/ 998247 w 4293180"/>
              <a:gd name="connsiteY163" fmla="*/ 307777 h 307777"/>
              <a:gd name="connsiteX164" fmla="*/ 976421 w 4293180"/>
              <a:gd name="connsiteY164" fmla="*/ 307777 h 307777"/>
              <a:gd name="connsiteX165" fmla="*/ 932096 w 4293180"/>
              <a:gd name="connsiteY165" fmla="*/ 307777 h 307777"/>
              <a:gd name="connsiteX166" fmla="*/ 836321 w 4293180"/>
              <a:gd name="connsiteY166" fmla="*/ 307777 h 307777"/>
              <a:gd name="connsiteX167" fmla="*/ 784063 w 4293180"/>
              <a:gd name="connsiteY167" fmla="*/ 307777 h 307777"/>
              <a:gd name="connsiteX168" fmla="*/ 770170 w 4293180"/>
              <a:gd name="connsiteY168" fmla="*/ 307777 h 307777"/>
              <a:gd name="connsiteX169" fmla="*/ 686181 w 4293180"/>
              <a:gd name="connsiteY169" fmla="*/ 307777 h 307777"/>
              <a:gd name="connsiteX170" fmla="*/ 622137 w 4293180"/>
              <a:gd name="connsiteY170" fmla="*/ 307777 h 307777"/>
              <a:gd name="connsiteX171" fmla="*/ 524256 w 4293180"/>
              <a:gd name="connsiteY171" fmla="*/ 307777 h 307777"/>
              <a:gd name="connsiteX172" fmla="*/ 518316 w 4293180"/>
              <a:gd name="connsiteY172" fmla="*/ 307777 h 307777"/>
              <a:gd name="connsiteX173" fmla="*/ 471998 w 4293180"/>
              <a:gd name="connsiteY173" fmla="*/ 307777 h 307777"/>
              <a:gd name="connsiteX174" fmla="*/ 356391 w 4293180"/>
              <a:gd name="connsiteY174" fmla="*/ 307777 h 307777"/>
              <a:gd name="connsiteX175" fmla="*/ 312066 w 4293180"/>
              <a:gd name="connsiteY175" fmla="*/ 307777 h 307777"/>
              <a:gd name="connsiteX176" fmla="*/ 310072 w 4293180"/>
              <a:gd name="connsiteY176" fmla="*/ 307777 h 307777"/>
              <a:gd name="connsiteX177" fmla="*/ 206251 w 4293180"/>
              <a:gd name="connsiteY177" fmla="*/ 307777 h 307777"/>
              <a:gd name="connsiteX178" fmla="*/ 150140 w 4293180"/>
              <a:gd name="connsiteY178" fmla="*/ 307777 h 307777"/>
              <a:gd name="connsiteX179" fmla="*/ 44325 w 4293180"/>
              <a:gd name="connsiteY179" fmla="*/ 307777 h 307777"/>
              <a:gd name="connsiteX180" fmla="*/ 0 w 4293180"/>
              <a:gd name="connsiteY180" fmla="*/ 307777 h 307777"/>
              <a:gd name="connsiteX181" fmla="*/ 0 w 4293180"/>
              <a:gd name="connsiteY181" fmla="*/ 65289 h 307777"/>
              <a:gd name="connsiteX182" fmla="*/ 65289 w 4293180"/>
              <a:gd name="connsiteY182"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293180" h="307777">
                <a:moveTo>
                  <a:pt x="65289" y="0"/>
                </a:moveTo>
                <a:lnTo>
                  <a:pt x="109614" y="0"/>
                </a:lnTo>
                <a:lnTo>
                  <a:pt x="271540" y="0"/>
                </a:lnTo>
                <a:lnTo>
                  <a:pt x="365533" y="0"/>
                </a:lnTo>
                <a:lnTo>
                  <a:pt x="375361" y="0"/>
                </a:lnTo>
                <a:lnTo>
                  <a:pt x="527459" y="0"/>
                </a:lnTo>
                <a:lnTo>
                  <a:pt x="537287" y="0"/>
                </a:lnTo>
                <a:lnTo>
                  <a:pt x="571783" y="0"/>
                </a:lnTo>
                <a:lnTo>
                  <a:pt x="589545" y="0"/>
                </a:lnTo>
                <a:lnTo>
                  <a:pt x="733709" y="0"/>
                </a:lnTo>
                <a:lnTo>
                  <a:pt x="751470" y="0"/>
                </a:lnTo>
                <a:lnTo>
                  <a:pt x="835459" y="0"/>
                </a:lnTo>
                <a:lnTo>
                  <a:pt x="837530" y="0"/>
                </a:lnTo>
                <a:lnTo>
                  <a:pt x="997385" y="0"/>
                </a:lnTo>
                <a:lnTo>
                  <a:pt x="999456" y="0"/>
                </a:lnTo>
                <a:lnTo>
                  <a:pt x="1041710" y="0"/>
                </a:lnTo>
                <a:lnTo>
                  <a:pt x="1051714" y="0"/>
                </a:lnTo>
                <a:lnTo>
                  <a:pt x="1102807" y="0"/>
                </a:lnTo>
                <a:lnTo>
                  <a:pt x="1147132" y="0"/>
                </a:lnTo>
                <a:lnTo>
                  <a:pt x="1203636" y="0"/>
                </a:lnTo>
                <a:lnTo>
                  <a:pt x="1213639" y="0"/>
                </a:lnTo>
                <a:lnTo>
                  <a:pt x="1297629" y="0"/>
                </a:lnTo>
                <a:lnTo>
                  <a:pt x="1303490" y="0"/>
                </a:lnTo>
                <a:lnTo>
                  <a:pt x="1309058" y="0"/>
                </a:lnTo>
                <a:lnTo>
                  <a:pt x="1403051" y="0"/>
                </a:lnTo>
                <a:lnTo>
                  <a:pt x="1412879" y="0"/>
                </a:lnTo>
                <a:lnTo>
                  <a:pt x="1459554" y="0"/>
                </a:lnTo>
                <a:lnTo>
                  <a:pt x="1465416" y="0"/>
                </a:lnTo>
                <a:lnTo>
                  <a:pt x="1503879" y="0"/>
                </a:lnTo>
                <a:lnTo>
                  <a:pt x="1564977" y="0"/>
                </a:lnTo>
                <a:lnTo>
                  <a:pt x="1574804" y="0"/>
                </a:lnTo>
                <a:lnTo>
                  <a:pt x="1609301" y="0"/>
                </a:lnTo>
                <a:lnTo>
                  <a:pt x="1612867" y="0"/>
                </a:lnTo>
                <a:lnTo>
                  <a:pt x="1627063" y="0"/>
                </a:lnTo>
                <a:lnTo>
                  <a:pt x="1665805" y="0"/>
                </a:lnTo>
                <a:lnTo>
                  <a:pt x="1765659" y="0"/>
                </a:lnTo>
                <a:lnTo>
                  <a:pt x="1771227" y="0"/>
                </a:lnTo>
                <a:lnTo>
                  <a:pt x="1774792" y="0"/>
                </a:lnTo>
                <a:lnTo>
                  <a:pt x="1788988" y="0"/>
                </a:lnTo>
                <a:lnTo>
                  <a:pt x="1872977" y="0"/>
                </a:lnTo>
                <a:lnTo>
                  <a:pt x="1875048" y="0"/>
                </a:lnTo>
                <a:lnTo>
                  <a:pt x="1927585" y="0"/>
                </a:lnTo>
                <a:lnTo>
                  <a:pt x="2034903" y="0"/>
                </a:lnTo>
                <a:lnTo>
                  <a:pt x="2036974" y="0"/>
                </a:lnTo>
                <a:lnTo>
                  <a:pt x="2075036" y="0"/>
                </a:lnTo>
                <a:lnTo>
                  <a:pt x="2079228" y="0"/>
                </a:lnTo>
                <a:lnTo>
                  <a:pt x="2089232" y="0"/>
                </a:lnTo>
                <a:lnTo>
                  <a:pt x="2241154" y="0"/>
                </a:lnTo>
                <a:lnTo>
                  <a:pt x="2251158" y="0"/>
                </a:lnTo>
                <a:lnTo>
                  <a:pt x="2283433" y="0"/>
                </a:lnTo>
                <a:lnTo>
                  <a:pt x="2327758" y="0"/>
                </a:lnTo>
                <a:lnTo>
                  <a:pt x="2335147" y="0"/>
                </a:lnTo>
                <a:lnTo>
                  <a:pt x="2341008" y="0"/>
                </a:lnTo>
                <a:lnTo>
                  <a:pt x="2489684" y="0"/>
                </a:lnTo>
                <a:lnTo>
                  <a:pt x="2497072" y="0"/>
                </a:lnTo>
                <a:lnTo>
                  <a:pt x="2502934" y="0"/>
                </a:lnTo>
                <a:lnTo>
                  <a:pt x="2541398" y="0"/>
                </a:lnTo>
                <a:lnTo>
                  <a:pt x="2583677" y="0"/>
                </a:lnTo>
                <a:lnTo>
                  <a:pt x="2593505" y="0"/>
                </a:lnTo>
                <a:lnTo>
                  <a:pt x="2650385" y="0"/>
                </a:lnTo>
                <a:lnTo>
                  <a:pt x="2703323" y="0"/>
                </a:lnTo>
                <a:lnTo>
                  <a:pt x="2745603" y="0"/>
                </a:lnTo>
                <a:lnTo>
                  <a:pt x="2755431" y="0"/>
                </a:lnTo>
                <a:lnTo>
                  <a:pt x="2789928" y="0"/>
                </a:lnTo>
                <a:lnTo>
                  <a:pt x="2803178" y="0"/>
                </a:lnTo>
                <a:lnTo>
                  <a:pt x="2807689" y="0"/>
                </a:lnTo>
                <a:lnTo>
                  <a:pt x="2812311" y="0"/>
                </a:lnTo>
                <a:lnTo>
                  <a:pt x="2951853" y="0"/>
                </a:lnTo>
                <a:lnTo>
                  <a:pt x="2965103" y="0"/>
                </a:lnTo>
                <a:lnTo>
                  <a:pt x="2969615" y="0"/>
                </a:lnTo>
                <a:lnTo>
                  <a:pt x="3053604" y="0"/>
                </a:lnTo>
                <a:lnTo>
                  <a:pt x="3055674" y="0"/>
                </a:lnTo>
                <a:lnTo>
                  <a:pt x="3112554" y="0"/>
                </a:lnTo>
                <a:lnTo>
                  <a:pt x="3215529" y="0"/>
                </a:lnTo>
                <a:lnTo>
                  <a:pt x="3217600" y="0"/>
                </a:lnTo>
                <a:lnTo>
                  <a:pt x="3259854" y="0"/>
                </a:lnTo>
                <a:lnTo>
                  <a:pt x="3269858" y="0"/>
                </a:lnTo>
                <a:lnTo>
                  <a:pt x="3421780" y="0"/>
                </a:lnTo>
                <a:lnTo>
                  <a:pt x="3431784" y="0"/>
                </a:lnTo>
                <a:lnTo>
                  <a:pt x="3515773" y="0"/>
                </a:lnTo>
                <a:lnTo>
                  <a:pt x="3521634" y="0"/>
                </a:lnTo>
                <a:lnTo>
                  <a:pt x="3677698" y="0"/>
                </a:lnTo>
                <a:lnTo>
                  <a:pt x="3683560" y="0"/>
                </a:lnTo>
                <a:lnTo>
                  <a:pt x="3722024" y="0"/>
                </a:lnTo>
                <a:lnTo>
                  <a:pt x="3831011" y="0"/>
                </a:lnTo>
                <a:lnTo>
                  <a:pt x="3883949" y="0"/>
                </a:lnTo>
                <a:lnTo>
                  <a:pt x="3983804" y="0"/>
                </a:lnTo>
                <a:lnTo>
                  <a:pt x="3992937" y="0"/>
                </a:lnTo>
                <a:lnTo>
                  <a:pt x="4145729" y="0"/>
                </a:lnTo>
                <a:lnTo>
                  <a:pt x="4293180" y="0"/>
                </a:lnTo>
                <a:lnTo>
                  <a:pt x="4134331" y="275132"/>
                </a:lnTo>
                <a:cubicBezTo>
                  <a:pt x="4122667" y="295333"/>
                  <a:pt x="4101112" y="307777"/>
                  <a:pt x="4077787" y="307777"/>
                </a:cubicBezTo>
                <a:lnTo>
                  <a:pt x="3930336" y="307777"/>
                </a:lnTo>
                <a:lnTo>
                  <a:pt x="3927648" y="307777"/>
                </a:lnTo>
                <a:lnTo>
                  <a:pt x="3768411" y="307777"/>
                </a:lnTo>
                <a:lnTo>
                  <a:pt x="3765722" y="307777"/>
                </a:lnTo>
                <a:lnTo>
                  <a:pt x="3668556" y="307777"/>
                </a:lnTo>
                <a:lnTo>
                  <a:pt x="3618271" y="307777"/>
                </a:lnTo>
                <a:lnTo>
                  <a:pt x="3506631" y="307777"/>
                </a:lnTo>
                <a:lnTo>
                  <a:pt x="3462305" y="307777"/>
                </a:lnTo>
                <a:lnTo>
                  <a:pt x="3456345" y="307777"/>
                </a:lnTo>
                <a:lnTo>
                  <a:pt x="3356491" y="307777"/>
                </a:lnTo>
                <a:lnTo>
                  <a:pt x="3300380" y="307777"/>
                </a:lnTo>
                <a:lnTo>
                  <a:pt x="3216391" y="307777"/>
                </a:lnTo>
                <a:lnTo>
                  <a:pt x="3194565" y="307777"/>
                </a:lnTo>
                <a:lnTo>
                  <a:pt x="3150240" y="307777"/>
                </a:lnTo>
                <a:lnTo>
                  <a:pt x="3054465" y="307777"/>
                </a:lnTo>
                <a:lnTo>
                  <a:pt x="3002207" y="307777"/>
                </a:lnTo>
                <a:lnTo>
                  <a:pt x="2988314" y="307777"/>
                </a:lnTo>
                <a:lnTo>
                  <a:pt x="2904325" y="307777"/>
                </a:lnTo>
                <a:lnTo>
                  <a:pt x="2897161" y="307777"/>
                </a:lnTo>
                <a:lnTo>
                  <a:pt x="2840281" y="307777"/>
                </a:lnTo>
                <a:lnTo>
                  <a:pt x="2749710" y="307777"/>
                </a:lnTo>
                <a:lnTo>
                  <a:pt x="2747022" y="307777"/>
                </a:lnTo>
                <a:lnTo>
                  <a:pt x="2742400" y="307777"/>
                </a:lnTo>
                <a:lnTo>
                  <a:pt x="2736460" y="307777"/>
                </a:lnTo>
                <a:lnTo>
                  <a:pt x="2690142" y="307777"/>
                </a:lnTo>
                <a:lnTo>
                  <a:pt x="2587785" y="307777"/>
                </a:lnTo>
                <a:lnTo>
                  <a:pt x="2585096" y="307777"/>
                </a:lnTo>
                <a:lnTo>
                  <a:pt x="2574535" y="307777"/>
                </a:lnTo>
                <a:lnTo>
                  <a:pt x="2530210" y="307777"/>
                </a:lnTo>
                <a:lnTo>
                  <a:pt x="2528216" y="307777"/>
                </a:lnTo>
                <a:lnTo>
                  <a:pt x="2487930" y="307777"/>
                </a:lnTo>
                <a:lnTo>
                  <a:pt x="2437645" y="307777"/>
                </a:lnTo>
                <a:lnTo>
                  <a:pt x="2424395" y="307777"/>
                </a:lnTo>
                <a:lnTo>
                  <a:pt x="2368284" y="307777"/>
                </a:lnTo>
                <a:lnTo>
                  <a:pt x="2326005" y="307777"/>
                </a:lnTo>
                <a:lnTo>
                  <a:pt x="2281679" y="307777"/>
                </a:lnTo>
                <a:lnTo>
                  <a:pt x="2275719" y="307777"/>
                </a:lnTo>
                <a:lnTo>
                  <a:pt x="2262469" y="307777"/>
                </a:lnTo>
                <a:lnTo>
                  <a:pt x="2218144" y="307777"/>
                </a:lnTo>
                <a:lnTo>
                  <a:pt x="2175865" y="307777"/>
                </a:lnTo>
                <a:lnTo>
                  <a:pt x="2119753" y="307777"/>
                </a:lnTo>
                <a:lnTo>
                  <a:pt x="2035764" y="307777"/>
                </a:lnTo>
                <a:lnTo>
                  <a:pt x="2013939" y="307777"/>
                </a:lnTo>
                <a:lnTo>
                  <a:pt x="1969614" y="307777"/>
                </a:lnTo>
                <a:lnTo>
                  <a:pt x="1873839" y="307777"/>
                </a:lnTo>
                <a:lnTo>
                  <a:pt x="1859643" y="307777"/>
                </a:lnTo>
                <a:lnTo>
                  <a:pt x="1821581" y="307777"/>
                </a:lnTo>
                <a:lnTo>
                  <a:pt x="1807688" y="307777"/>
                </a:lnTo>
                <a:lnTo>
                  <a:pt x="1723699" y="307777"/>
                </a:lnTo>
                <a:lnTo>
                  <a:pt x="1712192" y="307777"/>
                </a:lnTo>
                <a:lnTo>
                  <a:pt x="1709503" y="307777"/>
                </a:lnTo>
                <a:lnTo>
                  <a:pt x="1659655" y="307777"/>
                </a:lnTo>
                <a:lnTo>
                  <a:pt x="1561773" y="307777"/>
                </a:lnTo>
                <a:lnTo>
                  <a:pt x="1555834" y="307777"/>
                </a:lnTo>
                <a:lnTo>
                  <a:pt x="1550266" y="307777"/>
                </a:lnTo>
                <a:lnTo>
                  <a:pt x="1547578" y="307777"/>
                </a:lnTo>
                <a:lnTo>
                  <a:pt x="1509515" y="307777"/>
                </a:lnTo>
                <a:lnTo>
                  <a:pt x="1450412" y="307777"/>
                </a:lnTo>
                <a:lnTo>
                  <a:pt x="1400127" y="307777"/>
                </a:lnTo>
                <a:lnTo>
                  <a:pt x="1393908" y="307777"/>
                </a:lnTo>
                <a:lnTo>
                  <a:pt x="1349584" y="307777"/>
                </a:lnTo>
                <a:lnTo>
                  <a:pt x="1347590" y="307777"/>
                </a:lnTo>
                <a:lnTo>
                  <a:pt x="1288486" y="307777"/>
                </a:lnTo>
                <a:lnTo>
                  <a:pt x="1244161" y="307777"/>
                </a:lnTo>
                <a:lnTo>
                  <a:pt x="1243769" y="307777"/>
                </a:lnTo>
                <a:lnTo>
                  <a:pt x="1238201" y="307777"/>
                </a:lnTo>
                <a:lnTo>
                  <a:pt x="1187658" y="307777"/>
                </a:lnTo>
                <a:lnTo>
                  <a:pt x="1138347" y="307777"/>
                </a:lnTo>
                <a:lnTo>
                  <a:pt x="1082235" y="307777"/>
                </a:lnTo>
                <a:lnTo>
                  <a:pt x="1081843" y="307777"/>
                </a:lnTo>
                <a:lnTo>
                  <a:pt x="1037518" y="307777"/>
                </a:lnTo>
                <a:lnTo>
                  <a:pt x="998247" y="307777"/>
                </a:lnTo>
                <a:lnTo>
                  <a:pt x="976421" y="307777"/>
                </a:lnTo>
                <a:lnTo>
                  <a:pt x="932096" y="307777"/>
                </a:lnTo>
                <a:lnTo>
                  <a:pt x="836321" y="307777"/>
                </a:lnTo>
                <a:lnTo>
                  <a:pt x="784063" y="307777"/>
                </a:lnTo>
                <a:lnTo>
                  <a:pt x="770170" y="307777"/>
                </a:lnTo>
                <a:lnTo>
                  <a:pt x="686181" y="307777"/>
                </a:lnTo>
                <a:lnTo>
                  <a:pt x="622137" y="307777"/>
                </a:lnTo>
                <a:lnTo>
                  <a:pt x="524256" y="307777"/>
                </a:lnTo>
                <a:lnTo>
                  <a:pt x="518316" y="307777"/>
                </a:lnTo>
                <a:lnTo>
                  <a:pt x="471998" y="307777"/>
                </a:lnTo>
                <a:lnTo>
                  <a:pt x="356391" y="307777"/>
                </a:lnTo>
                <a:lnTo>
                  <a:pt x="312066" y="307777"/>
                </a:lnTo>
                <a:lnTo>
                  <a:pt x="310072" y="307777"/>
                </a:lnTo>
                <a:lnTo>
                  <a:pt x="206251" y="307777"/>
                </a:lnTo>
                <a:lnTo>
                  <a:pt x="150140" y="307777"/>
                </a:lnTo>
                <a:lnTo>
                  <a:pt x="44325" y="307777"/>
                </a:lnTo>
                <a:lnTo>
                  <a:pt x="0" y="307777"/>
                </a:lnTo>
                <a:lnTo>
                  <a:pt x="0" y="65289"/>
                </a:lnTo>
                <a:cubicBezTo>
                  <a:pt x="0" y="29230"/>
                  <a:pt x="29230" y="0"/>
                  <a:pt x="65289" y="0"/>
                </a:cubicBezTo>
                <a:close/>
              </a:path>
            </a:pathLst>
          </a:custGeom>
          <a:solidFill>
            <a:srgbClr val="ED6423"/>
          </a:solidFill>
          <a:ln w="3572" cap="flat">
            <a:noFill/>
            <a:prstDash val="solid"/>
            <a:miter/>
          </a:ln>
        </p:spPr>
        <p:txBody>
          <a:bodyPr wrap="square" rtlCol="0" anchor="ctr">
            <a:noAutofit/>
          </a:bodyPr>
          <a:lstStyle/>
          <a:p>
            <a:endParaRPr lang="en-IN" dirty="0">
              <a:solidFill>
                <a:srgbClr val="2A2A2D"/>
              </a:solidFill>
              <a:latin typeface="Lato Medium" panose="020F0502020204030203" pitchFamily="34" charset="0"/>
            </a:endParaRPr>
          </a:p>
        </p:txBody>
      </p:sp>
      <p:sp>
        <p:nvSpPr>
          <p:cNvPr id="64" name="TextBox 63">
            <a:extLst>
              <a:ext uri="{FF2B5EF4-FFF2-40B4-BE49-F238E27FC236}">
                <a16:creationId xmlns:a16="http://schemas.microsoft.com/office/drawing/2014/main" id="{6C42FD6E-C0F9-49C4-A20C-A0DDECDF18D3}"/>
              </a:ext>
            </a:extLst>
          </p:cNvPr>
          <p:cNvSpPr txBox="1"/>
          <p:nvPr/>
        </p:nvSpPr>
        <p:spPr>
          <a:xfrm>
            <a:off x="6757988" y="1254920"/>
            <a:ext cx="4035426" cy="338554"/>
          </a:xfrm>
          <a:prstGeom prst="rect">
            <a:avLst/>
          </a:prstGeom>
          <a:noFill/>
        </p:spPr>
        <p:txBody>
          <a:bodyPr wrap="square" rtlCol="0">
            <a:spAutoFit/>
          </a:bodyPr>
          <a:lstStyle/>
          <a:p>
            <a:pPr>
              <a:spcBef>
                <a:spcPts val="600"/>
              </a:spcBef>
              <a:spcAft>
                <a:spcPts val="600"/>
              </a:spcAft>
            </a:pPr>
            <a:r>
              <a:rPr lang="en-GB" sz="1600" b="1" dirty="0">
                <a:solidFill>
                  <a:schemeClr val="bg1"/>
                </a:solidFill>
                <a:latin typeface="Avenir Next LT Pro Light" panose="020B0304020202020204" pitchFamily="34" charset="0"/>
                <a:ea typeface="Roboto" panose="02000000000000000000" pitchFamily="2" charset="0"/>
              </a:rPr>
              <a:t>Selection strategy</a:t>
            </a:r>
          </a:p>
        </p:txBody>
      </p:sp>
      <p:grpSp>
        <p:nvGrpSpPr>
          <p:cNvPr id="87" name="Group 86">
            <a:extLst>
              <a:ext uri="{FF2B5EF4-FFF2-40B4-BE49-F238E27FC236}">
                <a16:creationId xmlns:a16="http://schemas.microsoft.com/office/drawing/2014/main" id="{16D48F8A-3472-4587-9942-BD54A8AD0450}"/>
              </a:ext>
            </a:extLst>
          </p:cNvPr>
          <p:cNvGrpSpPr/>
          <p:nvPr/>
        </p:nvGrpSpPr>
        <p:grpSpPr>
          <a:xfrm>
            <a:off x="10793403" y="220247"/>
            <a:ext cx="1398597" cy="584776"/>
            <a:chOff x="10793403" y="220247"/>
            <a:chExt cx="1398597" cy="584776"/>
          </a:xfrm>
        </p:grpSpPr>
        <p:sp>
          <p:nvSpPr>
            <p:cNvPr id="88" name="Rectangle: Top Corners Rounded 87">
              <a:extLst>
                <a:ext uri="{FF2B5EF4-FFF2-40B4-BE49-F238E27FC236}">
                  <a16:creationId xmlns:a16="http://schemas.microsoft.com/office/drawing/2014/main" id="{F348C88C-B781-4D73-BF30-D5DC5B570DCA}"/>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89" name="Content Placeholder 55">
              <a:extLst>
                <a:ext uri="{FF2B5EF4-FFF2-40B4-BE49-F238E27FC236}">
                  <a16:creationId xmlns:a16="http://schemas.microsoft.com/office/drawing/2014/main" id="{CFD6763D-1C19-4322-81CC-ED4548898C14}"/>
                </a:ext>
              </a:extLst>
            </p:cNvPr>
            <p:cNvPicPr>
              <a:picLocks noChangeAspect="1"/>
            </p:cNvPicPr>
            <p:nvPr/>
          </p:nvPicPr>
          <p:blipFill>
            <a:blip r:embed="rId2"/>
            <a:stretch>
              <a:fillRect/>
            </a:stretch>
          </p:blipFill>
          <p:spPr>
            <a:xfrm>
              <a:off x="11263718" y="292811"/>
              <a:ext cx="763456" cy="439646"/>
            </a:xfrm>
            <a:prstGeom prst="rect">
              <a:avLst/>
            </a:prstGeom>
          </p:spPr>
        </p:pic>
      </p:grpSp>
      <p:pic>
        <p:nvPicPr>
          <p:cNvPr id="73" name="Graphic 72">
            <a:extLst>
              <a:ext uri="{FF2B5EF4-FFF2-40B4-BE49-F238E27FC236}">
                <a16:creationId xmlns:a16="http://schemas.microsoft.com/office/drawing/2014/main" id="{2CEBD5D3-2A44-445E-8718-3A8095BF06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082" y="1818769"/>
            <a:ext cx="360000" cy="360000"/>
          </a:xfrm>
          <a:prstGeom prst="rect">
            <a:avLst/>
          </a:prstGeom>
        </p:spPr>
      </p:pic>
      <p:pic>
        <p:nvPicPr>
          <p:cNvPr id="74" name="Graphic 73">
            <a:extLst>
              <a:ext uri="{FF2B5EF4-FFF2-40B4-BE49-F238E27FC236}">
                <a16:creationId xmlns:a16="http://schemas.microsoft.com/office/drawing/2014/main" id="{F3AFF752-109D-4E24-A34A-6A28EE756A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726" y="2579289"/>
            <a:ext cx="288000" cy="288000"/>
          </a:xfrm>
          <a:prstGeom prst="rect">
            <a:avLst/>
          </a:prstGeom>
        </p:spPr>
      </p:pic>
      <p:pic>
        <p:nvPicPr>
          <p:cNvPr id="90" name="Graphic 89">
            <a:extLst>
              <a:ext uri="{FF2B5EF4-FFF2-40B4-BE49-F238E27FC236}">
                <a16:creationId xmlns:a16="http://schemas.microsoft.com/office/drawing/2014/main" id="{E619AE77-CFE3-4114-8380-04AB94E235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737" y="4692912"/>
            <a:ext cx="288000" cy="288000"/>
          </a:xfrm>
          <a:prstGeom prst="rect">
            <a:avLst/>
          </a:prstGeom>
        </p:spPr>
      </p:pic>
      <p:pic>
        <p:nvPicPr>
          <p:cNvPr id="91" name="Graphic 90">
            <a:extLst>
              <a:ext uri="{FF2B5EF4-FFF2-40B4-BE49-F238E27FC236}">
                <a16:creationId xmlns:a16="http://schemas.microsoft.com/office/drawing/2014/main" id="{96849F68-DD58-481B-BCE8-989D3BEA9F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2737" y="5312986"/>
            <a:ext cx="270000" cy="270000"/>
          </a:xfrm>
          <a:prstGeom prst="rect">
            <a:avLst/>
          </a:prstGeom>
        </p:spPr>
      </p:pic>
      <p:pic>
        <p:nvPicPr>
          <p:cNvPr id="92" name="Graphic 91">
            <a:extLst>
              <a:ext uri="{FF2B5EF4-FFF2-40B4-BE49-F238E27FC236}">
                <a16:creationId xmlns:a16="http://schemas.microsoft.com/office/drawing/2014/main" id="{870DEB0A-88EA-4E01-98CC-41FEA386E1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737" y="5907711"/>
            <a:ext cx="288000" cy="288000"/>
          </a:xfrm>
          <a:prstGeom prst="rect">
            <a:avLst/>
          </a:prstGeom>
        </p:spPr>
      </p:pic>
      <p:pic>
        <p:nvPicPr>
          <p:cNvPr id="96" name="Graphic 95">
            <a:extLst>
              <a:ext uri="{FF2B5EF4-FFF2-40B4-BE49-F238E27FC236}">
                <a16:creationId xmlns:a16="http://schemas.microsoft.com/office/drawing/2014/main" id="{2B2798CE-B993-4BEF-9B96-FFE23E1A1C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55091" y="1878984"/>
            <a:ext cx="288000" cy="288000"/>
          </a:xfrm>
          <a:prstGeom prst="rect">
            <a:avLst/>
          </a:prstGeom>
        </p:spPr>
      </p:pic>
      <p:pic>
        <p:nvPicPr>
          <p:cNvPr id="97" name="Graphic 96">
            <a:extLst>
              <a:ext uri="{FF2B5EF4-FFF2-40B4-BE49-F238E27FC236}">
                <a16:creationId xmlns:a16="http://schemas.microsoft.com/office/drawing/2014/main" id="{048B47C6-0BA1-4CA4-806F-A1F45889624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60257" y="5915851"/>
            <a:ext cx="270000" cy="270000"/>
          </a:xfrm>
          <a:prstGeom prst="rect">
            <a:avLst/>
          </a:prstGeom>
        </p:spPr>
      </p:pic>
      <p:pic>
        <p:nvPicPr>
          <p:cNvPr id="98" name="Graphic 97">
            <a:extLst>
              <a:ext uri="{FF2B5EF4-FFF2-40B4-BE49-F238E27FC236}">
                <a16:creationId xmlns:a16="http://schemas.microsoft.com/office/drawing/2014/main" id="{D0A1C609-E12D-4902-A818-F436CF863B2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56444" y="2597549"/>
            <a:ext cx="288000" cy="288000"/>
          </a:xfrm>
          <a:prstGeom prst="rect">
            <a:avLst/>
          </a:prstGeom>
        </p:spPr>
      </p:pic>
      <p:sp>
        <p:nvSpPr>
          <p:cNvPr id="66" name="TextBox 208">
            <a:extLst>
              <a:ext uri="{FF2B5EF4-FFF2-40B4-BE49-F238E27FC236}">
                <a16:creationId xmlns:a16="http://schemas.microsoft.com/office/drawing/2014/main" id="{7885B2E8-0F32-42F4-88C6-87F12D2D7F6F}"/>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201385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90DBC42C-CD04-44CE-90B4-91FBB04F8264}"/>
              </a:ext>
            </a:extLst>
          </p:cNvPr>
          <p:cNvSpPr/>
          <p:nvPr/>
        </p:nvSpPr>
        <p:spPr>
          <a:xfrm rot="14400000">
            <a:off x="5719038" y="-1107028"/>
            <a:ext cx="8119376" cy="10827172"/>
          </a:xfrm>
          <a:custGeom>
            <a:avLst/>
            <a:gdLst>
              <a:gd name="connsiteX0" fmla="*/ 8118136 w 8119376"/>
              <a:gd name="connsiteY0" fmla="*/ 7069400 h 10827172"/>
              <a:gd name="connsiteX1" fmla="*/ 5948585 w 8119376"/>
              <a:gd name="connsiteY1" fmla="*/ 10827172 h 10827172"/>
              <a:gd name="connsiteX2" fmla="*/ 0 w 8119376"/>
              <a:gd name="connsiteY2" fmla="*/ 7392754 h 10827172"/>
              <a:gd name="connsiteX3" fmla="*/ 4268208 w 8119376"/>
              <a:gd name="connsiteY3" fmla="*/ 0 h 10827172"/>
              <a:gd name="connsiteX4" fmla="*/ 4334927 w 8119376"/>
              <a:gd name="connsiteY4" fmla="*/ 60111 h 10827172"/>
              <a:gd name="connsiteX5" fmla="*/ 4474090 w 8119376"/>
              <a:gd name="connsiteY5" fmla="*/ 243534 h 10827172"/>
              <a:gd name="connsiteX6" fmla="*/ 7872548 w 8119376"/>
              <a:gd name="connsiteY6" fmla="*/ 6129113 h 10827172"/>
              <a:gd name="connsiteX7" fmla="*/ 8119376 w 8119376"/>
              <a:gd name="connsiteY7" fmla="*/ 7050273 h 1082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9376" h="10827172">
                <a:moveTo>
                  <a:pt x="8118136" y="7069400"/>
                </a:moveTo>
                <a:lnTo>
                  <a:pt x="5948585" y="10827172"/>
                </a:lnTo>
                <a:lnTo>
                  <a:pt x="0" y="7392754"/>
                </a:lnTo>
                <a:lnTo>
                  <a:pt x="4268208" y="0"/>
                </a:lnTo>
                <a:lnTo>
                  <a:pt x="4334927" y="60111"/>
                </a:lnTo>
                <a:cubicBezTo>
                  <a:pt x="4387710" y="113943"/>
                  <a:pt x="4434642" y="175230"/>
                  <a:pt x="4474090" y="243534"/>
                </a:cubicBezTo>
                <a:lnTo>
                  <a:pt x="7872548" y="6129113"/>
                </a:lnTo>
                <a:cubicBezTo>
                  <a:pt x="8037100" y="6414133"/>
                  <a:pt x="8119376" y="6732203"/>
                  <a:pt x="8119376" y="7050273"/>
                </a:cubicBezTo>
                <a:close/>
              </a:path>
            </a:pathLst>
          </a:custGeom>
          <a:solidFill>
            <a:srgbClr val="FBDF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 name="Graphic 29">
            <a:extLst>
              <a:ext uri="{FF2B5EF4-FFF2-40B4-BE49-F238E27FC236}">
                <a16:creationId xmlns:a16="http://schemas.microsoft.com/office/drawing/2014/main" id="{60599A2F-F38C-4726-AEB9-D33F3918B1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4500" y="2021816"/>
            <a:ext cx="6854226" cy="4569484"/>
          </a:xfrm>
          <a:prstGeom prst="rect">
            <a:avLst/>
          </a:prstGeom>
        </p:spPr>
      </p:pic>
      <p:sp>
        <p:nvSpPr>
          <p:cNvPr id="4" name="TextBox 6">
            <a:extLst>
              <a:ext uri="{FF2B5EF4-FFF2-40B4-BE49-F238E27FC236}">
                <a16:creationId xmlns:a16="http://schemas.microsoft.com/office/drawing/2014/main" id="{9E43BB73-9392-43C5-8E22-774DE50740E9}"/>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Merisis</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SmartBlend</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ETF Strategy</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16054957-0A57-4A9A-BAED-6237BFE1672E}"/>
              </a:ext>
            </a:extLst>
          </p:cNvPr>
          <p:cNvSpPr/>
          <p:nvPr/>
        </p:nvSpPr>
        <p:spPr>
          <a:xfrm>
            <a:off x="642401" y="1159808"/>
            <a:ext cx="5292725" cy="3835629"/>
          </a:xfrm>
          <a:prstGeom prst="roundRect">
            <a:avLst>
              <a:gd name="adj" fmla="val 3633"/>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a:solidFill>
                <a:srgbClr val="4B4B51"/>
              </a:solidFill>
              <a:latin typeface="Avenir Next LT Pro Light" panose="020B0304020202020204" pitchFamily="34" charset="0"/>
              <a:ea typeface="Roboto" panose="02000000000000000000" pitchFamily="2" charset="0"/>
            </a:endParaRPr>
          </a:p>
        </p:txBody>
      </p:sp>
      <p:sp>
        <p:nvSpPr>
          <p:cNvPr id="6" name="TextBox 5">
            <a:extLst>
              <a:ext uri="{FF2B5EF4-FFF2-40B4-BE49-F238E27FC236}">
                <a16:creationId xmlns:a16="http://schemas.microsoft.com/office/drawing/2014/main" id="{DFE90294-F6AD-4652-8D65-336CADB1B568}"/>
              </a:ext>
            </a:extLst>
          </p:cNvPr>
          <p:cNvSpPr txBox="1"/>
          <p:nvPr/>
        </p:nvSpPr>
        <p:spPr>
          <a:xfrm>
            <a:off x="1280002" y="1138704"/>
            <a:ext cx="4050347" cy="338554"/>
          </a:xfrm>
          <a:prstGeom prst="rect">
            <a:avLst/>
          </a:prstGeom>
          <a:noFill/>
        </p:spPr>
        <p:txBody>
          <a:bodyPr wrap="square">
            <a:spAutoFit/>
          </a:bodyPr>
          <a:lstStyle/>
          <a:p>
            <a:pPr algn="ctr"/>
            <a:r>
              <a:rPr lang="en-GB" sz="1600" b="1" dirty="0">
                <a:solidFill>
                  <a:srgbClr val="ED6423"/>
                </a:solidFill>
                <a:latin typeface="Avenir Next LT Pro Light" panose="020B0304020202020204" pitchFamily="34" charset="0"/>
              </a:rPr>
              <a:t>Illustrative Allocation Ranges</a:t>
            </a:r>
          </a:p>
        </p:txBody>
      </p:sp>
      <p:sp>
        <p:nvSpPr>
          <p:cNvPr id="7" name="Rectangle: Rounded Corners 6">
            <a:extLst>
              <a:ext uri="{FF2B5EF4-FFF2-40B4-BE49-F238E27FC236}">
                <a16:creationId xmlns:a16="http://schemas.microsoft.com/office/drawing/2014/main" id="{536500FA-0635-4FAD-9837-891F3CD7AD57}"/>
              </a:ext>
            </a:extLst>
          </p:cNvPr>
          <p:cNvSpPr/>
          <p:nvPr/>
        </p:nvSpPr>
        <p:spPr>
          <a:xfrm>
            <a:off x="663783" y="1517312"/>
            <a:ext cx="5282785" cy="528919"/>
          </a:xfrm>
          <a:prstGeom prst="roundRect">
            <a:avLst>
              <a:gd name="adj" fmla="val 15669"/>
            </a:avLst>
          </a:prstGeom>
          <a:solidFill>
            <a:srgbClr val="ED6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7AC9C7B3-5F58-41A6-819A-BDC178BBAB02}"/>
              </a:ext>
            </a:extLst>
          </p:cNvPr>
          <p:cNvGraphicFramePr>
            <a:graphicFrameLocks noGrp="1"/>
          </p:cNvGraphicFramePr>
          <p:nvPr/>
        </p:nvGraphicFramePr>
        <p:xfrm>
          <a:off x="668444" y="1526613"/>
          <a:ext cx="5278124" cy="3508876"/>
        </p:xfrm>
        <a:graphic>
          <a:graphicData uri="http://schemas.openxmlformats.org/drawingml/2006/table">
            <a:tbl>
              <a:tblPr firstRow="1" bandRow="1">
                <a:tableStyleId>{2D5ABB26-0587-4C30-8999-92F81FD0307C}</a:tableStyleId>
              </a:tblPr>
              <a:tblGrid>
                <a:gridCol w="2775796">
                  <a:extLst>
                    <a:ext uri="{9D8B030D-6E8A-4147-A177-3AD203B41FA5}">
                      <a16:colId xmlns:a16="http://schemas.microsoft.com/office/drawing/2014/main" val="2464583970"/>
                    </a:ext>
                  </a:extLst>
                </a:gridCol>
                <a:gridCol w="2502328">
                  <a:extLst>
                    <a:ext uri="{9D8B030D-6E8A-4147-A177-3AD203B41FA5}">
                      <a16:colId xmlns:a16="http://schemas.microsoft.com/office/drawing/2014/main" val="3929432218"/>
                    </a:ext>
                  </a:extLst>
                </a:gridCol>
              </a:tblGrid>
              <a:tr h="501268">
                <a:tc>
                  <a:txBody>
                    <a:bodyPr/>
                    <a:lstStyle/>
                    <a:p>
                      <a:pPr algn="ctr"/>
                      <a:r>
                        <a:rPr lang="en-US" sz="1600" b="1" dirty="0">
                          <a:solidFill>
                            <a:schemeClr val="bg1"/>
                          </a:solidFill>
                          <a:latin typeface="Avenir Next LT Pro Light" panose="020B0304020202020204" pitchFamily="34" charset="0"/>
                        </a:rPr>
                        <a:t>Asset Class</a:t>
                      </a:r>
                    </a:p>
                  </a:txBody>
                  <a:tcPr marL="180000" anchor="ctr">
                    <a:lnR w="9525" cap="flat" cmpd="sng" algn="ctr">
                      <a:solidFill>
                        <a:schemeClr val="bg1"/>
                      </a:solidFill>
                      <a:prstDash val="solid"/>
                      <a:round/>
                      <a:headEnd type="none" w="med" len="med"/>
                      <a:tailEnd type="none" w="med" len="med"/>
                    </a:lnR>
                  </a:tcPr>
                </a:tc>
                <a:tc>
                  <a:txBody>
                    <a:bodyPr/>
                    <a:lstStyle/>
                    <a:p>
                      <a:pPr algn="ctr"/>
                      <a:r>
                        <a:rPr lang="en-US" sz="1600" b="1" dirty="0">
                          <a:solidFill>
                            <a:schemeClr val="bg1"/>
                          </a:solidFill>
                          <a:latin typeface="Avenir Next LT Pro Light" panose="020B0304020202020204" pitchFamily="34" charset="0"/>
                        </a:rPr>
                        <a:t>Allocation Range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061873182"/>
                  </a:ext>
                </a:extLst>
              </a:tr>
              <a:tr h="501268">
                <a:tc>
                  <a:txBody>
                    <a:bodyPr/>
                    <a:lstStyle/>
                    <a:p>
                      <a:pPr algn="ctr"/>
                      <a:r>
                        <a:rPr lang="en-US" sz="1600" dirty="0">
                          <a:solidFill>
                            <a:srgbClr val="000000"/>
                          </a:solidFill>
                          <a:latin typeface="Avenir Next LT Pro Light" panose="020B0304020202020204" pitchFamily="34" charset="0"/>
                        </a:rPr>
                        <a:t>Domestic Equity</a:t>
                      </a:r>
                    </a:p>
                  </a:txBody>
                  <a:tcPr marL="180000" anchor="ctr">
                    <a:lnB w="3175" cap="flat" cmpd="sng" algn="ctr">
                      <a:solidFill>
                        <a:srgbClr val="ACBFBC"/>
                      </a:solidFill>
                      <a:prstDash val="solid"/>
                      <a:round/>
                      <a:headEnd type="none" w="med" len="med"/>
                      <a:tailEnd type="none" w="med" len="med"/>
                    </a:lnB>
                  </a:tcPr>
                </a:tc>
                <a:tc>
                  <a:txBody>
                    <a:bodyPr/>
                    <a:lstStyle/>
                    <a:p>
                      <a:pPr algn="ctr"/>
                      <a:r>
                        <a:rPr lang="en-US" sz="1600" dirty="0">
                          <a:solidFill>
                            <a:srgbClr val="000000"/>
                          </a:solidFill>
                          <a:latin typeface="Avenir Next LT Pro Light" panose="020B0304020202020204" pitchFamily="34" charset="0"/>
                        </a:rPr>
                        <a:t>0-100%</a:t>
                      </a:r>
                    </a:p>
                  </a:txBody>
                  <a:tcPr anchor="ctr">
                    <a:lnB w="3175" cap="flat" cmpd="sng" algn="ctr">
                      <a:solidFill>
                        <a:srgbClr val="ACBFBC"/>
                      </a:solidFill>
                      <a:prstDash val="solid"/>
                      <a:round/>
                      <a:headEnd type="none" w="med" len="med"/>
                      <a:tailEnd type="none" w="med" len="med"/>
                    </a:lnB>
                  </a:tcPr>
                </a:tc>
                <a:extLst>
                  <a:ext uri="{0D108BD9-81ED-4DB2-BD59-A6C34878D82A}">
                    <a16:rowId xmlns:a16="http://schemas.microsoft.com/office/drawing/2014/main" val="3017244375"/>
                  </a:ext>
                </a:extLst>
              </a:tr>
              <a:tr h="501268">
                <a:tc>
                  <a:txBody>
                    <a:bodyPr/>
                    <a:lstStyle/>
                    <a:p>
                      <a:pPr algn="ctr"/>
                      <a:r>
                        <a:rPr lang="en-US" sz="1600">
                          <a:solidFill>
                            <a:srgbClr val="000000"/>
                          </a:solidFill>
                          <a:latin typeface="Avenir Next LT Pro Light" panose="020B0304020202020204" pitchFamily="34" charset="0"/>
                        </a:rPr>
                        <a:t>International Equity</a:t>
                      </a:r>
                      <a:endParaRPr lang="en-US" sz="1600" dirty="0">
                        <a:solidFill>
                          <a:srgbClr val="000000"/>
                        </a:solidFill>
                        <a:latin typeface="Avenir Next LT Pro Light" panose="020B0304020202020204" pitchFamily="34" charset="0"/>
                      </a:endParaRPr>
                    </a:p>
                  </a:txBody>
                  <a:tcPr marL="180000"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tc>
                  <a:txBody>
                    <a:bodyPr/>
                    <a:lstStyle/>
                    <a:p>
                      <a:pPr algn="ctr"/>
                      <a:r>
                        <a:rPr lang="en-US" sz="1600" dirty="0">
                          <a:solidFill>
                            <a:srgbClr val="000000"/>
                          </a:solidFill>
                          <a:latin typeface="Avenir Next LT Pro Light" panose="020B0304020202020204" pitchFamily="34" charset="0"/>
                        </a:rPr>
                        <a:t>0-40%</a:t>
                      </a:r>
                    </a:p>
                  </a:txBody>
                  <a:tcPr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extLst>
                  <a:ext uri="{0D108BD9-81ED-4DB2-BD59-A6C34878D82A}">
                    <a16:rowId xmlns:a16="http://schemas.microsoft.com/office/drawing/2014/main" val="515692456"/>
                  </a:ext>
                </a:extLst>
              </a:tr>
              <a:tr h="501268">
                <a:tc>
                  <a:txBody>
                    <a:bodyPr/>
                    <a:lstStyle/>
                    <a:p>
                      <a:pPr algn="ctr"/>
                      <a:r>
                        <a:rPr lang="en-US" sz="1600" dirty="0">
                          <a:solidFill>
                            <a:srgbClr val="000000"/>
                          </a:solidFill>
                          <a:latin typeface="Avenir Next LT Pro Light" panose="020B0304020202020204" pitchFamily="34" charset="0"/>
                        </a:rPr>
                        <a:t>Gold</a:t>
                      </a:r>
                    </a:p>
                  </a:txBody>
                  <a:tcPr marL="180000"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tc>
                  <a:txBody>
                    <a:bodyPr/>
                    <a:lstStyle/>
                    <a:p>
                      <a:pPr algn="ctr"/>
                      <a:r>
                        <a:rPr lang="en-US" sz="1600" dirty="0">
                          <a:solidFill>
                            <a:srgbClr val="000000"/>
                          </a:solidFill>
                          <a:latin typeface="Avenir Next LT Pro Light" panose="020B0304020202020204" pitchFamily="34" charset="0"/>
                        </a:rPr>
                        <a:t>0-30%</a:t>
                      </a:r>
                    </a:p>
                  </a:txBody>
                  <a:tcPr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extLst>
                  <a:ext uri="{0D108BD9-81ED-4DB2-BD59-A6C34878D82A}">
                    <a16:rowId xmlns:a16="http://schemas.microsoft.com/office/drawing/2014/main" val="1559874791"/>
                  </a:ext>
                </a:extLst>
              </a:tr>
              <a:tr h="501268">
                <a:tc>
                  <a:txBody>
                    <a:bodyPr/>
                    <a:lstStyle/>
                    <a:p>
                      <a:pPr algn="ctr"/>
                      <a:r>
                        <a:rPr lang="en-US" sz="1600">
                          <a:solidFill>
                            <a:srgbClr val="000000"/>
                          </a:solidFill>
                          <a:latin typeface="Avenir Next LT Pro Light" panose="020B0304020202020204" pitchFamily="34" charset="0"/>
                        </a:rPr>
                        <a:t>Silver</a:t>
                      </a:r>
                      <a:endParaRPr lang="en-US" sz="1600" dirty="0">
                        <a:solidFill>
                          <a:srgbClr val="000000"/>
                        </a:solidFill>
                        <a:latin typeface="Avenir Next LT Pro Light" panose="020B0304020202020204" pitchFamily="34" charset="0"/>
                      </a:endParaRPr>
                    </a:p>
                  </a:txBody>
                  <a:tcPr marL="180000"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tc>
                  <a:txBody>
                    <a:bodyPr/>
                    <a:lstStyle/>
                    <a:p>
                      <a:pPr algn="ctr"/>
                      <a:r>
                        <a:rPr lang="en-US" sz="1600" dirty="0">
                          <a:solidFill>
                            <a:srgbClr val="000000"/>
                          </a:solidFill>
                          <a:latin typeface="Avenir Next LT Pro Light" panose="020B0304020202020204" pitchFamily="34" charset="0"/>
                        </a:rPr>
                        <a:t>0-30%</a:t>
                      </a:r>
                    </a:p>
                  </a:txBody>
                  <a:tcPr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extLst>
                  <a:ext uri="{0D108BD9-81ED-4DB2-BD59-A6C34878D82A}">
                    <a16:rowId xmlns:a16="http://schemas.microsoft.com/office/drawing/2014/main" val="3137496985"/>
                  </a:ext>
                </a:extLst>
              </a:tr>
              <a:tr h="501268">
                <a:tc>
                  <a:txBody>
                    <a:bodyPr/>
                    <a:lstStyle/>
                    <a:p>
                      <a:pPr algn="ctr"/>
                      <a:r>
                        <a:rPr lang="en-US" sz="1600">
                          <a:solidFill>
                            <a:srgbClr val="000000"/>
                          </a:solidFill>
                          <a:latin typeface="Avenir Next LT Pro Light" panose="020B0304020202020204" pitchFamily="34" charset="0"/>
                        </a:rPr>
                        <a:t>REITs / INVITs</a:t>
                      </a:r>
                      <a:endParaRPr lang="en-US" sz="1600" dirty="0">
                        <a:solidFill>
                          <a:srgbClr val="000000"/>
                        </a:solidFill>
                        <a:latin typeface="Avenir Next LT Pro Light" panose="020B0304020202020204" pitchFamily="34" charset="0"/>
                      </a:endParaRPr>
                    </a:p>
                  </a:txBody>
                  <a:tcPr marL="180000"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tc>
                  <a:txBody>
                    <a:bodyPr/>
                    <a:lstStyle/>
                    <a:p>
                      <a:pPr algn="ctr"/>
                      <a:r>
                        <a:rPr lang="en-US" sz="1600" dirty="0">
                          <a:solidFill>
                            <a:srgbClr val="000000"/>
                          </a:solidFill>
                          <a:latin typeface="Avenir Next LT Pro Light" panose="020B0304020202020204" pitchFamily="34" charset="0"/>
                        </a:rPr>
                        <a:t>0-30%</a:t>
                      </a:r>
                    </a:p>
                  </a:txBody>
                  <a:tcPr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extLst>
                  <a:ext uri="{0D108BD9-81ED-4DB2-BD59-A6C34878D82A}">
                    <a16:rowId xmlns:a16="http://schemas.microsoft.com/office/drawing/2014/main" val="4255306620"/>
                  </a:ext>
                </a:extLst>
              </a:tr>
              <a:tr h="501268">
                <a:tc>
                  <a:txBody>
                    <a:bodyPr/>
                    <a:lstStyle/>
                    <a:p>
                      <a:pPr algn="ctr"/>
                      <a:r>
                        <a:rPr lang="en-US" sz="1600" dirty="0">
                          <a:solidFill>
                            <a:srgbClr val="000000"/>
                          </a:solidFill>
                          <a:latin typeface="Avenir Next LT Pro Light" panose="020B0304020202020204" pitchFamily="34" charset="0"/>
                        </a:rPr>
                        <a:t>Debt / Liquid</a:t>
                      </a:r>
                    </a:p>
                  </a:txBody>
                  <a:tcPr marL="180000"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tc>
                  <a:txBody>
                    <a:bodyPr/>
                    <a:lstStyle/>
                    <a:p>
                      <a:pPr algn="ctr"/>
                      <a:r>
                        <a:rPr lang="en-US" sz="1600" dirty="0">
                          <a:solidFill>
                            <a:srgbClr val="000000"/>
                          </a:solidFill>
                          <a:latin typeface="Avenir Next LT Pro Light" panose="020B0304020202020204" pitchFamily="34" charset="0"/>
                        </a:rPr>
                        <a:t>0-60%</a:t>
                      </a:r>
                    </a:p>
                  </a:txBody>
                  <a:tcPr anchor="ct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tcPr>
                </a:tc>
                <a:extLst>
                  <a:ext uri="{0D108BD9-81ED-4DB2-BD59-A6C34878D82A}">
                    <a16:rowId xmlns:a16="http://schemas.microsoft.com/office/drawing/2014/main" val="1123197012"/>
                  </a:ext>
                </a:extLst>
              </a:tr>
            </a:tbl>
          </a:graphicData>
        </a:graphic>
      </p:graphicFrame>
      <p:pic>
        <p:nvPicPr>
          <p:cNvPr id="9" name="Picture 8">
            <a:extLst>
              <a:ext uri="{FF2B5EF4-FFF2-40B4-BE49-F238E27FC236}">
                <a16:creationId xmlns:a16="http://schemas.microsoft.com/office/drawing/2014/main" id="{D5A9AB57-4FE3-4E8A-A601-742711B5A886}"/>
              </a:ext>
            </a:extLst>
          </p:cNvPr>
          <p:cNvPicPr>
            <a:picLocks noChangeAspect="1"/>
          </p:cNvPicPr>
          <p:nvPr/>
        </p:nvPicPr>
        <p:blipFill>
          <a:blip r:embed="rId5"/>
          <a:srcRect r="66852"/>
          <a:stretch/>
        </p:blipFill>
        <p:spPr>
          <a:xfrm rot="10800000">
            <a:off x="3435429" y="1844245"/>
            <a:ext cx="264739" cy="4750834"/>
          </a:xfrm>
          <a:prstGeom prst="rect">
            <a:avLst/>
          </a:prstGeom>
        </p:spPr>
      </p:pic>
      <p:grpSp>
        <p:nvGrpSpPr>
          <p:cNvPr id="31" name="Group 30">
            <a:extLst>
              <a:ext uri="{FF2B5EF4-FFF2-40B4-BE49-F238E27FC236}">
                <a16:creationId xmlns:a16="http://schemas.microsoft.com/office/drawing/2014/main" id="{85D3AFB2-D399-4B8A-B80B-66E2ED7889C0}"/>
              </a:ext>
            </a:extLst>
          </p:cNvPr>
          <p:cNvGrpSpPr/>
          <p:nvPr/>
        </p:nvGrpSpPr>
        <p:grpSpPr>
          <a:xfrm>
            <a:off x="10793403" y="220247"/>
            <a:ext cx="1398597" cy="584776"/>
            <a:chOff x="10793403" y="220247"/>
            <a:chExt cx="1398597" cy="584776"/>
          </a:xfrm>
        </p:grpSpPr>
        <p:sp>
          <p:nvSpPr>
            <p:cNvPr id="32" name="Rectangle: Top Corners Rounded 31">
              <a:extLst>
                <a:ext uri="{FF2B5EF4-FFF2-40B4-BE49-F238E27FC236}">
                  <a16:creationId xmlns:a16="http://schemas.microsoft.com/office/drawing/2014/main" id="{EE13696F-2F95-4848-849D-6A83B4DFBB05}"/>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33" name="Content Placeholder 55">
              <a:extLst>
                <a:ext uri="{FF2B5EF4-FFF2-40B4-BE49-F238E27FC236}">
                  <a16:creationId xmlns:a16="http://schemas.microsoft.com/office/drawing/2014/main" id="{B0954885-EC80-4D9F-8185-70E1859F7E5C}"/>
                </a:ext>
              </a:extLst>
            </p:cNvPr>
            <p:cNvPicPr>
              <a:picLocks noChangeAspect="1"/>
            </p:cNvPicPr>
            <p:nvPr/>
          </p:nvPicPr>
          <p:blipFill>
            <a:blip r:embed="rId6"/>
            <a:stretch>
              <a:fillRect/>
            </a:stretch>
          </p:blipFill>
          <p:spPr>
            <a:xfrm>
              <a:off x="11263718" y="292811"/>
              <a:ext cx="763456" cy="439646"/>
            </a:xfrm>
            <a:prstGeom prst="rect">
              <a:avLst/>
            </a:prstGeom>
          </p:spPr>
        </p:pic>
      </p:grpSp>
      <p:grpSp>
        <p:nvGrpSpPr>
          <p:cNvPr id="20" name="Group 19">
            <a:extLst>
              <a:ext uri="{FF2B5EF4-FFF2-40B4-BE49-F238E27FC236}">
                <a16:creationId xmlns:a16="http://schemas.microsoft.com/office/drawing/2014/main" id="{E2D9EABB-8E81-4943-ABAB-4CB7416B27F5}"/>
              </a:ext>
            </a:extLst>
          </p:cNvPr>
          <p:cNvGrpSpPr/>
          <p:nvPr/>
        </p:nvGrpSpPr>
        <p:grpSpPr>
          <a:xfrm>
            <a:off x="10793403" y="220247"/>
            <a:ext cx="1398597" cy="584776"/>
            <a:chOff x="10793403" y="220247"/>
            <a:chExt cx="1398597" cy="584776"/>
          </a:xfrm>
        </p:grpSpPr>
        <p:sp>
          <p:nvSpPr>
            <p:cNvPr id="21" name="Rectangle: Top Corners Rounded 20">
              <a:extLst>
                <a:ext uri="{FF2B5EF4-FFF2-40B4-BE49-F238E27FC236}">
                  <a16:creationId xmlns:a16="http://schemas.microsoft.com/office/drawing/2014/main" id="{0DE10DEF-2DD9-4779-8405-B1B4995D08EC}"/>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28" name="Content Placeholder 55">
              <a:extLst>
                <a:ext uri="{FF2B5EF4-FFF2-40B4-BE49-F238E27FC236}">
                  <a16:creationId xmlns:a16="http://schemas.microsoft.com/office/drawing/2014/main" id="{3B91D703-3F1A-4C29-A56D-30A145A07FF7}"/>
                </a:ext>
              </a:extLst>
            </p:cNvPr>
            <p:cNvPicPr>
              <a:picLocks noChangeAspect="1"/>
            </p:cNvPicPr>
            <p:nvPr/>
          </p:nvPicPr>
          <p:blipFill>
            <a:blip r:embed="rId6"/>
            <a:stretch>
              <a:fillRect/>
            </a:stretch>
          </p:blipFill>
          <p:spPr>
            <a:xfrm>
              <a:off x="11263718" y="292811"/>
              <a:ext cx="763456" cy="439646"/>
            </a:xfrm>
            <a:prstGeom prst="rect">
              <a:avLst/>
            </a:prstGeom>
          </p:spPr>
        </p:pic>
      </p:grpSp>
      <p:sp>
        <p:nvSpPr>
          <p:cNvPr id="36" name="TextBox 205">
            <a:extLst>
              <a:ext uri="{FF2B5EF4-FFF2-40B4-BE49-F238E27FC236}">
                <a16:creationId xmlns:a16="http://schemas.microsoft.com/office/drawing/2014/main" id="{EB6C2368-8878-4598-AEC3-D8560FBB945E}"/>
              </a:ext>
            </a:extLst>
          </p:cNvPr>
          <p:cNvSpPr txBox="1"/>
          <p:nvPr/>
        </p:nvSpPr>
        <p:spPr>
          <a:xfrm>
            <a:off x="10179487" y="6460195"/>
            <a:ext cx="3269864" cy="362188"/>
          </a:xfrm>
          <a:prstGeom prst="rect">
            <a:avLst/>
          </a:prstGeom>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www.merisiswealth.com</a:t>
            </a:r>
          </a:p>
        </p:txBody>
      </p:sp>
      <p:sp>
        <p:nvSpPr>
          <p:cNvPr id="17" name="TextBox 208">
            <a:extLst>
              <a:ext uri="{FF2B5EF4-FFF2-40B4-BE49-F238E27FC236}">
                <a16:creationId xmlns:a16="http://schemas.microsoft.com/office/drawing/2014/main" id="{6CC02523-E3F9-4BA0-888D-73643F862C11}"/>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84783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ED99C733-345A-447E-9EAA-EEC797067765}"/>
              </a:ext>
            </a:extLst>
          </p:cNvPr>
          <p:cNvSpPr/>
          <p:nvPr/>
        </p:nvSpPr>
        <p:spPr>
          <a:xfrm rot="19800000">
            <a:off x="-977113" y="734881"/>
            <a:ext cx="5763206" cy="7686365"/>
          </a:xfrm>
          <a:custGeom>
            <a:avLst/>
            <a:gdLst>
              <a:gd name="connsiteX0" fmla="*/ 2827447 w 5763206"/>
              <a:gd name="connsiteY0" fmla="*/ 0 h 7686365"/>
              <a:gd name="connsiteX1" fmla="*/ 5516378 w 5763206"/>
              <a:gd name="connsiteY1" fmla="*/ 4656794 h 7686365"/>
              <a:gd name="connsiteX2" fmla="*/ 5516378 w 5763206"/>
              <a:gd name="connsiteY2" fmla="*/ 6499115 h 7686365"/>
              <a:gd name="connsiteX3" fmla="*/ 4830835 w 5763206"/>
              <a:gd name="connsiteY3" fmla="*/ 7686365 h 7686365"/>
              <a:gd name="connsiteX4" fmla="*/ 0 w 5763206"/>
              <a:gd name="connsiteY4" fmla="*/ 4897281 h 7686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206" h="7686365">
                <a:moveTo>
                  <a:pt x="2827447" y="0"/>
                </a:moveTo>
                <a:lnTo>
                  <a:pt x="5516378" y="4656794"/>
                </a:lnTo>
                <a:cubicBezTo>
                  <a:pt x="5845482" y="5226835"/>
                  <a:pt x="5845482" y="5929072"/>
                  <a:pt x="5516378" y="6499115"/>
                </a:cubicBezTo>
                <a:lnTo>
                  <a:pt x="4830835" y="7686365"/>
                </a:lnTo>
                <a:lnTo>
                  <a:pt x="0" y="4897281"/>
                </a:lnTo>
                <a:close/>
              </a:path>
            </a:pathLst>
          </a:custGeom>
          <a:solidFill>
            <a:srgbClr val="FBDF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4" name="Graphic 43">
            <a:extLst>
              <a:ext uri="{FF2B5EF4-FFF2-40B4-BE49-F238E27FC236}">
                <a16:creationId xmlns:a16="http://schemas.microsoft.com/office/drawing/2014/main" id="{D6588BC9-7924-4CBB-96B9-8C1F3560F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214034"/>
            <a:ext cx="6623052" cy="4415368"/>
          </a:xfrm>
          <a:prstGeom prst="rect">
            <a:avLst/>
          </a:prstGeom>
        </p:spPr>
      </p:pic>
      <p:sp>
        <p:nvSpPr>
          <p:cNvPr id="4" name="TextBox 6">
            <a:extLst>
              <a:ext uri="{FF2B5EF4-FFF2-40B4-BE49-F238E27FC236}">
                <a16:creationId xmlns:a16="http://schemas.microsoft.com/office/drawing/2014/main" id="{1E9C9E3B-E199-4911-B92E-06049D507DE4}"/>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Merisis</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SmartBlend</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ETF Strategy</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7335BFB0-885C-481E-8DAE-E3C44B03D251}"/>
              </a:ext>
            </a:extLst>
          </p:cNvPr>
          <p:cNvSpPr/>
          <p:nvPr/>
        </p:nvSpPr>
        <p:spPr>
          <a:xfrm rot="5400000">
            <a:off x="8412490" y="-531741"/>
            <a:ext cx="804209" cy="5437186"/>
          </a:xfrm>
          <a:prstGeom prst="roundRect">
            <a:avLst>
              <a:gd name="adj" fmla="val 170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2A2A2D"/>
              </a:solidFill>
            </a:endParaRPr>
          </a:p>
        </p:txBody>
      </p:sp>
      <p:sp>
        <p:nvSpPr>
          <p:cNvPr id="6" name="TextBox 5">
            <a:extLst>
              <a:ext uri="{FF2B5EF4-FFF2-40B4-BE49-F238E27FC236}">
                <a16:creationId xmlns:a16="http://schemas.microsoft.com/office/drawing/2014/main" id="{2DCDF74D-3484-4B4C-B8BE-02A19EE378DF}"/>
              </a:ext>
            </a:extLst>
          </p:cNvPr>
          <p:cNvSpPr txBox="1"/>
          <p:nvPr/>
        </p:nvSpPr>
        <p:spPr>
          <a:xfrm>
            <a:off x="6965046" y="1925242"/>
            <a:ext cx="4291920" cy="523220"/>
          </a:xfrm>
          <a:prstGeom prst="rect">
            <a:avLst/>
          </a:prstGeom>
          <a:noFill/>
        </p:spPr>
        <p:txBody>
          <a:bodyPr wrap="square">
            <a:spAutoFit/>
          </a:bodyPr>
          <a:lstStyle/>
          <a:p>
            <a:r>
              <a:rPr lang="en-GB" sz="1400" dirty="0">
                <a:solidFill>
                  <a:srgbClr val="000000"/>
                </a:solidFill>
                <a:latin typeface="Avenir Next LT Pro Light" panose="020B0304020202020204" pitchFamily="34" charset="0"/>
              </a:rPr>
              <a:t>Lower cost compared to traditional MAFs / </a:t>
            </a:r>
            <a:br>
              <a:rPr lang="en-GB" sz="1400" dirty="0">
                <a:solidFill>
                  <a:srgbClr val="000000"/>
                </a:solidFill>
                <a:latin typeface="Avenir Next LT Pro Light" panose="020B0304020202020204" pitchFamily="34" charset="0"/>
              </a:rPr>
            </a:br>
            <a:r>
              <a:rPr lang="en-GB" sz="1400" dirty="0">
                <a:solidFill>
                  <a:srgbClr val="000000"/>
                </a:solidFill>
                <a:latin typeface="Avenir Next LT Pro Light" panose="020B0304020202020204" pitchFamily="34" charset="0"/>
              </a:rPr>
              <a:t>Hybrid Funds</a:t>
            </a:r>
          </a:p>
        </p:txBody>
      </p:sp>
      <p:sp>
        <p:nvSpPr>
          <p:cNvPr id="7" name="Freeform: Shape 6">
            <a:extLst>
              <a:ext uri="{FF2B5EF4-FFF2-40B4-BE49-F238E27FC236}">
                <a16:creationId xmlns:a16="http://schemas.microsoft.com/office/drawing/2014/main" id="{897BFA2E-F34D-4645-9FDE-A6C948E76F70}"/>
              </a:ext>
            </a:extLst>
          </p:cNvPr>
          <p:cNvSpPr/>
          <p:nvPr/>
        </p:nvSpPr>
        <p:spPr>
          <a:xfrm rot="10800000">
            <a:off x="6096004" y="1853648"/>
            <a:ext cx="794302" cy="666409"/>
          </a:xfrm>
          <a:custGeom>
            <a:avLst/>
            <a:gdLst>
              <a:gd name="connsiteX0" fmla="*/ 329895 w 538440"/>
              <a:gd name="connsiteY0" fmla="*/ 451742 h 451742"/>
              <a:gd name="connsiteX1" fmla="*/ 165893 w 538440"/>
              <a:gd name="connsiteY1" fmla="*/ 451742 h 451742"/>
              <a:gd name="connsiteX2" fmla="*/ 93253 w 538440"/>
              <a:gd name="connsiteY2" fmla="*/ 409811 h 451742"/>
              <a:gd name="connsiteX3" fmla="*/ 11252 w 538440"/>
              <a:gd name="connsiteY3" fmla="*/ 267801 h 451742"/>
              <a:gd name="connsiteX4" fmla="*/ 11252 w 538440"/>
              <a:gd name="connsiteY4" fmla="*/ 183941 h 451742"/>
              <a:gd name="connsiteX5" fmla="*/ 93253 w 538440"/>
              <a:gd name="connsiteY5" fmla="*/ 41930 h 451742"/>
              <a:gd name="connsiteX6" fmla="*/ 165893 w 538440"/>
              <a:gd name="connsiteY6" fmla="*/ 0 h 451742"/>
              <a:gd name="connsiteX7" fmla="*/ 208546 w 538440"/>
              <a:gd name="connsiteY7" fmla="*/ 0 h 451742"/>
              <a:gd name="connsiteX8" fmla="*/ 329895 w 538440"/>
              <a:gd name="connsiteY8" fmla="*/ 0 h 451742"/>
              <a:gd name="connsiteX9" fmla="*/ 538440 w 538440"/>
              <a:gd name="connsiteY9" fmla="*/ 0 h 451742"/>
              <a:gd name="connsiteX10" fmla="*/ 538440 w 538440"/>
              <a:gd name="connsiteY10" fmla="*/ 451741 h 451742"/>
              <a:gd name="connsiteX11" fmla="*/ 329895 w 538440"/>
              <a:gd name="connsiteY11" fmla="*/ 451741 h 4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440" h="451742">
                <a:moveTo>
                  <a:pt x="329895" y="451742"/>
                </a:moveTo>
                <a:lnTo>
                  <a:pt x="165893" y="451742"/>
                </a:lnTo>
                <a:cubicBezTo>
                  <a:pt x="135952" y="451742"/>
                  <a:pt x="108255" y="435777"/>
                  <a:pt x="93253" y="409811"/>
                </a:cubicBezTo>
                <a:lnTo>
                  <a:pt x="11252" y="267801"/>
                </a:lnTo>
                <a:cubicBezTo>
                  <a:pt x="-3751" y="241835"/>
                  <a:pt x="-3751" y="209907"/>
                  <a:pt x="11252" y="183941"/>
                </a:cubicBezTo>
                <a:lnTo>
                  <a:pt x="93253" y="41930"/>
                </a:lnTo>
                <a:cubicBezTo>
                  <a:pt x="108255" y="15964"/>
                  <a:pt x="135952" y="0"/>
                  <a:pt x="165893" y="0"/>
                </a:cubicBezTo>
                <a:lnTo>
                  <a:pt x="208546" y="0"/>
                </a:lnTo>
                <a:lnTo>
                  <a:pt x="329895" y="0"/>
                </a:lnTo>
                <a:lnTo>
                  <a:pt x="538440" y="0"/>
                </a:lnTo>
                <a:lnTo>
                  <a:pt x="538440" y="451741"/>
                </a:lnTo>
                <a:lnTo>
                  <a:pt x="329895" y="451741"/>
                </a:lnTo>
                <a:close/>
              </a:path>
            </a:pathLst>
          </a:custGeom>
          <a:solidFill>
            <a:srgbClr val="BCCBC8"/>
          </a:solidFill>
          <a:ln w="9525" cap="flat">
            <a:noFill/>
            <a:prstDash val="solid"/>
            <a:miter/>
          </a:ln>
        </p:spPr>
        <p:txBody>
          <a:bodyPr rtlCol="0" anchor="ctr"/>
          <a:lstStyle/>
          <a:p>
            <a:endParaRPr lang="en-IN">
              <a:solidFill>
                <a:srgbClr val="2A2A2D"/>
              </a:solidFill>
            </a:endParaRPr>
          </a:p>
        </p:txBody>
      </p:sp>
      <p:sp>
        <p:nvSpPr>
          <p:cNvPr id="13" name="Rectangle: Rounded Corners 12">
            <a:extLst>
              <a:ext uri="{FF2B5EF4-FFF2-40B4-BE49-F238E27FC236}">
                <a16:creationId xmlns:a16="http://schemas.microsoft.com/office/drawing/2014/main" id="{30C191BF-FCC4-4E08-AD08-29E986DFC586}"/>
              </a:ext>
            </a:extLst>
          </p:cNvPr>
          <p:cNvSpPr/>
          <p:nvPr/>
        </p:nvSpPr>
        <p:spPr>
          <a:xfrm rot="5400000">
            <a:off x="6942931" y="1861344"/>
            <a:ext cx="3743325" cy="5437187"/>
          </a:xfrm>
          <a:prstGeom prst="roundRect">
            <a:avLst>
              <a:gd name="adj" fmla="val 50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2A2A2D"/>
              </a:solidFill>
            </a:endParaRPr>
          </a:p>
        </p:txBody>
      </p:sp>
      <p:sp>
        <p:nvSpPr>
          <p:cNvPr id="14" name="TextBox 13">
            <a:extLst>
              <a:ext uri="{FF2B5EF4-FFF2-40B4-BE49-F238E27FC236}">
                <a16:creationId xmlns:a16="http://schemas.microsoft.com/office/drawing/2014/main" id="{FB1D9C83-7918-48FE-838A-98914FCC5AE9}"/>
              </a:ext>
            </a:extLst>
          </p:cNvPr>
          <p:cNvSpPr txBox="1"/>
          <p:nvPr/>
        </p:nvSpPr>
        <p:spPr>
          <a:xfrm>
            <a:off x="6965046" y="2864396"/>
            <a:ext cx="4291920" cy="523220"/>
          </a:xfrm>
          <a:prstGeom prst="rect">
            <a:avLst/>
          </a:prstGeom>
          <a:noFill/>
        </p:spPr>
        <p:txBody>
          <a:bodyPr wrap="square">
            <a:spAutoFit/>
          </a:bodyPr>
          <a:lstStyle/>
          <a:p>
            <a:r>
              <a:rPr lang="en-GB" sz="1400" dirty="0">
                <a:solidFill>
                  <a:srgbClr val="000000"/>
                </a:solidFill>
                <a:latin typeface="Avenir Next LT Pro Light" panose="020B0304020202020204" pitchFamily="34" charset="0"/>
              </a:rPr>
              <a:t>Active Management – Proprietary Asset Shift Strategy</a:t>
            </a:r>
          </a:p>
        </p:txBody>
      </p:sp>
      <p:sp>
        <p:nvSpPr>
          <p:cNvPr id="15" name="Freeform: Shape 14">
            <a:extLst>
              <a:ext uri="{FF2B5EF4-FFF2-40B4-BE49-F238E27FC236}">
                <a16:creationId xmlns:a16="http://schemas.microsoft.com/office/drawing/2014/main" id="{E85B1628-257B-45FE-8F2B-CF00A2888B6F}"/>
              </a:ext>
            </a:extLst>
          </p:cNvPr>
          <p:cNvSpPr/>
          <p:nvPr/>
        </p:nvSpPr>
        <p:spPr>
          <a:xfrm rot="10800000">
            <a:off x="6096004" y="2810877"/>
            <a:ext cx="794302" cy="666409"/>
          </a:xfrm>
          <a:custGeom>
            <a:avLst/>
            <a:gdLst>
              <a:gd name="connsiteX0" fmla="*/ 329895 w 538440"/>
              <a:gd name="connsiteY0" fmla="*/ 451742 h 451742"/>
              <a:gd name="connsiteX1" fmla="*/ 165893 w 538440"/>
              <a:gd name="connsiteY1" fmla="*/ 451742 h 451742"/>
              <a:gd name="connsiteX2" fmla="*/ 93253 w 538440"/>
              <a:gd name="connsiteY2" fmla="*/ 409811 h 451742"/>
              <a:gd name="connsiteX3" fmla="*/ 11252 w 538440"/>
              <a:gd name="connsiteY3" fmla="*/ 267801 h 451742"/>
              <a:gd name="connsiteX4" fmla="*/ 11252 w 538440"/>
              <a:gd name="connsiteY4" fmla="*/ 183941 h 451742"/>
              <a:gd name="connsiteX5" fmla="*/ 93253 w 538440"/>
              <a:gd name="connsiteY5" fmla="*/ 41930 h 451742"/>
              <a:gd name="connsiteX6" fmla="*/ 165893 w 538440"/>
              <a:gd name="connsiteY6" fmla="*/ 0 h 451742"/>
              <a:gd name="connsiteX7" fmla="*/ 208546 w 538440"/>
              <a:gd name="connsiteY7" fmla="*/ 0 h 451742"/>
              <a:gd name="connsiteX8" fmla="*/ 329895 w 538440"/>
              <a:gd name="connsiteY8" fmla="*/ 0 h 451742"/>
              <a:gd name="connsiteX9" fmla="*/ 538440 w 538440"/>
              <a:gd name="connsiteY9" fmla="*/ 0 h 451742"/>
              <a:gd name="connsiteX10" fmla="*/ 538440 w 538440"/>
              <a:gd name="connsiteY10" fmla="*/ 451741 h 451742"/>
              <a:gd name="connsiteX11" fmla="*/ 329895 w 538440"/>
              <a:gd name="connsiteY11" fmla="*/ 451741 h 4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440" h="451742">
                <a:moveTo>
                  <a:pt x="329895" y="451742"/>
                </a:moveTo>
                <a:lnTo>
                  <a:pt x="165893" y="451742"/>
                </a:lnTo>
                <a:cubicBezTo>
                  <a:pt x="135952" y="451742"/>
                  <a:pt x="108255" y="435777"/>
                  <a:pt x="93253" y="409811"/>
                </a:cubicBezTo>
                <a:lnTo>
                  <a:pt x="11252" y="267801"/>
                </a:lnTo>
                <a:cubicBezTo>
                  <a:pt x="-3751" y="241835"/>
                  <a:pt x="-3751" y="209907"/>
                  <a:pt x="11252" y="183941"/>
                </a:cubicBezTo>
                <a:lnTo>
                  <a:pt x="93253" y="41930"/>
                </a:lnTo>
                <a:cubicBezTo>
                  <a:pt x="108255" y="15964"/>
                  <a:pt x="135952" y="0"/>
                  <a:pt x="165893" y="0"/>
                </a:cubicBezTo>
                <a:lnTo>
                  <a:pt x="208546" y="0"/>
                </a:lnTo>
                <a:lnTo>
                  <a:pt x="329895" y="0"/>
                </a:lnTo>
                <a:lnTo>
                  <a:pt x="538440" y="0"/>
                </a:lnTo>
                <a:lnTo>
                  <a:pt x="538440" y="451741"/>
                </a:lnTo>
                <a:lnTo>
                  <a:pt x="329895" y="451741"/>
                </a:lnTo>
                <a:close/>
              </a:path>
            </a:pathLst>
          </a:custGeom>
          <a:solidFill>
            <a:srgbClr val="BCCBC8"/>
          </a:solidFill>
          <a:ln w="9525" cap="flat">
            <a:noFill/>
            <a:prstDash val="solid"/>
            <a:miter/>
          </a:ln>
        </p:spPr>
        <p:txBody>
          <a:bodyPr rtlCol="0" anchor="ctr"/>
          <a:lstStyle/>
          <a:p>
            <a:endParaRPr lang="en-IN">
              <a:solidFill>
                <a:srgbClr val="2A2A2D"/>
              </a:solidFill>
            </a:endParaRPr>
          </a:p>
        </p:txBody>
      </p:sp>
      <p:sp>
        <p:nvSpPr>
          <p:cNvPr id="16" name="Rectangle: Rounded Corners 15">
            <a:extLst>
              <a:ext uri="{FF2B5EF4-FFF2-40B4-BE49-F238E27FC236}">
                <a16:creationId xmlns:a16="http://schemas.microsoft.com/office/drawing/2014/main" id="{6E0ED810-8650-473E-8FF0-6EEF88061CA8}"/>
              </a:ext>
            </a:extLst>
          </p:cNvPr>
          <p:cNvSpPr/>
          <p:nvPr/>
        </p:nvSpPr>
        <p:spPr>
          <a:xfrm>
            <a:off x="6096003" y="1278836"/>
            <a:ext cx="5437187" cy="404762"/>
          </a:xfrm>
          <a:prstGeom prst="roundRect">
            <a:avLst/>
          </a:prstGeom>
          <a:solidFill>
            <a:srgbClr val="ED6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2A2A2D"/>
              </a:solidFill>
            </a:endParaRPr>
          </a:p>
        </p:txBody>
      </p:sp>
      <p:sp>
        <p:nvSpPr>
          <p:cNvPr id="17" name="TextBox 16">
            <a:extLst>
              <a:ext uri="{FF2B5EF4-FFF2-40B4-BE49-F238E27FC236}">
                <a16:creationId xmlns:a16="http://schemas.microsoft.com/office/drawing/2014/main" id="{212B9856-FBFE-45C2-9EC9-0D1F7EA626F8}"/>
              </a:ext>
            </a:extLst>
          </p:cNvPr>
          <p:cNvSpPr txBox="1"/>
          <p:nvPr/>
        </p:nvSpPr>
        <p:spPr>
          <a:xfrm>
            <a:off x="7258610" y="1311940"/>
            <a:ext cx="3111972" cy="338554"/>
          </a:xfrm>
          <a:prstGeom prst="rect">
            <a:avLst/>
          </a:prstGeom>
          <a:noFill/>
        </p:spPr>
        <p:txBody>
          <a:bodyPr wrap="square">
            <a:spAutoFit/>
          </a:bodyPr>
          <a:lstStyle/>
          <a:p>
            <a:r>
              <a:rPr lang="en-IN" sz="1600" b="1" dirty="0">
                <a:solidFill>
                  <a:schemeClr val="bg1"/>
                </a:solidFill>
                <a:latin typeface="Avenir Next LT Pro Light" panose="020B0304020202020204" pitchFamily="34" charset="0"/>
              </a:rPr>
              <a:t>Why </a:t>
            </a:r>
            <a:r>
              <a:rPr lang="en-IN" sz="1600" b="1" dirty="0" err="1">
                <a:solidFill>
                  <a:schemeClr val="bg1"/>
                </a:solidFill>
                <a:latin typeface="Avenir Next LT Pro Light" panose="020B0304020202020204" pitchFamily="34" charset="0"/>
              </a:rPr>
              <a:t>Merisis</a:t>
            </a:r>
            <a:r>
              <a:rPr lang="en-IN" sz="1600" b="1" dirty="0">
                <a:solidFill>
                  <a:schemeClr val="bg1"/>
                </a:solidFill>
                <a:latin typeface="Avenir Next LT Pro Light" panose="020B0304020202020204" pitchFamily="34" charset="0"/>
              </a:rPr>
              <a:t> </a:t>
            </a:r>
            <a:r>
              <a:rPr lang="en-IN" sz="1600" b="1" dirty="0" err="1">
                <a:solidFill>
                  <a:schemeClr val="bg1"/>
                </a:solidFill>
                <a:latin typeface="Avenir Next LT Pro Light" panose="020B0304020202020204" pitchFamily="34" charset="0"/>
              </a:rPr>
              <a:t>SmartBlend</a:t>
            </a:r>
            <a:r>
              <a:rPr lang="en-IN" sz="1600" b="1" dirty="0">
                <a:solidFill>
                  <a:schemeClr val="bg1"/>
                </a:solidFill>
                <a:latin typeface="Avenir Next LT Pro Light" panose="020B0304020202020204" pitchFamily="34" charset="0"/>
              </a:rPr>
              <a:t> ETF ?</a:t>
            </a:r>
          </a:p>
        </p:txBody>
      </p:sp>
      <p:sp>
        <p:nvSpPr>
          <p:cNvPr id="33" name="TextBox 32">
            <a:extLst>
              <a:ext uri="{FF2B5EF4-FFF2-40B4-BE49-F238E27FC236}">
                <a16:creationId xmlns:a16="http://schemas.microsoft.com/office/drawing/2014/main" id="{E550D181-DBE0-4EDA-98F2-55C4AC5A64A3}"/>
              </a:ext>
            </a:extLst>
          </p:cNvPr>
          <p:cNvSpPr txBox="1"/>
          <p:nvPr/>
        </p:nvSpPr>
        <p:spPr>
          <a:xfrm>
            <a:off x="7258610" y="3746874"/>
            <a:ext cx="4212000" cy="307777"/>
          </a:xfrm>
          <a:prstGeom prst="rect">
            <a:avLst/>
          </a:prstGeom>
          <a:noFill/>
        </p:spPr>
        <p:txBody>
          <a:bodyPr wrap="square">
            <a:spAutoFit/>
          </a:bodyPr>
          <a:lstStyle/>
          <a:p>
            <a:r>
              <a:rPr lang="en-GB" sz="1400" dirty="0">
                <a:solidFill>
                  <a:srgbClr val="000000"/>
                </a:solidFill>
                <a:latin typeface="Avenir Next LT Pro Light" panose="020B0304020202020204" pitchFamily="34" charset="0"/>
              </a:rPr>
              <a:t>Core Belief - Timing drives Alpha</a:t>
            </a:r>
          </a:p>
        </p:txBody>
      </p:sp>
      <p:sp>
        <p:nvSpPr>
          <p:cNvPr id="34" name="TextBox 33">
            <a:extLst>
              <a:ext uri="{FF2B5EF4-FFF2-40B4-BE49-F238E27FC236}">
                <a16:creationId xmlns:a16="http://schemas.microsoft.com/office/drawing/2014/main" id="{8BC8C9D3-2360-4246-9DBC-6168AFFE2927}"/>
              </a:ext>
            </a:extLst>
          </p:cNvPr>
          <p:cNvSpPr txBox="1"/>
          <p:nvPr/>
        </p:nvSpPr>
        <p:spPr>
          <a:xfrm>
            <a:off x="7258612" y="4341587"/>
            <a:ext cx="4212000" cy="523220"/>
          </a:xfrm>
          <a:prstGeom prst="rect">
            <a:avLst/>
          </a:prstGeom>
          <a:noFill/>
        </p:spPr>
        <p:txBody>
          <a:bodyPr wrap="square">
            <a:spAutoFit/>
          </a:bodyPr>
          <a:lstStyle/>
          <a:p>
            <a:r>
              <a:rPr lang="en-GB" sz="1400" dirty="0">
                <a:solidFill>
                  <a:srgbClr val="000000"/>
                </a:solidFill>
                <a:latin typeface="Avenir Next LT Pro Light" panose="020B0304020202020204" pitchFamily="34" charset="0"/>
              </a:rPr>
              <a:t>Implementing unique Rolling CAGR Forward Return Probability Analysis</a:t>
            </a:r>
          </a:p>
        </p:txBody>
      </p:sp>
      <p:sp>
        <p:nvSpPr>
          <p:cNvPr id="35" name="TextBox 34">
            <a:extLst>
              <a:ext uri="{FF2B5EF4-FFF2-40B4-BE49-F238E27FC236}">
                <a16:creationId xmlns:a16="http://schemas.microsoft.com/office/drawing/2014/main" id="{5ACA00BC-8C69-455F-AC40-E40DA83E39B7}"/>
              </a:ext>
            </a:extLst>
          </p:cNvPr>
          <p:cNvSpPr txBox="1"/>
          <p:nvPr/>
        </p:nvSpPr>
        <p:spPr>
          <a:xfrm>
            <a:off x="7258612" y="5151743"/>
            <a:ext cx="4212000" cy="523220"/>
          </a:xfrm>
          <a:prstGeom prst="rect">
            <a:avLst/>
          </a:prstGeom>
          <a:noFill/>
        </p:spPr>
        <p:txBody>
          <a:bodyPr wrap="square">
            <a:spAutoFit/>
          </a:bodyPr>
          <a:lstStyle/>
          <a:p>
            <a:r>
              <a:rPr lang="en-GB" sz="1400" dirty="0">
                <a:solidFill>
                  <a:srgbClr val="000000"/>
                </a:solidFill>
                <a:latin typeface="Avenir Next LT Pro Light" panose="020B0304020202020204" pitchFamily="34" charset="0"/>
              </a:rPr>
              <a:t>Proprietary &amp; High Granular Market Valuation </a:t>
            </a:r>
            <a:br>
              <a:rPr lang="en-GB" sz="1400" dirty="0">
                <a:solidFill>
                  <a:srgbClr val="000000"/>
                </a:solidFill>
                <a:latin typeface="Avenir Next LT Pro Light" panose="020B0304020202020204" pitchFamily="34" charset="0"/>
              </a:rPr>
            </a:br>
            <a:r>
              <a:rPr lang="en-GB" sz="1400" dirty="0">
                <a:solidFill>
                  <a:srgbClr val="000000"/>
                </a:solidFill>
                <a:latin typeface="Avenir Next LT Pro Light" panose="020B0304020202020204" pitchFamily="34" charset="0"/>
              </a:rPr>
              <a:t>Heat Maps</a:t>
            </a:r>
          </a:p>
        </p:txBody>
      </p:sp>
      <p:sp>
        <p:nvSpPr>
          <p:cNvPr id="36" name="TextBox 35">
            <a:extLst>
              <a:ext uri="{FF2B5EF4-FFF2-40B4-BE49-F238E27FC236}">
                <a16:creationId xmlns:a16="http://schemas.microsoft.com/office/drawing/2014/main" id="{3BBFA13F-D65B-48B5-BCBB-7A08B8C1D487}"/>
              </a:ext>
            </a:extLst>
          </p:cNvPr>
          <p:cNvSpPr txBox="1"/>
          <p:nvPr/>
        </p:nvSpPr>
        <p:spPr>
          <a:xfrm>
            <a:off x="7258611" y="5961899"/>
            <a:ext cx="4212000" cy="307777"/>
          </a:xfrm>
          <a:prstGeom prst="rect">
            <a:avLst/>
          </a:prstGeom>
          <a:noFill/>
        </p:spPr>
        <p:txBody>
          <a:bodyPr wrap="square">
            <a:spAutoFit/>
          </a:bodyPr>
          <a:lstStyle/>
          <a:p>
            <a:r>
              <a:rPr lang="en-GB" sz="1400" dirty="0">
                <a:solidFill>
                  <a:srgbClr val="000000"/>
                </a:solidFill>
                <a:latin typeface="Avenir Next LT Pro Light" panose="020B0304020202020204" pitchFamily="34" charset="0"/>
              </a:rPr>
              <a:t>Unique Counter Cyclical Approach</a:t>
            </a:r>
          </a:p>
        </p:txBody>
      </p:sp>
      <p:sp>
        <p:nvSpPr>
          <p:cNvPr id="31" name="Graphic 49">
            <a:extLst>
              <a:ext uri="{FF2B5EF4-FFF2-40B4-BE49-F238E27FC236}">
                <a16:creationId xmlns:a16="http://schemas.microsoft.com/office/drawing/2014/main" id="{1A7810CA-D4B3-4578-8039-88F1DC6D0216}"/>
              </a:ext>
            </a:extLst>
          </p:cNvPr>
          <p:cNvSpPr/>
          <p:nvPr/>
        </p:nvSpPr>
        <p:spPr>
          <a:xfrm flipV="1">
            <a:off x="7091870" y="3639687"/>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sp>
        <p:nvSpPr>
          <p:cNvPr id="37" name="Graphic 49">
            <a:extLst>
              <a:ext uri="{FF2B5EF4-FFF2-40B4-BE49-F238E27FC236}">
                <a16:creationId xmlns:a16="http://schemas.microsoft.com/office/drawing/2014/main" id="{E795BC0B-6EFB-4835-A8E8-60D6855F8B8C}"/>
              </a:ext>
            </a:extLst>
          </p:cNvPr>
          <p:cNvSpPr/>
          <p:nvPr/>
        </p:nvSpPr>
        <p:spPr>
          <a:xfrm flipV="1">
            <a:off x="7091870" y="4327639"/>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sp>
        <p:nvSpPr>
          <p:cNvPr id="39" name="Graphic 49">
            <a:extLst>
              <a:ext uri="{FF2B5EF4-FFF2-40B4-BE49-F238E27FC236}">
                <a16:creationId xmlns:a16="http://schemas.microsoft.com/office/drawing/2014/main" id="{0631A3D1-5399-4C1A-9113-E2B77B389711}"/>
              </a:ext>
            </a:extLst>
          </p:cNvPr>
          <p:cNvSpPr/>
          <p:nvPr/>
        </p:nvSpPr>
        <p:spPr>
          <a:xfrm flipV="1">
            <a:off x="7091870" y="5151743"/>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sp>
        <p:nvSpPr>
          <p:cNvPr id="40" name="Graphic 49">
            <a:extLst>
              <a:ext uri="{FF2B5EF4-FFF2-40B4-BE49-F238E27FC236}">
                <a16:creationId xmlns:a16="http://schemas.microsoft.com/office/drawing/2014/main" id="{60AD5036-2C93-4649-AD14-CAAF1E42EFAF}"/>
              </a:ext>
            </a:extLst>
          </p:cNvPr>
          <p:cNvSpPr/>
          <p:nvPr/>
        </p:nvSpPr>
        <p:spPr>
          <a:xfrm flipV="1">
            <a:off x="7091870" y="5866387"/>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cxnSp>
        <p:nvCxnSpPr>
          <p:cNvPr id="50" name="Straight Connector 49">
            <a:extLst>
              <a:ext uri="{FF2B5EF4-FFF2-40B4-BE49-F238E27FC236}">
                <a16:creationId xmlns:a16="http://schemas.microsoft.com/office/drawing/2014/main" id="{F3CFFE16-71B4-42EA-9F39-35B21AEAA396}"/>
              </a:ext>
            </a:extLst>
          </p:cNvPr>
          <p:cNvCxnSpPr>
            <a:cxnSpLocks/>
          </p:cNvCxnSpPr>
          <p:nvPr/>
        </p:nvCxnSpPr>
        <p:spPr>
          <a:xfrm>
            <a:off x="7363176" y="4198119"/>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C8C6B65-8688-4557-8740-97F8C74558BE}"/>
              </a:ext>
            </a:extLst>
          </p:cNvPr>
          <p:cNvCxnSpPr>
            <a:cxnSpLocks/>
          </p:cNvCxnSpPr>
          <p:nvPr/>
        </p:nvCxnSpPr>
        <p:spPr>
          <a:xfrm>
            <a:off x="7363176" y="5008275"/>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1E4F44-932E-4CFD-942A-747F3D7D0EF0}"/>
              </a:ext>
            </a:extLst>
          </p:cNvPr>
          <p:cNvCxnSpPr>
            <a:cxnSpLocks/>
          </p:cNvCxnSpPr>
          <p:nvPr/>
        </p:nvCxnSpPr>
        <p:spPr>
          <a:xfrm>
            <a:off x="7363176" y="5818431"/>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F9A20077-B497-49C8-BF5D-198A240324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2192" y="1966166"/>
            <a:ext cx="432000" cy="432000"/>
          </a:xfrm>
          <a:prstGeom prst="rect">
            <a:avLst/>
          </a:prstGeom>
        </p:spPr>
      </p:pic>
      <p:pic>
        <p:nvPicPr>
          <p:cNvPr id="11" name="Graphic 10">
            <a:extLst>
              <a:ext uri="{FF2B5EF4-FFF2-40B4-BE49-F238E27FC236}">
                <a16:creationId xmlns:a16="http://schemas.microsoft.com/office/drawing/2014/main" id="{622A30F6-C436-4F5D-8AF4-CE78E6FC9E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2192" y="2910006"/>
            <a:ext cx="432000" cy="432000"/>
          </a:xfrm>
          <a:prstGeom prst="rect">
            <a:avLst/>
          </a:prstGeom>
        </p:spPr>
      </p:pic>
      <p:pic>
        <p:nvPicPr>
          <p:cNvPr id="18" name="Graphic 17">
            <a:extLst>
              <a:ext uri="{FF2B5EF4-FFF2-40B4-BE49-F238E27FC236}">
                <a16:creationId xmlns:a16="http://schemas.microsoft.com/office/drawing/2014/main" id="{8E82AD33-FC85-48AC-8B15-FFC4EF9EFF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23524" y="3711052"/>
            <a:ext cx="360000" cy="360000"/>
          </a:xfrm>
          <a:prstGeom prst="rect">
            <a:avLst/>
          </a:prstGeom>
        </p:spPr>
      </p:pic>
      <p:pic>
        <p:nvPicPr>
          <p:cNvPr id="20" name="Graphic 19">
            <a:extLst>
              <a:ext uri="{FF2B5EF4-FFF2-40B4-BE49-F238E27FC236}">
                <a16:creationId xmlns:a16="http://schemas.microsoft.com/office/drawing/2014/main" id="{DB5172BE-C84B-4F3D-96DC-EF772A31BD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23524" y="4394779"/>
            <a:ext cx="360000" cy="360000"/>
          </a:xfrm>
          <a:prstGeom prst="rect">
            <a:avLst/>
          </a:prstGeom>
        </p:spPr>
      </p:pic>
      <p:pic>
        <p:nvPicPr>
          <p:cNvPr id="28" name="Graphic 27">
            <a:extLst>
              <a:ext uri="{FF2B5EF4-FFF2-40B4-BE49-F238E27FC236}">
                <a16:creationId xmlns:a16="http://schemas.microsoft.com/office/drawing/2014/main" id="{AFDC8BF2-BA9C-411F-98C2-06DF86EB2F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18682" y="5219164"/>
            <a:ext cx="360000" cy="360000"/>
          </a:xfrm>
          <a:prstGeom prst="rect">
            <a:avLst/>
          </a:prstGeom>
        </p:spPr>
      </p:pic>
      <p:pic>
        <p:nvPicPr>
          <p:cNvPr id="42" name="Graphic 41">
            <a:extLst>
              <a:ext uri="{FF2B5EF4-FFF2-40B4-BE49-F238E27FC236}">
                <a16:creationId xmlns:a16="http://schemas.microsoft.com/office/drawing/2014/main" id="{B26FC54D-1286-4FF3-BDCA-E0E18F0ECD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31870" y="5935787"/>
            <a:ext cx="360000" cy="360000"/>
          </a:xfrm>
          <a:prstGeom prst="rect">
            <a:avLst/>
          </a:prstGeom>
        </p:spPr>
      </p:pic>
      <p:grpSp>
        <p:nvGrpSpPr>
          <p:cNvPr id="46" name="Group 45">
            <a:extLst>
              <a:ext uri="{FF2B5EF4-FFF2-40B4-BE49-F238E27FC236}">
                <a16:creationId xmlns:a16="http://schemas.microsoft.com/office/drawing/2014/main" id="{6A8DFEBC-B75B-490B-89C7-7715D6528593}"/>
              </a:ext>
            </a:extLst>
          </p:cNvPr>
          <p:cNvGrpSpPr/>
          <p:nvPr/>
        </p:nvGrpSpPr>
        <p:grpSpPr>
          <a:xfrm>
            <a:off x="10793403" y="220247"/>
            <a:ext cx="1398597" cy="584776"/>
            <a:chOff x="10793403" y="220247"/>
            <a:chExt cx="1398597" cy="584776"/>
          </a:xfrm>
        </p:grpSpPr>
        <p:sp>
          <p:nvSpPr>
            <p:cNvPr id="47" name="Rectangle: Top Corners Rounded 46">
              <a:extLst>
                <a:ext uri="{FF2B5EF4-FFF2-40B4-BE49-F238E27FC236}">
                  <a16:creationId xmlns:a16="http://schemas.microsoft.com/office/drawing/2014/main" id="{4212D4BB-7DE5-47AF-9222-876142E1934B}"/>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48" name="Content Placeholder 55">
              <a:extLst>
                <a:ext uri="{FF2B5EF4-FFF2-40B4-BE49-F238E27FC236}">
                  <a16:creationId xmlns:a16="http://schemas.microsoft.com/office/drawing/2014/main" id="{270FEE58-87C4-4591-826C-029DC9E82311}"/>
                </a:ext>
              </a:extLst>
            </p:cNvPr>
            <p:cNvPicPr>
              <a:picLocks noChangeAspect="1"/>
            </p:cNvPicPr>
            <p:nvPr/>
          </p:nvPicPr>
          <p:blipFill>
            <a:blip r:embed="rId16"/>
            <a:stretch>
              <a:fillRect/>
            </a:stretch>
          </p:blipFill>
          <p:spPr>
            <a:xfrm>
              <a:off x="11263718" y="292811"/>
              <a:ext cx="763456" cy="439646"/>
            </a:xfrm>
            <a:prstGeom prst="rect">
              <a:avLst/>
            </a:prstGeom>
          </p:spPr>
        </p:pic>
      </p:grpSp>
      <p:sp>
        <p:nvSpPr>
          <p:cNvPr id="49" name="TextBox 208">
            <a:extLst>
              <a:ext uri="{FF2B5EF4-FFF2-40B4-BE49-F238E27FC236}">
                <a16:creationId xmlns:a16="http://schemas.microsoft.com/office/drawing/2014/main" id="{5EFCB372-A19C-4F19-83F3-4049861931D3}"/>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720732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id="{94C382E9-4A86-466C-BB30-6E41B9DAE9A3}"/>
              </a:ext>
            </a:extLst>
          </p:cNvPr>
          <p:cNvSpPr/>
          <p:nvPr/>
        </p:nvSpPr>
        <p:spPr>
          <a:xfrm rot="19800000">
            <a:off x="6420376" y="-1157871"/>
            <a:ext cx="7091989" cy="8645868"/>
          </a:xfrm>
          <a:custGeom>
            <a:avLst/>
            <a:gdLst>
              <a:gd name="connsiteX0" fmla="*/ 2464781 w 7091989"/>
              <a:gd name="connsiteY0" fmla="*/ 0 h 8645868"/>
              <a:gd name="connsiteX1" fmla="*/ 7091989 w 7091989"/>
              <a:gd name="connsiteY1" fmla="*/ 2671520 h 8645868"/>
              <a:gd name="connsiteX2" fmla="*/ 3642697 w 7091989"/>
              <a:gd name="connsiteY2" fmla="*/ 8645868 h 8645868"/>
              <a:gd name="connsiteX3" fmla="*/ 711968 w 7091989"/>
              <a:gd name="connsiteY3" fmla="*/ 6953811 h 8645868"/>
              <a:gd name="connsiteX4" fmla="*/ 363034 w 7091989"/>
              <a:gd name="connsiteY4" fmla="*/ 6349515 h 8645868"/>
              <a:gd name="connsiteX5" fmla="*/ 363035 w 7091989"/>
              <a:gd name="connsiteY5" fmla="*/ 3639889 h 86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1989" h="8645868">
                <a:moveTo>
                  <a:pt x="2464781" y="0"/>
                </a:moveTo>
                <a:lnTo>
                  <a:pt x="7091989" y="2671520"/>
                </a:lnTo>
                <a:lnTo>
                  <a:pt x="3642697" y="8645868"/>
                </a:lnTo>
                <a:lnTo>
                  <a:pt x="711968" y="6953811"/>
                </a:lnTo>
                <a:lnTo>
                  <a:pt x="363034" y="6349515"/>
                </a:lnTo>
                <a:cubicBezTo>
                  <a:pt x="-121010" y="5511114"/>
                  <a:pt x="-121011" y="4478287"/>
                  <a:pt x="363035" y="3639889"/>
                </a:cubicBezTo>
                <a:close/>
              </a:path>
            </a:pathLst>
          </a:custGeom>
          <a:solidFill>
            <a:srgbClr val="FBDF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Box 6">
            <a:extLst>
              <a:ext uri="{FF2B5EF4-FFF2-40B4-BE49-F238E27FC236}">
                <a16:creationId xmlns:a16="http://schemas.microsoft.com/office/drawing/2014/main" id="{F5D04C57-8250-458D-B93A-485CD28F47E0}"/>
              </a:ext>
            </a:extLst>
          </p:cNvPr>
          <p:cNvSpPr txBox="1"/>
          <p:nvPr/>
        </p:nvSpPr>
        <p:spPr>
          <a:xfrm>
            <a:off x="642401" y="94710"/>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Merisis</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IN" sz="2800" b="0" i="0" u="none" strike="noStrike" kern="1200" cap="none" spc="0" normalizeH="0" baseline="0" noProof="0" dirty="0" err="1">
                <a:ln>
                  <a:noFill/>
                </a:ln>
                <a:solidFill>
                  <a:srgbClr val="000000"/>
                </a:solidFill>
                <a:effectLst/>
                <a:uLnTx/>
                <a:uFillTx/>
                <a:latin typeface="Avenir Next LT Pro" panose="020B0504020202020204" pitchFamily="34" charset="0"/>
                <a:ea typeface="+mn-ea"/>
                <a:cs typeface="+mn-cs"/>
              </a:rPr>
              <a:t>SmartBlend</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ETF Strategy</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grpSp>
        <p:nvGrpSpPr>
          <p:cNvPr id="66" name="Group 65">
            <a:extLst>
              <a:ext uri="{FF2B5EF4-FFF2-40B4-BE49-F238E27FC236}">
                <a16:creationId xmlns:a16="http://schemas.microsoft.com/office/drawing/2014/main" id="{39C2447C-245A-4101-BC54-C0F7A6AD8D52}"/>
              </a:ext>
            </a:extLst>
          </p:cNvPr>
          <p:cNvGrpSpPr/>
          <p:nvPr/>
        </p:nvGrpSpPr>
        <p:grpSpPr>
          <a:xfrm>
            <a:off x="658813" y="1108273"/>
            <a:ext cx="4806056" cy="5278056"/>
            <a:chOff x="1510193" y="1593095"/>
            <a:chExt cx="4189260" cy="4600684"/>
          </a:xfrm>
        </p:grpSpPr>
        <p:grpSp>
          <p:nvGrpSpPr>
            <p:cNvPr id="64" name="Group 63">
              <a:extLst>
                <a:ext uri="{FF2B5EF4-FFF2-40B4-BE49-F238E27FC236}">
                  <a16:creationId xmlns:a16="http://schemas.microsoft.com/office/drawing/2014/main" id="{E93127B1-D3BB-4886-9DEC-61919EA3B583}"/>
                </a:ext>
              </a:extLst>
            </p:cNvPr>
            <p:cNvGrpSpPr/>
            <p:nvPr/>
          </p:nvGrpSpPr>
          <p:grpSpPr>
            <a:xfrm>
              <a:off x="1510193" y="1593095"/>
              <a:ext cx="4189260" cy="4600684"/>
              <a:chOff x="2275583" y="1954330"/>
              <a:chExt cx="3275276" cy="3596937"/>
            </a:xfrm>
          </p:grpSpPr>
          <p:sp>
            <p:nvSpPr>
              <p:cNvPr id="24" name="Freeform: Shape 23">
                <a:extLst>
                  <a:ext uri="{FF2B5EF4-FFF2-40B4-BE49-F238E27FC236}">
                    <a16:creationId xmlns:a16="http://schemas.microsoft.com/office/drawing/2014/main" id="{00ABBCA8-6B79-4438-96CE-F1C6C0D256AD}"/>
                  </a:ext>
                </a:extLst>
              </p:cNvPr>
              <p:cNvSpPr/>
              <p:nvPr/>
            </p:nvSpPr>
            <p:spPr>
              <a:xfrm>
                <a:off x="2779937" y="2360439"/>
                <a:ext cx="2265784" cy="2572879"/>
              </a:xfrm>
              <a:custGeom>
                <a:avLst/>
                <a:gdLst>
                  <a:gd name="connsiteX0" fmla="*/ 1132125 w 2265784"/>
                  <a:gd name="connsiteY0" fmla="*/ -749 h 2572879"/>
                  <a:gd name="connsiteX1" fmla="*/ 1698577 w 2265784"/>
                  <a:gd name="connsiteY1" fmla="*/ 326288 h 2572879"/>
                  <a:gd name="connsiteX2" fmla="*/ 2125050 w 2265784"/>
                  <a:gd name="connsiteY2" fmla="*/ 572450 h 2572879"/>
                  <a:gd name="connsiteX3" fmla="*/ 2265017 w 2265784"/>
                  <a:gd name="connsiteY3" fmla="*/ 814887 h 2572879"/>
                  <a:gd name="connsiteX4" fmla="*/ 2265017 w 2265784"/>
                  <a:gd name="connsiteY4" fmla="*/ 1799790 h 2572879"/>
                  <a:gd name="connsiteX5" fmla="*/ 2125050 w 2265784"/>
                  <a:gd name="connsiteY5" fmla="*/ 2042226 h 2572879"/>
                  <a:gd name="connsiteX6" fmla="*/ 1698577 w 2265784"/>
                  <a:gd name="connsiteY6" fmla="*/ 2288455 h 2572879"/>
                  <a:gd name="connsiteX7" fmla="*/ 1272091 w 2265784"/>
                  <a:gd name="connsiteY7" fmla="*/ 2534618 h 2572879"/>
                  <a:gd name="connsiteX8" fmla="*/ 992158 w 2265784"/>
                  <a:gd name="connsiteY8" fmla="*/ 2534618 h 2572879"/>
                  <a:gd name="connsiteX9" fmla="*/ 565685 w 2265784"/>
                  <a:gd name="connsiteY9" fmla="*/ 2288455 h 2572879"/>
                  <a:gd name="connsiteX10" fmla="*/ 139199 w 2265784"/>
                  <a:gd name="connsiteY10" fmla="*/ 2042226 h 2572879"/>
                  <a:gd name="connsiteX11" fmla="*/ -768 w 2265784"/>
                  <a:gd name="connsiteY11" fmla="*/ 1799790 h 2572879"/>
                  <a:gd name="connsiteX12" fmla="*/ -768 w 2265784"/>
                  <a:gd name="connsiteY12" fmla="*/ 814940 h 2572879"/>
                  <a:gd name="connsiteX13" fmla="*/ 139199 w 2265784"/>
                  <a:gd name="connsiteY13" fmla="*/ 572504 h 2572879"/>
                  <a:gd name="connsiteX14" fmla="*/ 565685 w 2265784"/>
                  <a:gd name="connsiteY14" fmla="*/ 326341 h 2572879"/>
                  <a:gd name="connsiteX15" fmla="*/ 1132125 w 2265784"/>
                  <a:gd name="connsiteY15" fmla="*/ -749 h 257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5784" h="2572879">
                    <a:moveTo>
                      <a:pt x="1132125" y="-749"/>
                    </a:moveTo>
                    <a:lnTo>
                      <a:pt x="1698577" y="326288"/>
                    </a:lnTo>
                    <a:lnTo>
                      <a:pt x="2125050" y="572450"/>
                    </a:lnTo>
                    <a:cubicBezTo>
                      <a:pt x="2211660" y="622468"/>
                      <a:pt x="2265017" y="714879"/>
                      <a:pt x="2265017" y="814887"/>
                    </a:cubicBezTo>
                    <a:lnTo>
                      <a:pt x="2265017" y="1799790"/>
                    </a:lnTo>
                    <a:cubicBezTo>
                      <a:pt x="2265017" y="1899798"/>
                      <a:pt x="2211660" y="1992222"/>
                      <a:pt x="2125050" y="2042226"/>
                    </a:cubicBezTo>
                    <a:lnTo>
                      <a:pt x="1698577" y="2288455"/>
                    </a:lnTo>
                    <a:lnTo>
                      <a:pt x="1272091" y="2534618"/>
                    </a:lnTo>
                    <a:cubicBezTo>
                      <a:pt x="1185482" y="2584635"/>
                      <a:pt x="1078767" y="2584635"/>
                      <a:pt x="992158" y="2534618"/>
                    </a:cubicBezTo>
                    <a:lnTo>
                      <a:pt x="565685" y="2288455"/>
                    </a:lnTo>
                    <a:lnTo>
                      <a:pt x="139199" y="2042226"/>
                    </a:lnTo>
                    <a:cubicBezTo>
                      <a:pt x="52590" y="1992222"/>
                      <a:pt x="-768" y="1899798"/>
                      <a:pt x="-768" y="1799790"/>
                    </a:cubicBezTo>
                    <a:lnTo>
                      <a:pt x="-768" y="814940"/>
                    </a:lnTo>
                    <a:cubicBezTo>
                      <a:pt x="-768" y="714932"/>
                      <a:pt x="52590" y="622521"/>
                      <a:pt x="139199" y="572504"/>
                    </a:cubicBezTo>
                    <a:lnTo>
                      <a:pt x="565685" y="326341"/>
                    </a:lnTo>
                    <a:lnTo>
                      <a:pt x="1132125" y="-749"/>
                    </a:lnTo>
                    <a:close/>
                  </a:path>
                </a:pathLst>
              </a:custGeom>
              <a:solidFill>
                <a:srgbClr val="FBDFD3"/>
              </a:solidFill>
              <a:ln w="1328"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A053B4C-940E-47CA-A635-AE4AD8FF0054}"/>
                  </a:ext>
                </a:extLst>
              </p:cNvPr>
              <p:cNvSpPr/>
              <p:nvPr/>
            </p:nvSpPr>
            <p:spPr>
              <a:xfrm>
                <a:off x="3964017" y="3097306"/>
                <a:ext cx="1586842" cy="2453961"/>
              </a:xfrm>
              <a:custGeom>
                <a:avLst/>
                <a:gdLst>
                  <a:gd name="connsiteX0" fmla="*/ -768 w 1586842"/>
                  <a:gd name="connsiteY0" fmla="*/ 768153 h 2453961"/>
                  <a:gd name="connsiteX1" fmla="*/ -768 w 1586842"/>
                  <a:gd name="connsiteY1" fmla="*/ 2251342 h 2453961"/>
                  <a:gd name="connsiteX2" fmla="*/ 301586 w 1586842"/>
                  <a:gd name="connsiteY2" fmla="*/ 2425904 h 2453961"/>
                  <a:gd name="connsiteX3" fmla="*/ 1485295 w 1586842"/>
                  <a:gd name="connsiteY3" fmla="*/ 1742504 h 2453961"/>
                  <a:gd name="connsiteX4" fmla="*/ 1586075 w 1586842"/>
                  <a:gd name="connsiteY4" fmla="*/ 1567928 h 2453961"/>
                  <a:gd name="connsiteX5" fmla="*/ 1586075 w 1586842"/>
                  <a:gd name="connsiteY5" fmla="*/ 201115 h 2453961"/>
                  <a:gd name="connsiteX6" fmla="*/ 1283721 w 1586842"/>
                  <a:gd name="connsiteY6" fmla="*/ 26553 h 2453961"/>
                  <a:gd name="connsiteX7" fmla="*/ -768 w 1586842"/>
                  <a:gd name="connsiteY7" fmla="*/ 768153 h 2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6842" h="2453961">
                    <a:moveTo>
                      <a:pt x="-768" y="768153"/>
                    </a:moveTo>
                    <a:lnTo>
                      <a:pt x="-768" y="2251342"/>
                    </a:lnTo>
                    <a:cubicBezTo>
                      <a:pt x="-768" y="2406517"/>
                      <a:pt x="167208" y="2503492"/>
                      <a:pt x="301586" y="2425904"/>
                    </a:cubicBezTo>
                    <a:lnTo>
                      <a:pt x="1485295" y="1742504"/>
                    </a:lnTo>
                    <a:cubicBezTo>
                      <a:pt x="1547660" y="1706498"/>
                      <a:pt x="1586075" y="1639941"/>
                      <a:pt x="1586075" y="1567928"/>
                    </a:cubicBezTo>
                    <a:lnTo>
                      <a:pt x="1586075" y="201115"/>
                    </a:lnTo>
                    <a:cubicBezTo>
                      <a:pt x="1586075" y="45953"/>
                      <a:pt x="1418099" y="-51022"/>
                      <a:pt x="1283721" y="26553"/>
                    </a:cubicBezTo>
                    <a:lnTo>
                      <a:pt x="-768" y="768153"/>
                    </a:lnTo>
                    <a:close/>
                  </a:path>
                </a:pathLst>
              </a:custGeom>
              <a:solidFill>
                <a:schemeClr val="bg1"/>
              </a:solidFill>
              <a:ln w="1328"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C778A0D0-4EBB-4BB7-95A5-185A0804E22C}"/>
                  </a:ext>
                </a:extLst>
              </p:cNvPr>
              <p:cNvSpPr/>
              <p:nvPr/>
            </p:nvSpPr>
            <p:spPr>
              <a:xfrm>
                <a:off x="2275583" y="3097306"/>
                <a:ext cx="1586842" cy="2453961"/>
              </a:xfrm>
              <a:custGeom>
                <a:avLst/>
                <a:gdLst>
                  <a:gd name="connsiteX0" fmla="*/ 1586075 w 1586842"/>
                  <a:gd name="connsiteY0" fmla="*/ 768153 h 2453961"/>
                  <a:gd name="connsiteX1" fmla="*/ 1586075 w 1586842"/>
                  <a:gd name="connsiteY1" fmla="*/ 2251342 h 2453961"/>
                  <a:gd name="connsiteX2" fmla="*/ 1283721 w 1586842"/>
                  <a:gd name="connsiteY2" fmla="*/ 2425904 h 2453961"/>
                  <a:gd name="connsiteX3" fmla="*/ 100013 w 1586842"/>
                  <a:gd name="connsiteY3" fmla="*/ 1742504 h 2453961"/>
                  <a:gd name="connsiteX4" fmla="*/ -768 w 1586842"/>
                  <a:gd name="connsiteY4" fmla="*/ 1567928 h 2453961"/>
                  <a:gd name="connsiteX5" fmla="*/ -768 w 1586842"/>
                  <a:gd name="connsiteY5" fmla="*/ 201115 h 2453961"/>
                  <a:gd name="connsiteX6" fmla="*/ 301586 w 1586842"/>
                  <a:gd name="connsiteY6" fmla="*/ 26553 h 2453961"/>
                  <a:gd name="connsiteX7" fmla="*/ 1586075 w 1586842"/>
                  <a:gd name="connsiteY7" fmla="*/ 768153 h 2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6842" h="2453961">
                    <a:moveTo>
                      <a:pt x="1586075" y="768153"/>
                    </a:moveTo>
                    <a:lnTo>
                      <a:pt x="1586075" y="2251342"/>
                    </a:lnTo>
                    <a:cubicBezTo>
                      <a:pt x="1586075" y="2406517"/>
                      <a:pt x="1418099" y="2503492"/>
                      <a:pt x="1283721" y="2425904"/>
                    </a:cubicBezTo>
                    <a:lnTo>
                      <a:pt x="100013" y="1742504"/>
                    </a:lnTo>
                    <a:cubicBezTo>
                      <a:pt x="37647" y="1706498"/>
                      <a:pt x="-769" y="1639941"/>
                      <a:pt x="-768" y="1567928"/>
                    </a:cubicBezTo>
                    <a:lnTo>
                      <a:pt x="-768" y="201115"/>
                    </a:lnTo>
                    <a:cubicBezTo>
                      <a:pt x="-768" y="45953"/>
                      <a:pt x="167208" y="-51022"/>
                      <a:pt x="301586" y="26553"/>
                    </a:cubicBezTo>
                    <a:lnTo>
                      <a:pt x="1586075" y="768153"/>
                    </a:lnTo>
                    <a:close/>
                  </a:path>
                </a:pathLst>
              </a:custGeom>
              <a:solidFill>
                <a:schemeClr val="bg1"/>
              </a:solidFill>
              <a:ln w="1328"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44574989-29EA-4039-9659-481C84FFAEF2}"/>
                  </a:ext>
                </a:extLst>
              </p:cNvPr>
              <p:cNvSpPr/>
              <p:nvPr/>
            </p:nvSpPr>
            <p:spPr>
              <a:xfrm>
                <a:off x="2528000" y="1954330"/>
                <a:ext cx="2770442" cy="1801078"/>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chemeClr val="bg1"/>
              </a:solidFill>
              <a:ln w="1328" cap="flat">
                <a:noFill/>
                <a:prstDash val="solid"/>
                <a:miter/>
              </a:ln>
            </p:spPr>
            <p:txBody>
              <a:bodyPr rtlCol="0" anchor="ctr"/>
              <a:lstStyle/>
              <a:p>
                <a:endParaRPr lang="en-GB"/>
              </a:p>
            </p:txBody>
          </p:sp>
        </p:grpSp>
        <p:sp>
          <p:nvSpPr>
            <p:cNvPr id="65" name="Oval 64">
              <a:extLst>
                <a:ext uri="{FF2B5EF4-FFF2-40B4-BE49-F238E27FC236}">
                  <a16:creationId xmlns:a16="http://schemas.microsoft.com/office/drawing/2014/main" id="{68C133D2-F46D-4DEC-84D8-F5C7CB70075D}"/>
                </a:ext>
              </a:extLst>
            </p:cNvPr>
            <p:cNvSpPr/>
            <p:nvPr/>
          </p:nvSpPr>
          <p:spPr>
            <a:xfrm>
              <a:off x="2853045" y="3141037"/>
              <a:ext cx="1503556" cy="1504800"/>
            </a:xfrm>
            <a:prstGeom prst="ellipse">
              <a:avLst/>
            </a:prstGeom>
            <a:solidFill>
              <a:srgbClr val="ED6423"/>
            </a:solidFill>
            <a:ln w="1328" cap="flat">
              <a:noFill/>
              <a:prstDash val="solid"/>
              <a:miter/>
            </a:ln>
          </p:spPr>
          <p:txBody>
            <a:bodyPr rtlCol="0" anchor="ctr"/>
            <a:lstStyle/>
            <a:p>
              <a:endParaRPr lang="en-GB"/>
            </a:p>
          </p:txBody>
        </p:sp>
        <p:sp>
          <p:nvSpPr>
            <p:cNvPr id="25" name="TextBox 24">
              <a:extLst>
                <a:ext uri="{FF2B5EF4-FFF2-40B4-BE49-F238E27FC236}">
                  <a16:creationId xmlns:a16="http://schemas.microsoft.com/office/drawing/2014/main" id="{203EFF3C-EA58-4F9A-9EB9-42D72BBE0855}"/>
                </a:ext>
              </a:extLst>
            </p:cNvPr>
            <p:cNvSpPr txBox="1"/>
            <p:nvPr/>
          </p:nvSpPr>
          <p:spPr>
            <a:xfrm>
              <a:off x="3073751" y="3745885"/>
              <a:ext cx="1062145" cy="321933"/>
            </a:xfrm>
            <a:prstGeom prst="rect">
              <a:avLst/>
            </a:prstGeom>
            <a:noFill/>
          </p:spPr>
          <p:txBody>
            <a:bodyPr wrap="square">
              <a:spAutoFit/>
            </a:bodyPr>
            <a:lstStyle/>
            <a:p>
              <a:pPr marL="0" lvl="1" indent="0" algn="ctr" defTabSz="1371600">
                <a:spcBef>
                  <a:spcPts val="750"/>
                </a:spcBef>
                <a:buNone/>
                <a:defRPr/>
              </a:pPr>
              <a:r>
                <a:rPr lang="en-US" b="1" dirty="0">
                  <a:solidFill>
                    <a:schemeClr val="bg1"/>
                  </a:solidFill>
                  <a:latin typeface="Avenir Next LT Pro Light" panose="020B0304020202020204" pitchFamily="34" charset="0"/>
                  <a:cs typeface="Poppins" panose="00000500000000000000" pitchFamily="2" charset="0"/>
                </a:rPr>
                <a:t>Key Risks</a:t>
              </a:r>
            </a:p>
          </p:txBody>
        </p:sp>
      </p:grpSp>
      <p:sp>
        <p:nvSpPr>
          <p:cNvPr id="34" name="TextBox 33">
            <a:extLst>
              <a:ext uri="{FF2B5EF4-FFF2-40B4-BE49-F238E27FC236}">
                <a16:creationId xmlns:a16="http://schemas.microsoft.com/office/drawing/2014/main" id="{00DB7087-899C-4160-909C-182DB9C686CD}"/>
              </a:ext>
            </a:extLst>
          </p:cNvPr>
          <p:cNvSpPr txBox="1"/>
          <p:nvPr/>
        </p:nvSpPr>
        <p:spPr>
          <a:xfrm>
            <a:off x="2135224" y="2162488"/>
            <a:ext cx="1852082" cy="523220"/>
          </a:xfrm>
          <a:prstGeom prst="rect">
            <a:avLst/>
          </a:prstGeom>
          <a:noFill/>
        </p:spPr>
        <p:txBody>
          <a:bodyPr wrap="square">
            <a:spAutoFit/>
          </a:bodyPr>
          <a:lstStyle/>
          <a:p>
            <a:pPr marL="0" lvl="1" algn="ctr" defTabSz="914445"/>
            <a:r>
              <a:rPr lang="en-US" sz="1400" dirty="0">
                <a:solidFill>
                  <a:srgbClr val="000000"/>
                </a:solidFill>
                <a:latin typeface="Avenir Next LT Pro Light" panose="020B0304020202020204" pitchFamily="34" charset="0"/>
                <a:cs typeface="Poppins" panose="00000500000000000000" pitchFamily="2" charset="0"/>
              </a:rPr>
              <a:t>Expansion of Tracking Errors </a:t>
            </a:r>
          </a:p>
        </p:txBody>
      </p:sp>
      <p:sp>
        <p:nvSpPr>
          <p:cNvPr id="42" name="TextBox 41">
            <a:extLst>
              <a:ext uri="{FF2B5EF4-FFF2-40B4-BE49-F238E27FC236}">
                <a16:creationId xmlns:a16="http://schemas.microsoft.com/office/drawing/2014/main" id="{E9BBDA53-D42C-4D74-883D-734B5821142D}"/>
              </a:ext>
            </a:extLst>
          </p:cNvPr>
          <p:cNvSpPr txBox="1"/>
          <p:nvPr/>
        </p:nvSpPr>
        <p:spPr>
          <a:xfrm>
            <a:off x="3849104" y="4159783"/>
            <a:ext cx="1473864" cy="1169551"/>
          </a:xfrm>
          <a:prstGeom prst="rect">
            <a:avLst/>
          </a:prstGeom>
          <a:noFill/>
        </p:spPr>
        <p:txBody>
          <a:bodyPr wrap="square">
            <a:spAutoFit/>
          </a:bodyPr>
          <a:lstStyle/>
          <a:p>
            <a:pPr marL="0" lvl="1" algn="ctr" defTabSz="914445"/>
            <a:r>
              <a:rPr lang="en-GB" sz="1400" dirty="0">
                <a:solidFill>
                  <a:srgbClr val="000000"/>
                </a:solidFill>
                <a:latin typeface="Avenir Next LT Pro Light" panose="020B0304020202020204" pitchFamily="34" charset="0"/>
                <a:cs typeface="Poppins" panose="00000500000000000000" pitchFamily="2" charset="0"/>
              </a:rPr>
              <a:t>Exchange Price at significant Premium to underlying NAVs</a:t>
            </a:r>
          </a:p>
        </p:txBody>
      </p:sp>
      <p:sp>
        <p:nvSpPr>
          <p:cNvPr id="69" name="Freeform: Shape 68">
            <a:extLst>
              <a:ext uri="{FF2B5EF4-FFF2-40B4-BE49-F238E27FC236}">
                <a16:creationId xmlns:a16="http://schemas.microsoft.com/office/drawing/2014/main" id="{F2984508-029C-4F70-A378-233AF3A7DE1A}"/>
              </a:ext>
            </a:extLst>
          </p:cNvPr>
          <p:cNvSpPr/>
          <p:nvPr/>
        </p:nvSpPr>
        <p:spPr>
          <a:xfrm rot="14518817" flipH="1">
            <a:off x="573138" y="3084266"/>
            <a:ext cx="1219680" cy="792920"/>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rgbClr val="CBD7D5"/>
          </a:solidFill>
          <a:ln w="132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74D878F-4F79-4CB1-99FD-3118E6F5DD0A}"/>
              </a:ext>
            </a:extLst>
          </p:cNvPr>
          <p:cNvSpPr/>
          <p:nvPr/>
        </p:nvSpPr>
        <p:spPr>
          <a:xfrm rot="14518817" flipV="1">
            <a:off x="573644" y="3084300"/>
            <a:ext cx="1219680" cy="792920"/>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rgbClr val="BCCBC8"/>
          </a:solidFill>
          <a:ln w="1328"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DFA6EE7A-0FD2-44FD-B791-DEAE49128C06}"/>
              </a:ext>
            </a:extLst>
          </p:cNvPr>
          <p:cNvSpPr/>
          <p:nvPr/>
        </p:nvSpPr>
        <p:spPr>
          <a:xfrm rot="23878" flipH="1">
            <a:off x="2461342" y="1229075"/>
            <a:ext cx="1219680" cy="792920"/>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rgbClr val="CBD7D5"/>
          </a:solidFill>
          <a:ln w="1328"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EB64C14-9DD6-4895-8D15-E9BD211E3660}"/>
              </a:ext>
            </a:extLst>
          </p:cNvPr>
          <p:cNvSpPr/>
          <p:nvPr/>
        </p:nvSpPr>
        <p:spPr>
          <a:xfrm rot="23878" flipV="1">
            <a:off x="2461072" y="1229505"/>
            <a:ext cx="1219680" cy="792920"/>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rgbClr val="BCCBC8"/>
          </a:solidFill>
          <a:ln w="1328"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A14A5990-CEDF-4CDF-9C3C-A32CCFA4C5B8}"/>
              </a:ext>
            </a:extLst>
          </p:cNvPr>
          <p:cNvSpPr/>
          <p:nvPr/>
        </p:nvSpPr>
        <p:spPr>
          <a:xfrm rot="7306538">
            <a:off x="4345893" y="3057136"/>
            <a:ext cx="1219680" cy="792920"/>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rgbClr val="CBD7D5"/>
          </a:solidFill>
          <a:ln w="1328"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2430828C-77FF-4213-9CAF-034C3BEE79D5}"/>
              </a:ext>
            </a:extLst>
          </p:cNvPr>
          <p:cNvSpPr/>
          <p:nvPr/>
        </p:nvSpPr>
        <p:spPr>
          <a:xfrm rot="7306538" flipH="1" flipV="1">
            <a:off x="4345385" y="3057136"/>
            <a:ext cx="1219680" cy="792920"/>
          </a:xfrm>
          <a:custGeom>
            <a:avLst/>
            <a:gdLst>
              <a:gd name="connsiteX0" fmla="*/ 1392484 w 2770442"/>
              <a:gd name="connsiteY0" fmla="*/ 1800330 h 1801078"/>
              <a:gd name="connsiteX1" fmla="*/ 2670412 w 2770442"/>
              <a:gd name="connsiteY1" fmla="*/ 1047512 h 1801078"/>
              <a:gd name="connsiteX2" fmla="*/ 2667365 w 2770442"/>
              <a:gd name="connsiteY2" fmla="*/ 698401 h 1801078"/>
              <a:gd name="connsiteX3" fmla="*/ 1477709 w 2770442"/>
              <a:gd name="connsiteY3" fmla="*/ 25379 h 1801078"/>
              <a:gd name="connsiteX4" fmla="*/ 1276149 w 2770442"/>
              <a:gd name="connsiteY4" fmla="*/ 27149 h 1801078"/>
              <a:gd name="connsiteX5" fmla="*/ 98495 w 2770442"/>
              <a:gd name="connsiteY5" fmla="*/ 720875 h 1801078"/>
              <a:gd name="connsiteX6" fmla="*/ 101542 w 2770442"/>
              <a:gd name="connsiteY6" fmla="*/ 1069986 h 1801078"/>
              <a:gd name="connsiteX7" fmla="*/ 1392484 w 2770442"/>
              <a:gd name="connsiteY7" fmla="*/ 1800303 h 180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442" h="1801078">
                <a:moveTo>
                  <a:pt x="1392484" y="1800330"/>
                </a:moveTo>
                <a:lnTo>
                  <a:pt x="2670412" y="1047512"/>
                </a:lnTo>
                <a:cubicBezTo>
                  <a:pt x="2804112" y="968754"/>
                  <a:pt x="2802409" y="774738"/>
                  <a:pt x="2667365" y="698401"/>
                </a:cubicBezTo>
                <a:lnTo>
                  <a:pt x="1477709" y="25379"/>
                </a:lnTo>
                <a:cubicBezTo>
                  <a:pt x="1415025" y="-10080"/>
                  <a:pt x="1338195" y="-9405"/>
                  <a:pt x="1276149" y="27149"/>
                </a:cubicBezTo>
                <a:lnTo>
                  <a:pt x="98495" y="720875"/>
                </a:lnTo>
                <a:cubicBezTo>
                  <a:pt x="-35204" y="799633"/>
                  <a:pt x="-33501" y="993649"/>
                  <a:pt x="101542" y="1069986"/>
                </a:cubicBezTo>
                <a:lnTo>
                  <a:pt x="1392484" y="1800303"/>
                </a:lnTo>
                <a:close/>
              </a:path>
            </a:pathLst>
          </a:custGeom>
          <a:solidFill>
            <a:srgbClr val="BCCBC8"/>
          </a:solidFill>
          <a:ln w="1328" cap="flat">
            <a:noFill/>
            <a:prstDash val="solid"/>
            <a:miter/>
          </a:ln>
        </p:spPr>
        <p:txBody>
          <a:bodyPr rtlCol="0" anchor="ctr"/>
          <a:lstStyle/>
          <a:p>
            <a:endParaRPr lang="en-GB"/>
          </a:p>
        </p:txBody>
      </p:sp>
      <p:sp>
        <p:nvSpPr>
          <p:cNvPr id="46" name="TextBox 45">
            <a:extLst>
              <a:ext uri="{FF2B5EF4-FFF2-40B4-BE49-F238E27FC236}">
                <a16:creationId xmlns:a16="http://schemas.microsoft.com/office/drawing/2014/main" id="{9CECB138-D7BB-4D2F-95DA-443CEFD6F0C3}"/>
              </a:ext>
            </a:extLst>
          </p:cNvPr>
          <p:cNvSpPr txBox="1"/>
          <p:nvPr/>
        </p:nvSpPr>
        <p:spPr>
          <a:xfrm>
            <a:off x="906994" y="4353738"/>
            <a:ext cx="1278320" cy="307777"/>
          </a:xfrm>
          <a:prstGeom prst="rect">
            <a:avLst/>
          </a:prstGeom>
          <a:noFill/>
        </p:spPr>
        <p:txBody>
          <a:bodyPr wrap="square">
            <a:spAutoFit/>
          </a:bodyPr>
          <a:lstStyle/>
          <a:p>
            <a:pPr marL="0" lvl="1" algn="ctr" defTabSz="914445"/>
            <a:r>
              <a:rPr lang="en-US" sz="1400" dirty="0">
                <a:solidFill>
                  <a:srgbClr val="000000"/>
                </a:solidFill>
                <a:latin typeface="Avenir Next LT Pro Light" panose="020B0304020202020204" pitchFamily="34" charset="0"/>
                <a:cs typeface="Poppins" panose="00000500000000000000" pitchFamily="2" charset="0"/>
              </a:rPr>
              <a:t>Model Risk</a:t>
            </a:r>
          </a:p>
        </p:txBody>
      </p:sp>
      <p:pic>
        <p:nvPicPr>
          <p:cNvPr id="5" name="Graphic 4">
            <a:extLst>
              <a:ext uri="{FF2B5EF4-FFF2-40B4-BE49-F238E27FC236}">
                <a16:creationId xmlns:a16="http://schemas.microsoft.com/office/drawing/2014/main" id="{DCDB8FE8-A169-40BB-AE12-439A12AC40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1265" y="1424324"/>
            <a:ext cx="360000" cy="360000"/>
          </a:xfrm>
          <a:prstGeom prst="rect">
            <a:avLst/>
          </a:prstGeom>
        </p:spPr>
      </p:pic>
      <p:pic>
        <p:nvPicPr>
          <p:cNvPr id="7" name="Graphic 6">
            <a:extLst>
              <a:ext uri="{FF2B5EF4-FFF2-40B4-BE49-F238E27FC236}">
                <a16:creationId xmlns:a16="http://schemas.microsoft.com/office/drawing/2014/main" id="{3922B365-F3FE-4490-A54E-78D9DCE880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9193" y="3259153"/>
            <a:ext cx="360000" cy="360000"/>
          </a:xfrm>
          <a:prstGeom prst="rect">
            <a:avLst/>
          </a:prstGeom>
        </p:spPr>
      </p:pic>
      <p:pic>
        <p:nvPicPr>
          <p:cNvPr id="9" name="Graphic 8">
            <a:extLst>
              <a:ext uri="{FF2B5EF4-FFF2-40B4-BE49-F238E27FC236}">
                <a16:creationId xmlns:a16="http://schemas.microsoft.com/office/drawing/2014/main" id="{2006442A-DF05-4860-BF4C-CDF2DD339F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2942" y="3291069"/>
            <a:ext cx="360000" cy="360000"/>
          </a:xfrm>
          <a:prstGeom prst="rect">
            <a:avLst/>
          </a:prstGeom>
        </p:spPr>
      </p:pic>
      <p:sp>
        <p:nvSpPr>
          <p:cNvPr id="57" name="TextBox 205">
            <a:extLst>
              <a:ext uri="{FF2B5EF4-FFF2-40B4-BE49-F238E27FC236}">
                <a16:creationId xmlns:a16="http://schemas.microsoft.com/office/drawing/2014/main" id="{05CD74BB-3D2B-44FE-9574-995D50A6F780}"/>
              </a:ext>
            </a:extLst>
          </p:cNvPr>
          <p:cNvSpPr txBox="1"/>
          <p:nvPr/>
        </p:nvSpPr>
        <p:spPr>
          <a:xfrm>
            <a:off x="10168854" y="6460195"/>
            <a:ext cx="3269864" cy="362188"/>
          </a:xfrm>
          <a:prstGeom prst="rect">
            <a:avLst/>
          </a:prstGeom>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www.merisiswealth.com</a:t>
            </a:r>
          </a:p>
        </p:txBody>
      </p:sp>
      <p:pic>
        <p:nvPicPr>
          <p:cNvPr id="6" name="Graphic 5">
            <a:extLst>
              <a:ext uri="{FF2B5EF4-FFF2-40B4-BE49-F238E27FC236}">
                <a16:creationId xmlns:a16="http://schemas.microsoft.com/office/drawing/2014/main" id="{87B9C5FE-3A14-46A7-8208-078152D1C3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2628" y="309420"/>
            <a:ext cx="7275872" cy="7275872"/>
          </a:xfrm>
          <a:prstGeom prst="rect">
            <a:avLst/>
          </a:prstGeom>
        </p:spPr>
      </p:pic>
      <p:grpSp>
        <p:nvGrpSpPr>
          <p:cNvPr id="49" name="Group 48">
            <a:extLst>
              <a:ext uri="{FF2B5EF4-FFF2-40B4-BE49-F238E27FC236}">
                <a16:creationId xmlns:a16="http://schemas.microsoft.com/office/drawing/2014/main" id="{887BEA99-0EBB-4E51-9FB3-D13149597B1A}"/>
              </a:ext>
            </a:extLst>
          </p:cNvPr>
          <p:cNvGrpSpPr/>
          <p:nvPr/>
        </p:nvGrpSpPr>
        <p:grpSpPr>
          <a:xfrm>
            <a:off x="10793403" y="220247"/>
            <a:ext cx="1398597" cy="584776"/>
            <a:chOff x="10793403" y="220247"/>
            <a:chExt cx="1398597" cy="584776"/>
          </a:xfrm>
        </p:grpSpPr>
        <p:sp>
          <p:nvSpPr>
            <p:cNvPr id="50" name="Rectangle: Top Corners Rounded 49">
              <a:extLst>
                <a:ext uri="{FF2B5EF4-FFF2-40B4-BE49-F238E27FC236}">
                  <a16:creationId xmlns:a16="http://schemas.microsoft.com/office/drawing/2014/main" id="{0387FBA8-D954-4BB9-869C-AA1476F8FC59}"/>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52" name="Content Placeholder 55">
              <a:extLst>
                <a:ext uri="{FF2B5EF4-FFF2-40B4-BE49-F238E27FC236}">
                  <a16:creationId xmlns:a16="http://schemas.microsoft.com/office/drawing/2014/main" id="{9CE802A3-51AC-4748-83FF-048BEBEC7F45}"/>
                </a:ext>
              </a:extLst>
            </p:cNvPr>
            <p:cNvPicPr>
              <a:picLocks noChangeAspect="1"/>
            </p:cNvPicPr>
            <p:nvPr/>
          </p:nvPicPr>
          <p:blipFill>
            <a:blip r:embed="rId10"/>
            <a:stretch>
              <a:fillRect/>
            </a:stretch>
          </p:blipFill>
          <p:spPr>
            <a:xfrm>
              <a:off x="11263718" y="292811"/>
              <a:ext cx="763456" cy="439646"/>
            </a:xfrm>
            <a:prstGeom prst="rect">
              <a:avLst/>
            </a:prstGeom>
          </p:spPr>
        </p:pic>
      </p:grpSp>
      <p:sp>
        <p:nvSpPr>
          <p:cNvPr id="29" name="TextBox 208">
            <a:extLst>
              <a:ext uri="{FF2B5EF4-FFF2-40B4-BE49-F238E27FC236}">
                <a16:creationId xmlns:a16="http://schemas.microsoft.com/office/drawing/2014/main" id="{E021F955-B288-42D0-8CD3-5CD58B78E47E}"/>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2729633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BBB3-B9CC-B9FA-FBE2-3C328F54A9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299B75-1D85-97EE-0266-5E344A7E32E8}"/>
              </a:ext>
            </a:extLst>
          </p:cNvPr>
          <p:cNvSpPr txBox="1"/>
          <p:nvPr/>
        </p:nvSpPr>
        <p:spPr>
          <a:xfrm>
            <a:off x="6658108" y="1134500"/>
            <a:ext cx="6587110" cy="569387"/>
          </a:xfrm>
          <a:prstGeom prst="rect">
            <a:avLst/>
          </a:prstGeom>
          <a:solidFill>
            <a:schemeClr val="dk2">
              <a:alpha val="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err="1">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Merisis</a:t>
            </a:r>
            <a:r>
              <a:rPr kumimoji="0" lang="en-US" sz="3100" b="1"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 Catalyst Series I</a:t>
            </a:r>
            <a:endParaRPr kumimoji="0" lang="en-IN" sz="31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Poppins Thin" panose="00000300000000000000" pitchFamily="2" charset="0"/>
            </a:endParaRPr>
          </a:p>
        </p:txBody>
      </p:sp>
      <p:cxnSp>
        <p:nvCxnSpPr>
          <p:cNvPr id="36" name="Straight Connector 35">
            <a:extLst>
              <a:ext uri="{FF2B5EF4-FFF2-40B4-BE49-F238E27FC236}">
                <a16:creationId xmlns:a16="http://schemas.microsoft.com/office/drawing/2014/main" id="{158DB4D6-5EB1-64B9-49BC-4081ED06D222}"/>
              </a:ext>
            </a:extLst>
          </p:cNvPr>
          <p:cNvCxnSpPr>
            <a:cxnSpLocks/>
          </p:cNvCxnSpPr>
          <p:nvPr/>
        </p:nvCxnSpPr>
        <p:spPr>
          <a:xfrm>
            <a:off x="8236449" y="2158306"/>
            <a:ext cx="3186821" cy="0"/>
          </a:xfrm>
          <a:prstGeom prst="line">
            <a:avLst/>
          </a:prstGeom>
          <a:ln w="12700">
            <a:solidFill>
              <a:srgbClr val="F4A17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7FD99B-2A8F-D06B-A9BA-F36C32831FAE}"/>
              </a:ext>
            </a:extLst>
          </p:cNvPr>
          <p:cNvSpPr txBox="1"/>
          <p:nvPr/>
        </p:nvSpPr>
        <p:spPr>
          <a:xfrm>
            <a:off x="6096000" y="2342250"/>
            <a:ext cx="5327271" cy="147732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i="1" dirty="0">
                <a:solidFill>
                  <a:srgbClr val="38383C">
                    <a:lumMod val="75000"/>
                    <a:lumOff val="25000"/>
                  </a:srgbClr>
                </a:solidFill>
                <a:latin typeface="Avenir Next LT Pro" panose="020B0504020202020204" pitchFamily="34" charset="0"/>
                <a:ea typeface="Cormorant" pitchFamily="2" charset="0"/>
                <a:cs typeface="Cormorant" pitchFamily="2" charset="0"/>
              </a:rPr>
              <a:t>“The best way to predict the future is to create it”</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i="1" dirty="0">
              <a:solidFill>
                <a:srgbClr val="38383C">
                  <a:lumMod val="75000"/>
                  <a:lumOff val="25000"/>
                </a:srgbClr>
              </a:solidFill>
              <a:latin typeface="Avenir Next LT Pro" panose="020B0504020202020204" pitchFamily="34" charset="0"/>
              <a:ea typeface="Cormorant" pitchFamily="2" charset="0"/>
              <a:cs typeface="Cormorant"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i="1" dirty="0">
                <a:solidFill>
                  <a:srgbClr val="38383C">
                    <a:lumMod val="75000"/>
                    <a:lumOff val="25000"/>
                  </a:srgbClr>
                </a:solidFill>
                <a:latin typeface="Avenir Next LT Pro" panose="020B0504020202020204" pitchFamily="34" charset="0"/>
                <a:ea typeface="Cormorant" pitchFamily="2" charset="0"/>
                <a:cs typeface="Cormorant" pitchFamily="2" charset="0"/>
              </a:rPr>
              <a:t>Peter Drucker, Father of Management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38383C">
                  <a:lumMod val="75000"/>
                  <a:lumOff val="25000"/>
                </a:srgbClr>
              </a:solidFill>
              <a:effectLst/>
              <a:uLnTx/>
              <a:uFillTx/>
              <a:latin typeface="Avenir Next LT Pro" panose="020B0504020202020204" pitchFamily="34" charset="0"/>
              <a:ea typeface="Cormorant" pitchFamily="2" charset="0"/>
              <a:cs typeface="Cormorant"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38383C">
                  <a:lumMod val="75000"/>
                  <a:lumOff val="25000"/>
                </a:srgbClr>
              </a:solidFill>
              <a:effectLst/>
              <a:uLnTx/>
              <a:uFillTx/>
              <a:latin typeface="Avenir Next LT Pro" panose="020B0504020202020204" pitchFamily="34" charset="0"/>
              <a:ea typeface="Cormorant" pitchFamily="2" charset="0"/>
              <a:cs typeface="Cormorant" pitchFamily="2" charset="0"/>
            </a:endParaRPr>
          </a:p>
        </p:txBody>
      </p:sp>
      <p:sp>
        <p:nvSpPr>
          <p:cNvPr id="29" name="Freeform: Shape 28">
            <a:extLst>
              <a:ext uri="{FF2B5EF4-FFF2-40B4-BE49-F238E27FC236}">
                <a16:creationId xmlns:a16="http://schemas.microsoft.com/office/drawing/2014/main" id="{BC06332A-5B4E-E98D-1BEC-BB351B837052}"/>
              </a:ext>
            </a:extLst>
          </p:cNvPr>
          <p:cNvSpPr/>
          <p:nvPr/>
        </p:nvSpPr>
        <p:spPr>
          <a:xfrm>
            <a:off x="1112520" y="1"/>
            <a:ext cx="3884888" cy="3108960"/>
          </a:xfrm>
          <a:custGeom>
            <a:avLst/>
            <a:gdLst>
              <a:gd name="connsiteX0" fmla="*/ 0 w 5858212"/>
              <a:gd name="connsiteY0" fmla="*/ 0 h 4688152"/>
              <a:gd name="connsiteX1" fmla="*/ 5858212 w 5858212"/>
              <a:gd name="connsiteY1" fmla="*/ 0 h 4688152"/>
              <a:gd name="connsiteX2" fmla="*/ 3262890 w 5858212"/>
              <a:gd name="connsiteY2" fmla="*/ 4495321 h 4688152"/>
              <a:gd name="connsiteX3" fmla="*/ 3121697 w 5858212"/>
              <a:gd name="connsiteY3" fmla="*/ 4636512 h 4688152"/>
              <a:gd name="connsiteX4" fmla="*/ 2595323 w 5858212"/>
              <a:gd name="connsiteY4" fmla="*/ 4495321 h 4688152"/>
              <a:gd name="connsiteX5" fmla="*/ 0 w 5858212"/>
              <a:gd name="connsiteY5" fmla="*/ 0 h 46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8212" h="4688152">
                <a:moveTo>
                  <a:pt x="0" y="0"/>
                </a:moveTo>
                <a:lnTo>
                  <a:pt x="5858212" y="0"/>
                </a:lnTo>
                <a:lnTo>
                  <a:pt x="3262890" y="4495321"/>
                </a:lnTo>
                <a:cubicBezTo>
                  <a:pt x="3229071" y="4553980"/>
                  <a:pt x="3180358" y="4602648"/>
                  <a:pt x="3121697" y="4636512"/>
                </a:cubicBezTo>
                <a:cubicBezTo>
                  <a:pt x="2937387" y="4742870"/>
                  <a:pt x="2701678" y="4679675"/>
                  <a:pt x="2595323" y="4495321"/>
                </a:cubicBezTo>
                <a:lnTo>
                  <a:pt x="0" y="0"/>
                </a:lnTo>
                <a:close/>
              </a:path>
            </a:pathLst>
          </a:custGeom>
          <a:solidFill>
            <a:srgbClr val="ACBF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8AB574A-796A-3AF8-E0D9-2D6660FB794F}"/>
              </a:ext>
            </a:extLst>
          </p:cNvPr>
          <p:cNvSpPr/>
          <p:nvPr/>
        </p:nvSpPr>
        <p:spPr>
          <a:xfrm>
            <a:off x="3279447" y="3351656"/>
            <a:ext cx="4381448" cy="3506344"/>
          </a:xfrm>
          <a:custGeom>
            <a:avLst/>
            <a:gdLst>
              <a:gd name="connsiteX0" fmla="*/ 2956015 w 5858212"/>
              <a:gd name="connsiteY0" fmla="*/ 967 h 4688155"/>
              <a:gd name="connsiteX1" fmla="*/ 3262888 w 5858212"/>
              <a:gd name="connsiteY1" fmla="*/ 192833 h 4688155"/>
              <a:gd name="connsiteX2" fmla="*/ 5858212 w 5858212"/>
              <a:gd name="connsiteY2" fmla="*/ 4688155 h 4688155"/>
              <a:gd name="connsiteX3" fmla="*/ 0 w 5858212"/>
              <a:gd name="connsiteY3" fmla="*/ 4688154 h 4688155"/>
              <a:gd name="connsiteX4" fmla="*/ 2595321 w 5858212"/>
              <a:gd name="connsiteY4" fmla="*/ 192833 h 4688155"/>
              <a:gd name="connsiteX5" fmla="*/ 2736515 w 5858212"/>
              <a:gd name="connsiteY5" fmla="*/ 51642 h 4688155"/>
              <a:gd name="connsiteX6" fmla="*/ 2956015 w 5858212"/>
              <a:gd name="connsiteY6" fmla="*/ 967 h 468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212" h="4688155">
                <a:moveTo>
                  <a:pt x="2956015" y="967"/>
                </a:moveTo>
                <a:cubicBezTo>
                  <a:pt x="3079416" y="9718"/>
                  <a:pt x="3196416" y="77612"/>
                  <a:pt x="3262888" y="192833"/>
                </a:cubicBezTo>
                <a:lnTo>
                  <a:pt x="5858212" y="4688155"/>
                </a:lnTo>
                <a:lnTo>
                  <a:pt x="0" y="4688154"/>
                </a:lnTo>
                <a:lnTo>
                  <a:pt x="2595321" y="192833"/>
                </a:lnTo>
                <a:cubicBezTo>
                  <a:pt x="2629140" y="134174"/>
                  <a:pt x="2677853" y="85506"/>
                  <a:pt x="2736515" y="51642"/>
                </a:cubicBezTo>
                <a:cubicBezTo>
                  <a:pt x="2805631" y="11758"/>
                  <a:pt x="2881975" y="-4283"/>
                  <a:pt x="2956015" y="967"/>
                </a:cubicBezTo>
                <a:close/>
              </a:path>
            </a:pathLst>
          </a:custGeom>
          <a:solidFill>
            <a:srgbClr val="ED642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208">
            <a:extLst>
              <a:ext uri="{FF2B5EF4-FFF2-40B4-BE49-F238E27FC236}">
                <a16:creationId xmlns:a16="http://schemas.microsoft.com/office/drawing/2014/main" id="{6925AAF1-2950-4A1A-BB9D-CB00C09657B8}"/>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37234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5581016-55B1-4B7E-8BFB-F16284B0A7C7}"/>
              </a:ext>
            </a:extLst>
          </p:cNvPr>
          <p:cNvSpPr/>
          <p:nvPr/>
        </p:nvSpPr>
        <p:spPr>
          <a:xfrm rot="10800000">
            <a:off x="566532" y="1259809"/>
            <a:ext cx="5529468" cy="5123866"/>
          </a:xfrm>
          <a:custGeom>
            <a:avLst/>
            <a:gdLst>
              <a:gd name="connsiteX0" fmla="*/ 7288032 w 7288032"/>
              <a:gd name="connsiteY0" fmla="*/ 4270097 h 4270097"/>
              <a:gd name="connsiteX1" fmla="*/ 1641812 w 7288032"/>
              <a:gd name="connsiteY1" fmla="*/ 4270097 h 4270097"/>
              <a:gd name="connsiteX2" fmla="*/ 1641812 w 7288032"/>
              <a:gd name="connsiteY2" fmla="*/ 4269816 h 4270097"/>
              <a:gd name="connsiteX3" fmla="*/ 1418760 w 7288032"/>
              <a:gd name="connsiteY3" fmla="*/ 4269816 h 4270097"/>
              <a:gd name="connsiteX4" fmla="*/ 1036724 w 7288032"/>
              <a:gd name="connsiteY4" fmla="*/ 4048909 h 4270097"/>
              <a:gd name="connsiteX5" fmla="*/ 59160 w 7288032"/>
              <a:gd name="connsiteY5" fmla="*/ 2355816 h 4270097"/>
              <a:gd name="connsiteX6" fmla="*/ 59160 w 7288032"/>
              <a:gd name="connsiteY6" fmla="*/ 1914001 h 4270097"/>
              <a:gd name="connsiteX7" fmla="*/ 1036724 w 7288032"/>
              <a:gd name="connsiteY7" fmla="*/ 220908 h 4270097"/>
              <a:gd name="connsiteX8" fmla="*/ 1418760 w 7288032"/>
              <a:gd name="connsiteY8" fmla="*/ 0 h 4270097"/>
              <a:gd name="connsiteX9" fmla="*/ 3373887 w 7288032"/>
              <a:gd name="connsiteY9" fmla="*/ 0 h 4270097"/>
              <a:gd name="connsiteX10" fmla="*/ 3378041 w 7288032"/>
              <a:gd name="connsiteY10" fmla="*/ 281 h 4270097"/>
              <a:gd name="connsiteX11" fmla="*/ 7288032 w 7288032"/>
              <a:gd name="connsiteY11" fmla="*/ 281 h 42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8032" h="4270097">
                <a:moveTo>
                  <a:pt x="7288032" y="4270097"/>
                </a:moveTo>
                <a:lnTo>
                  <a:pt x="1641812" y="4270097"/>
                </a:lnTo>
                <a:lnTo>
                  <a:pt x="1641812" y="4269816"/>
                </a:lnTo>
                <a:lnTo>
                  <a:pt x="1418760" y="4269816"/>
                </a:lnTo>
                <a:cubicBezTo>
                  <a:pt x="1261114" y="4269613"/>
                  <a:pt x="1115535" y="4185432"/>
                  <a:pt x="1036724" y="4048909"/>
                </a:cubicBezTo>
                <a:lnTo>
                  <a:pt x="59160" y="2355816"/>
                </a:lnTo>
                <a:cubicBezTo>
                  <a:pt x="-19720" y="2219113"/>
                  <a:pt x="-19720" y="2050704"/>
                  <a:pt x="59160" y="1914001"/>
                </a:cubicBezTo>
                <a:lnTo>
                  <a:pt x="1036724" y="220908"/>
                </a:lnTo>
                <a:cubicBezTo>
                  <a:pt x="1115536" y="84385"/>
                  <a:pt x="1261114" y="203"/>
                  <a:pt x="1418760" y="0"/>
                </a:cubicBezTo>
                <a:lnTo>
                  <a:pt x="3373887" y="0"/>
                </a:lnTo>
                <a:lnTo>
                  <a:pt x="3378041" y="281"/>
                </a:lnTo>
                <a:lnTo>
                  <a:pt x="7288032" y="281"/>
                </a:lnTo>
                <a:close/>
              </a:path>
            </a:pathLst>
          </a:custGeom>
          <a:gradFill>
            <a:gsLst>
              <a:gs pos="0">
                <a:schemeClr val="accent1">
                  <a:lumMod val="5000"/>
                  <a:lumOff val="95000"/>
                  <a:alpha val="0"/>
                </a:schemeClr>
              </a:gs>
              <a:gs pos="49000">
                <a:schemeClr val="bg1"/>
              </a:gs>
            </a:gsLst>
            <a:lin ang="12000000" scaled="0"/>
          </a:gra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5" name="TextBox 4">
            <a:extLst>
              <a:ext uri="{FF2B5EF4-FFF2-40B4-BE49-F238E27FC236}">
                <a16:creationId xmlns:a16="http://schemas.microsoft.com/office/drawing/2014/main" id="{4A347F23-E592-42A4-8137-2E49C7214607}"/>
              </a:ext>
            </a:extLst>
          </p:cNvPr>
          <p:cNvSpPr txBox="1"/>
          <p:nvPr/>
        </p:nvSpPr>
        <p:spPr>
          <a:xfrm>
            <a:off x="1469296" y="1560008"/>
            <a:ext cx="3523809" cy="738664"/>
          </a:xfrm>
          <a:prstGeom prst="rect">
            <a:avLst/>
          </a:prstGeom>
          <a:noFill/>
        </p:spPr>
        <p:txBody>
          <a:bodyPr wrap="square">
            <a:spAutoFit/>
          </a:bodyPr>
          <a:lstStyle/>
          <a:p>
            <a:r>
              <a:rPr lang="en-US" sz="1400" dirty="0">
                <a:latin typeface="Avenir Next LT Pro Light" panose="020B0304020202020204" pitchFamily="34" charset="0"/>
              </a:rPr>
              <a:t>Focuses on </a:t>
            </a:r>
            <a:r>
              <a:rPr lang="en-US" sz="1400" b="1" dirty="0">
                <a:latin typeface="Avenir Next LT Pro Light" panose="020B0304020202020204" pitchFamily="34" charset="0"/>
              </a:rPr>
              <a:t>transformative opportunities that can potentially act as catalysts</a:t>
            </a:r>
            <a:r>
              <a:rPr lang="en-US" sz="1400" dirty="0">
                <a:latin typeface="Avenir Next LT Pro Light" panose="020B0304020202020204" pitchFamily="34" charset="0"/>
              </a:rPr>
              <a:t> for long term &amp; sustainable value creation</a:t>
            </a:r>
          </a:p>
        </p:txBody>
      </p:sp>
      <p:sp>
        <p:nvSpPr>
          <p:cNvPr id="6" name="TextBox 5">
            <a:extLst>
              <a:ext uri="{FF2B5EF4-FFF2-40B4-BE49-F238E27FC236}">
                <a16:creationId xmlns:a16="http://schemas.microsoft.com/office/drawing/2014/main" id="{876AA2E2-A763-4A49-BF5C-9B92CD45E073}"/>
              </a:ext>
            </a:extLst>
          </p:cNvPr>
          <p:cNvSpPr txBox="1"/>
          <p:nvPr/>
        </p:nvSpPr>
        <p:spPr>
          <a:xfrm>
            <a:off x="1400617" y="2663931"/>
            <a:ext cx="4209609" cy="738664"/>
          </a:xfrm>
          <a:prstGeom prst="rect">
            <a:avLst/>
          </a:prstGeom>
          <a:noFill/>
        </p:spPr>
        <p:txBody>
          <a:bodyPr wrap="square">
            <a:spAutoFit/>
          </a:bodyPr>
          <a:lstStyle/>
          <a:p>
            <a:r>
              <a:rPr lang="en-US" sz="1400" dirty="0">
                <a:latin typeface="Avenir Next LT Pro Light" panose="020B0304020202020204" pitchFamily="34" charset="0"/>
              </a:rPr>
              <a:t>Investment strategy will largely adopt a </a:t>
            </a:r>
            <a:r>
              <a:rPr lang="en-US" sz="1400" b="1" dirty="0">
                <a:latin typeface="Avenir Next LT Pro Light" panose="020B0304020202020204" pitchFamily="34" charset="0"/>
              </a:rPr>
              <a:t>counter cyclical / non consensus</a:t>
            </a:r>
            <a:r>
              <a:rPr lang="en-US" sz="1400" dirty="0">
                <a:latin typeface="Avenir Next LT Pro Light" panose="020B0304020202020204" pitchFamily="34" charset="0"/>
              </a:rPr>
              <a:t> and GARP centric approach</a:t>
            </a:r>
          </a:p>
        </p:txBody>
      </p:sp>
      <p:sp>
        <p:nvSpPr>
          <p:cNvPr id="7" name="TextBox 6">
            <a:extLst>
              <a:ext uri="{FF2B5EF4-FFF2-40B4-BE49-F238E27FC236}">
                <a16:creationId xmlns:a16="http://schemas.microsoft.com/office/drawing/2014/main" id="{011DD4E2-3D59-4BE3-8877-4D7538858AAF}"/>
              </a:ext>
            </a:extLst>
          </p:cNvPr>
          <p:cNvSpPr txBox="1"/>
          <p:nvPr/>
        </p:nvSpPr>
        <p:spPr>
          <a:xfrm>
            <a:off x="1340685" y="3641012"/>
            <a:ext cx="4755315" cy="954107"/>
          </a:xfrm>
          <a:prstGeom prst="rect">
            <a:avLst/>
          </a:prstGeom>
          <a:noFill/>
        </p:spPr>
        <p:txBody>
          <a:bodyPr wrap="square">
            <a:spAutoFit/>
          </a:bodyPr>
          <a:lstStyle/>
          <a:p>
            <a:r>
              <a:rPr lang="en-US" sz="1400" dirty="0">
                <a:latin typeface="Avenir Next LT Pro Light" panose="020B0304020202020204" pitchFamily="34" charset="0"/>
              </a:rPr>
              <a:t>The selection criteria is based on identifying opportunities in </a:t>
            </a:r>
            <a:r>
              <a:rPr lang="en-US" sz="1400" b="1" dirty="0">
                <a:latin typeface="Avenir Next LT Pro Light" panose="020B0304020202020204" pitchFamily="34" charset="0"/>
              </a:rPr>
              <a:t>2 key sub-sets, viz., </a:t>
            </a:r>
          </a:p>
          <a:p>
            <a:pPr marL="742950" lvl="1" indent="-285750">
              <a:buFont typeface="Arial" panose="020B0604020202020204" pitchFamily="34" charset="0"/>
              <a:buChar char="•"/>
            </a:pPr>
            <a:r>
              <a:rPr lang="en-US" sz="1400" dirty="0">
                <a:latin typeface="Avenir Next LT Pro Light" panose="020B0304020202020204" pitchFamily="34" charset="0"/>
              </a:rPr>
              <a:t>Turn Around Opportunities</a:t>
            </a:r>
          </a:p>
          <a:p>
            <a:pPr marL="742950" lvl="1" indent="-285750">
              <a:buFont typeface="Arial" panose="020B0604020202020204" pitchFamily="34" charset="0"/>
              <a:buChar char="•"/>
            </a:pPr>
            <a:r>
              <a:rPr lang="en-US" sz="1400" dirty="0">
                <a:latin typeface="Avenir Next LT Pro Light" panose="020B0304020202020204" pitchFamily="34" charset="0"/>
              </a:rPr>
              <a:t>High Growth Opportunities </a:t>
            </a:r>
          </a:p>
        </p:txBody>
      </p:sp>
      <p:sp>
        <p:nvSpPr>
          <p:cNvPr id="11" name="Graphic 50">
            <a:extLst>
              <a:ext uri="{FF2B5EF4-FFF2-40B4-BE49-F238E27FC236}">
                <a16:creationId xmlns:a16="http://schemas.microsoft.com/office/drawing/2014/main" id="{BE6AC62B-D417-4D4A-BCF3-6B17B81122A3}"/>
              </a:ext>
            </a:extLst>
          </p:cNvPr>
          <p:cNvSpPr/>
          <p:nvPr/>
        </p:nvSpPr>
        <p:spPr>
          <a:xfrm>
            <a:off x="552562" y="2533228"/>
            <a:ext cx="617224" cy="1150287"/>
          </a:xfrm>
          <a:custGeom>
            <a:avLst/>
            <a:gdLst>
              <a:gd name="connsiteX0" fmla="*/ 381680 w 764905"/>
              <a:gd name="connsiteY0" fmla="*/ -59 h 1425511"/>
              <a:gd name="connsiteX1" fmla="*/ 24302 w 764905"/>
              <a:gd name="connsiteY1" fmla="*/ 619066 h 1425511"/>
              <a:gd name="connsiteX2" fmla="*/ 24302 w 764905"/>
              <a:gd name="connsiteY2" fmla="*/ 806327 h 1425511"/>
              <a:gd name="connsiteX3" fmla="*/ 381680 w 764905"/>
              <a:gd name="connsiteY3" fmla="*/ 1425452 h 1425511"/>
              <a:gd name="connsiteX4" fmla="*/ 739059 w 764905"/>
              <a:gd name="connsiteY4" fmla="*/ 806327 h 1425511"/>
              <a:gd name="connsiteX5" fmla="*/ 739059 w 764905"/>
              <a:gd name="connsiteY5" fmla="*/ 619066 h 14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05" h="1425511">
                <a:moveTo>
                  <a:pt x="381680" y="-59"/>
                </a:moveTo>
                <a:lnTo>
                  <a:pt x="24302" y="619066"/>
                </a:lnTo>
                <a:cubicBezTo>
                  <a:pt x="-9131" y="677006"/>
                  <a:pt x="-9131" y="748387"/>
                  <a:pt x="24302" y="806327"/>
                </a:cubicBezTo>
                <a:lnTo>
                  <a:pt x="381680" y="1425452"/>
                </a:lnTo>
                <a:lnTo>
                  <a:pt x="739059" y="806327"/>
                </a:lnTo>
                <a:cubicBezTo>
                  <a:pt x="772492" y="748387"/>
                  <a:pt x="772492" y="677006"/>
                  <a:pt x="739059" y="619066"/>
                </a:cubicBezTo>
                <a:close/>
              </a:path>
            </a:pathLst>
          </a:custGeom>
          <a:solidFill>
            <a:srgbClr val="ACBFBC"/>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12" name="Graphic 51">
            <a:extLst>
              <a:ext uri="{FF2B5EF4-FFF2-40B4-BE49-F238E27FC236}">
                <a16:creationId xmlns:a16="http://schemas.microsoft.com/office/drawing/2014/main" id="{B354A248-FABA-4A29-B8AD-6D19623E6FE5}"/>
              </a:ext>
            </a:extLst>
          </p:cNvPr>
          <p:cNvSpPr/>
          <p:nvPr/>
        </p:nvSpPr>
        <p:spPr>
          <a:xfrm>
            <a:off x="552562" y="1347218"/>
            <a:ext cx="617224" cy="1150287"/>
          </a:xfrm>
          <a:custGeom>
            <a:avLst/>
            <a:gdLst>
              <a:gd name="connsiteX0" fmla="*/ 381680 w 764905"/>
              <a:gd name="connsiteY0" fmla="*/ -59 h 1425511"/>
              <a:gd name="connsiteX1" fmla="*/ 24302 w 764905"/>
              <a:gd name="connsiteY1" fmla="*/ 619066 h 1425511"/>
              <a:gd name="connsiteX2" fmla="*/ 24302 w 764905"/>
              <a:gd name="connsiteY2" fmla="*/ 806327 h 1425511"/>
              <a:gd name="connsiteX3" fmla="*/ 381680 w 764905"/>
              <a:gd name="connsiteY3" fmla="*/ 1425452 h 1425511"/>
              <a:gd name="connsiteX4" fmla="*/ 739059 w 764905"/>
              <a:gd name="connsiteY4" fmla="*/ 806327 h 1425511"/>
              <a:gd name="connsiteX5" fmla="*/ 739059 w 764905"/>
              <a:gd name="connsiteY5" fmla="*/ 619066 h 14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05" h="1425511">
                <a:moveTo>
                  <a:pt x="381680" y="-59"/>
                </a:moveTo>
                <a:lnTo>
                  <a:pt x="24302" y="619066"/>
                </a:lnTo>
                <a:cubicBezTo>
                  <a:pt x="-9131" y="677006"/>
                  <a:pt x="-9131" y="748387"/>
                  <a:pt x="24302" y="806327"/>
                </a:cubicBezTo>
                <a:lnTo>
                  <a:pt x="381680" y="1425452"/>
                </a:lnTo>
                <a:lnTo>
                  <a:pt x="739059" y="806327"/>
                </a:lnTo>
                <a:cubicBezTo>
                  <a:pt x="772492" y="748387"/>
                  <a:pt x="772492" y="677006"/>
                  <a:pt x="739059" y="619066"/>
                </a:cubicBezTo>
                <a:close/>
              </a:path>
            </a:pathLst>
          </a:custGeom>
          <a:solidFill>
            <a:srgbClr val="ED6423"/>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13" name="Graphic 52">
            <a:extLst>
              <a:ext uri="{FF2B5EF4-FFF2-40B4-BE49-F238E27FC236}">
                <a16:creationId xmlns:a16="http://schemas.microsoft.com/office/drawing/2014/main" id="{398292BC-7CF0-4E8F-BF14-95884CE045B1}"/>
              </a:ext>
            </a:extLst>
          </p:cNvPr>
          <p:cNvSpPr/>
          <p:nvPr/>
        </p:nvSpPr>
        <p:spPr>
          <a:xfrm>
            <a:off x="552562" y="3721454"/>
            <a:ext cx="617224" cy="1150287"/>
          </a:xfrm>
          <a:custGeom>
            <a:avLst/>
            <a:gdLst>
              <a:gd name="connsiteX0" fmla="*/ 381680 w 764905"/>
              <a:gd name="connsiteY0" fmla="*/ -59 h 1425511"/>
              <a:gd name="connsiteX1" fmla="*/ 24302 w 764905"/>
              <a:gd name="connsiteY1" fmla="*/ 619066 h 1425511"/>
              <a:gd name="connsiteX2" fmla="*/ 24302 w 764905"/>
              <a:gd name="connsiteY2" fmla="*/ 806327 h 1425511"/>
              <a:gd name="connsiteX3" fmla="*/ 381680 w 764905"/>
              <a:gd name="connsiteY3" fmla="*/ 1425452 h 1425511"/>
              <a:gd name="connsiteX4" fmla="*/ 739059 w 764905"/>
              <a:gd name="connsiteY4" fmla="*/ 806327 h 1425511"/>
              <a:gd name="connsiteX5" fmla="*/ 739059 w 764905"/>
              <a:gd name="connsiteY5" fmla="*/ 619066 h 14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05" h="1425511">
                <a:moveTo>
                  <a:pt x="381680" y="-59"/>
                </a:moveTo>
                <a:lnTo>
                  <a:pt x="24302" y="619066"/>
                </a:lnTo>
                <a:cubicBezTo>
                  <a:pt x="-9131" y="677006"/>
                  <a:pt x="-9131" y="748387"/>
                  <a:pt x="24302" y="806327"/>
                </a:cubicBezTo>
                <a:lnTo>
                  <a:pt x="381680" y="1425452"/>
                </a:lnTo>
                <a:lnTo>
                  <a:pt x="739059" y="806327"/>
                </a:lnTo>
                <a:cubicBezTo>
                  <a:pt x="772492" y="748387"/>
                  <a:pt x="772492" y="677006"/>
                  <a:pt x="739059" y="619066"/>
                </a:cubicBezTo>
                <a:close/>
              </a:path>
            </a:pathLst>
          </a:custGeom>
          <a:solidFill>
            <a:srgbClr val="ED6423"/>
          </a:solidFill>
          <a:ln w="9525" cap="flat">
            <a:noFill/>
            <a:prstDash val="solid"/>
            <a:miter/>
          </a:ln>
        </p:spPr>
        <p:txBody>
          <a:bodyPr rtlCol="0" anchor="ctr"/>
          <a:lstStyle/>
          <a:p>
            <a:endParaRPr lang="en-IN" sz="1400">
              <a:latin typeface="Avenir Next LT Pro Light" panose="020B0304020202020204" pitchFamily="34" charset="0"/>
            </a:endParaRPr>
          </a:p>
        </p:txBody>
      </p:sp>
      <p:pic>
        <p:nvPicPr>
          <p:cNvPr id="14" name="Graphic 13">
            <a:extLst>
              <a:ext uri="{FF2B5EF4-FFF2-40B4-BE49-F238E27FC236}">
                <a16:creationId xmlns:a16="http://schemas.microsoft.com/office/drawing/2014/main" id="{2AA14C1F-56B9-4AB3-9327-AA545F922F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774" y="1798033"/>
            <a:ext cx="304800" cy="304800"/>
          </a:xfrm>
          <a:prstGeom prst="rect">
            <a:avLst/>
          </a:prstGeom>
        </p:spPr>
      </p:pic>
      <p:pic>
        <p:nvPicPr>
          <p:cNvPr id="15" name="Graphic 14">
            <a:extLst>
              <a:ext uri="{FF2B5EF4-FFF2-40B4-BE49-F238E27FC236}">
                <a16:creationId xmlns:a16="http://schemas.microsoft.com/office/drawing/2014/main" id="{4C46583D-8A7B-41A8-BB08-43C364AB30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174" y="2895789"/>
            <a:ext cx="360000" cy="360000"/>
          </a:xfrm>
          <a:prstGeom prst="rect">
            <a:avLst/>
          </a:prstGeom>
        </p:spPr>
      </p:pic>
      <p:pic>
        <p:nvPicPr>
          <p:cNvPr id="16" name="Graphic 15">
            <a:extLst>
              <a:ext uri="{FF2B5EF4-FFF2-40B4-BE49-F238E27FC236}">
                <a16:creationId xmlns:a16="http://schemas.microsoft.com/office/drawing/2014/main" id="{49817679-3E02-4B88-8DE5-80CEB6A570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0424" y="4101209"/>
            <a:ext cx="360000" cy="360000"/>
          </a:xfrm>
          <a:prstGeom prst="rect">
            <a:avLst/>
          </a:prstGeom>
        </p:spPr>
      </p:pic>
      <p:sp>
        <p:nvSpPr>
          <p:cNvPr id="17" name="Title 1">
            <a:extLst>
              <a:ext uri="{FF2B5EF4-FFF2-40B4-BE49-F238E27FC236}">
                <a16:creationId xmlns:a16="http://schemas.microsoft.com/office/drawing/2014/main" id="{FBD49833-77AD-4BCB-8817-066706DE62F9}"/>
              </a:ext>
            </a:extLst>
          </p:cNvPr>
          <p:cNvSpPr>
            <a:spLocks noGrp="1"/>
          </p:cNvSpPr>
          <p:nvPr>
            <p:ph type="title"/>
          </p:nvPr>
        </p:nvSpPr>
        <p:spPr>
          <a:xfrm>
            <a:off x="0" y="357532"/>
            <a:ext cx="10515600" cy="630651"/>
          </a:xfrm>
        </p:spPr>
        <p:txBody>
          <a:bodyPr>
            <a:noAutofit/>
          </a:bodyPr>
          <a:lstStyle/>
          <a:p>
            <a:pPr algn="ctr"/>
            <a:r>
              <a:rPr lang="en-US" sz="2800" dirty="0" err="1">
                <a:solidFill>
                  <a:schemeClr val="tx1">
                    <a:lumMod val="50000"/>
                  </a:schemeClr>
                </a:solidFill>
                <a:latin typeface="Avenir Next LT Pro" panose="020B0504020202020204" pitchFamily="34" charset="0"/>
                <a:ea typeface="Cormorant" pitchFamily="2" charset="0"/>
                <a:cs typeface="Cormorant" pitchFamily="2" charset="0"/>
              </a:rPr>
              <a:t>Merisis</a:t>
            </a:r>
            <a:r>
              <a:rPr lang="en-US" sz="2800" dirty="0">
                <a:solidFill>
                  <a:schemeClr val="tx1">
                    <a:lumMod val="50000"/>
                  </a:schemeClr>
                </a:solidFill>
                <a:latin typeface="Avenir Next LT Pro" panose="020B0504020202020204" pitchFamily="34" charset="0"/>
                <a:ea typeface="Cormorant" pitchFamily="2" charset="0"/>
                <a:cs typeface="Cormorant" pitchFamily="2" charset="0"/>
              </a:rPr>
              <a:t> Catalyst </a:t>
            </a:r>
            <a:r>
              <a:rPr lang="en-US" sz="2800" b="1" dirty="0">
                <a:solidFill>
                  <a:srgbClr val="ED6423"/>
                </a:solidFill>
                <a:latin typeface="Avenir Next LT Pro" panose="020B0504020202020204" pitchFamily="34" charset="0"/>
                <a:ea typeface="Cormorant" pitchFamily="2" charset="0"/>
                <a:cs typeface="Cormorant" pitchFamily="2" charset="0"/>
              </a:rPr>
              <a:t>Series I – Key Features of our Strategy</a:t>
            </a:r>
          </a:p>
        </p:txBody>
      </p:sp>
      <p:sp>
        <p:nvSpPr>
          <p:cNvPr id="18" name="Freeform: Shape 17">
            <a:extLst>
              <a:ext uri="{FF2B5EF4-FFF2-40B4-BE49-F238E27FC236}">
                <a16:creationId xmlns:a16="http://schemas.microsoft.com/office/drawing/2014/main" id="{FE3167AF-D3C0-464D-BE57-0BD7881DA9A3}"/>
              </a:ext>
            </a:extLst>
          </p:cNvPr>
          <p:cNvSpPr/>
          <p:nvPr/>
        </p:nvSpPr>
        <p:spPr>
          <a:xfrm rot="10800000" flipH="1">
            <a:off x="5978415" y="1233150"/>
            <a:ext cx="5193236" cy="5257692"/>
          </a:xfrm>
          <a:custGeom>
            <a:avLst/>
            <a:gdLst>
              <a:gd name="connsiteX0" fmla="*/ 7288032 w 7288032"/>
              <a:gd name="connsiteY0" fmla="*/ 4270097 h 4270097"/>
              <a:gd name="connsiteX1" fmla="*/ 1641812 w 7288032"/>
              <a:gd name="connsiteY1" fmla="*/ 4270097 h 4270097"/>
              <a:gd name="connsiteX2" fmla="*/ 1641812 w 7288032"/>
              <a:gd name="connsiteY2" fmla="*/ 4269816 h 4270097"/>
              <a:gd name="connsiteX3" fmla="*/ 1418760 w 7288032"/>
              <a:gd name="connsiteY3" fmla="*/ 4269816 h 4270097"/>
              <a:gd name="connsiteX4" fmla="*/ 1036724 w 7288032"/>
              <a:gd name="connsiteY4" fmla="*/ 4048909 h 4270097"/>
              <a:gd name="connsiteX5" fmla="*/ 59160 w 7288032"/>
              <a:gd name="connsiteY5" fmla="*/ 2355816 h 4270097"/>
              <a:gd name="connsiteX6" fmla="*/ 59160 w 7288032"/>
              <a:gd name="connsiteY6" fmla="*/ 1914001 h 4270097"/>
              <a:gd name="connsiteX7" fmla="*/ 1036724 w 7288032"/>
              <a:gd name="connsiteY7" fmla="*/ 220908 h 4270097"/>
              <a:gd name="connsiteX8" fmla="*/ 1418760 w 7288032"/>
              <a:gd name="connsiteY8" fmla="*/ 0 h 4270097"/>
              <a:gd name="connsiteX9" fmla="*/ 3373887 w 7288032"/>
              <a:gd name="connsiteY9" fmla="*/ 0 h 4270097"/>
              <a:gd name="connsiteX10" fmla="*/ 3378041 w 7288032"/>
              <a:gd name="connsiteY10" fmla="*/ 281 h 4270097"/>
              <a:gd name="connsiteX11" fmla="*/ 7288032 w 7288032"/>
              <a:gd name="connsiteY11" fmla="*/ 281 h 42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8032" h="4270097">
                <a:moveTo>
                  <a:pt x="7288032" y="4270097"/>
                </a:moveTo>
                <a:lnTo>
                  <a:pt x="1641812" y="4270097"/>
                </a:lnTo>
                <a:lnTo>
                  <a:pt x="1641812" y="4269816"/>
                </a:lnTo>
                <a:lnTo>
                  <a:pt x="1418760" y="4269816"/>
                </a:lnTo>
                <a:cubicBezTo>
                  <a:pt x="1261114" y="4269613"/>
                  <a:pt x="1115535" y="4185432"/>
                  <a:pt x="1036724" y="4048909"/>
                </a:cubicBezTo>
                <a:lnTo>
                  <a:pt x="59160" y="2355816"/>
                </a:lnTo>
                <a:cubicBezTo>
                  <a:pt x="-19720" y="2219113"/>
                  <a:pt x="-19720" y="2050704"/>
                  <a:pt x="59160" y="1914001"/>
                </a:cubicBezTo>
                <a:lnTo>
                  <a:pt x="1036724" y="220908"/>
                </a:lnTo>
                <a:cubicBezTo>
                  <a:pt x="1115536" y="84385"/>
                  <a:pt x="1261114" y="203"/>
                  <a:pt x="1418760" y="0"/>
                </a:cubicBezTo>
                <a:lnTo>
                  <a:pt x="3373887" y="0"/>
                </a:lnTo>
                <a:lnTo>
                  <a:pt x="3378041" y="281"/>
                </a:lnTo>
                <a:lnTo>
                  <a:pt x="7288032" y="281"/>
                </a:lnTo>
                <a:close/>
              </a:path>
            </a:pathLst>
          </a:custGeom>
          <a:gradFill>
            <a:gsLst>
              <a:gs pos="0">
                <a:schemeClr val="accent1">
                  <a:lumMod val="5000"/>
                  <a:lumOff val="95000"/>
                  <a:alpha val="0"/>
                </a:schemeClr>
              </a:gs>
              <a:gs pos="49000">
                <a:schemeClr val="bg1"/>
              </a:gs>
            </a:gsLst>
            <a:lin ang="12000000" scaled="0"/>
          </a:gra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19" name="Graphic 50">
            <a:extLst>
              <a:ext uri="{FF2B5EF4-FFF2-40B4-BE49-F238E27FC236}">
                <a16:creationId xmlns:a16="http://schemas.microsoft.com/office/drawing/2014/main" id="{2D993E62-FFFF-4632-953B-29E66E19BABA}"/>
              </a:ext>
            </a:extLst>
          </p:cNvPr>
          <p:cNvSpPr/>
          <p:nvPr/>
        </p:nvSpPr>
        <p:spPr>
          <a:xfrm>
            <a:off x="10485873" y="2452217"/>
            <a:ext cx="617224" cy="1150287"/>
          </a:xfrm>
          <a:custGeom>
            <a:avLst/>
            <a:gdLst>
              <a:gd name="connsiteX0" fmla="*/ 381680 w 764905"/>
              <a:gd name="connsiteY0" fmla="*/ -59 h 1425511"/>
              <a:gd name="connsiteX1" fmla="*/ 24302 w 764905"/>
              <a:gd name="connsiteY1" fmla="*/ 619066 h 1425511"/>
              <a:gd name="connsiteX2" fmla="*/ 24302 w 764905"/>
              <a:gd name="connsiteY2" fmla="*/ 806327 h 1425511"/>
              <a:gd name="connsiteX3" fmla="*/ 381680 w 764905"/>
              <a:gd name="connsiteY3" fmla="*/ 1425452 h 1425511"/>
              <a:gd name="connsiteX4" fmla="*/ 739059 w 764905"/>
              <a:gd name="connsiteY4" fmla="*/ 806327 h 1425511"/>
              <a:gd name="connsiteX5" fmla="*/ 739059 w 764905"/>
              <a:gd name="connsiteY5" fmla="*/ 619066 h 14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05" h="1425511">
                <a:moveTo>
                  <a:pt x="381680" y="-59"/>
                </a:moveTo>
                <a:lnTo>
                  <a:pt x="24302" y="619066"/>
                </a:lnTo>
                <a:cubicBezTo>
                  <a:pt x="-9131" y="677006"/>
                  <a:pt x="-9131" y="748387"/>
                  <a:pt x="24302" y="806327"/>
                </a:cubicBezTo>
                <a:lnTo>
                  <a:pt x="381680" y="1425452"/>
                </a:lnTo>
                <a:lnTo>
                  <a:pt x="739059" y="806327"/>
                </a:lnTo>
                <a:cubicBezTo>
                  <a:pt x="772492" y="748387"/>
                  <a:pt x="772492" y="677006"/>
                  <a:pt x="739059" y="619066"/>
                </a:cubicBezTo>
                <a:close/>
              </a:path>
            </a:pathLst>
          </a:custGeom>
          <a:solidFill>
            <a:srgbClr val="ACBFBC"/>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20" name="Graphic 51">
            <a:extLst>
              <a:ext uri="{FF2B5EF4-FFF2-40B4-BE49-F238E27FC236}">
                <a16:creationId xmlns:a16="http://schemas.microsoft.com/office/drawing/2014/main" id="{E73D85B7-1384-464D-B2C1-D503B82CD5B3}"/>
              </a:ext>
            </a:extLst>
          </p:cNvPr>
          <p:cNvSpPr/>
          <p:nvPr/>
        </p:nvSpPr>
        <p:spPr>
          <a:xfrm>
            <a:off x="10485873" y="1298289"/>
            <a:ext cx="617224" cy="1150287"/>
          </a:xfrm>
          <a:custGeom>
            <a:avLst/>
            <a:gdLst>
              <a:gd name="connsiteX0" fmla="*/ 381680 w 764905"/>
              <a:gd name="connsiteY0" fmla="*/ -59 h 1425511"/>
              <a:gd name="connsiteX1" fmla="*/ 24302 w 764905"/>
              <a:gd name="connsiteY1" fmla="*/ 619066 h 1425511"/>
              <a:gd name="connsiteX2" fmla="*/ 24302 w 764905"/>
              <a:gd name="connsiteY2" fmla="*/ 806327 h 1425511"/>
              <a:gd name="connsiteX3" fmla="*/ 381680 w 764905"/>
              <a:gd name="connsiteY3" fmla="*/ 1425452 h 1425511"/>
              <a:gd name="connsiteX4" fmla="*/ 739059 w 764905"/>
              <a:gd name="connsiteY4" fmla="*/ 806327 h 1425511"/>
              <a:gd name="connsiteX5" fmla="*/ 739059 w 764905"/>
              <a:gd name="connsiteY5" fmla="*/ 619066 h 14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05" h="1425511">
                <a:moveTo>
                  <a:pt x="381680" y="-59"/>
                </a:moveTo>
                <a:lnTo>
                  <a:pt x="24302" y="619066"/>
                </a:lnTo>
                <a:cubicBezTo>
                  <a:pt x="-9131" y="677006"/>
                  <a:pt x="-9131" y="748387"/>
                  <a:pt x="24302" y="806327"/>
                </a:cubicBezTo>
                <a:lnTo>
                  <a:pt x="381680" y="1425452"/>
                </a:lnTo>
                <a:lnTo>
                  <a:pt x="739059" y="806327"/>
                </a:lnTo>
                <a:cubicBezTo>
                  <a:pt x="772492" y="748387"/>
                  <a:pt x="772492" y="677006"/>
                  <a:pt x="739059" y="619066"/>
                </a:cubicBezTo>
                <a:close/>
              </a:path>
            </a:pathLst>
          </a:custGeom>
          <a:solidFill>
            <a:srgbClr val="ED6423"/>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21" name="Graphic 52">
            <a:extLst>
              <a:ext uri="{FF2B5EF4-FFF2-40B4-BE49-F238E27FC236}">
                <a16:creationId xmlns:a16="http://schemas.microsoft.com/office/drawing/2014/main" id="{A01EC17A-BA43-48E7-A357-8A72A14BE582}"/>
              </a:ext>
            </a:extLst>
          </p:cNvPr>
          <p:cNvSpPr/>
          <p:nvPr/>
        </p:nvSpPr>
        <p:spPr>
          <a:xfrm>
            <a:off x="10485873" y="3727402"/>
            <a:ext cx="617224" cy="1150287"/>
          </a:xfrm>
          <a:custGeom>
            <a:avLst/>
            <a:gdLst>
              <a:gd name="connsiteX0" fmla="*/ 381680 w 764905"/>
              <a:gd name="connsiteY0" fmla="*/ -59 h 1425511"/>
              <a:gd name="connsiteX1" fmla="*/ 24302 w 764905"/>
              <a:gd name="connsiteY1" fmla="*/ 619066 h 1425511"/>
              <a:gd name="connsiteX2" fmla="*/ 24302 w 764905"/>
              <a:gd name="connsiteY2" fmla="*/ 806327 h 1425511"/>
              <a:gd name="connsiteX3" fmla="*/ 381680 w 764905"/>
              <a:gd name="connsiteY3" fmla="*/ 1425452 h 1425511"/>
              <a:gd name="connsiteX4" fmla="*/ 739059 w 764905"/>
              <a:gd name="connsiteY4" fmla="*/ 806327 h 1425511"/>
              <a:gd name="connsiteX5" fmla="*/ 739059 w 764905"/>
              <a:gd name="connsiteY5" fmla="*/ 619066 h 14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05" h="1425511">
                <a:moveTo>
                  <a:pt x="381680" y="-59"/>
                </a:moveTo>
                <a:lnTo>
                  <a:pt x="24302" y="619066"/>
                </a:lnTo>
                <a:cubicBezTo>
                  <a:pt x="-9131" y="677006"/>
                  <a:pt x="-9131" y="748387"/>
                  <a:pt x="24302" y="806327"/>
                </a:cubicBezTo>
                <a:lnTo>
                  <a:pt x="381680" y="1425452"/>
                </a:lnTo>
                <a:lnTo>
                  <a:pt x="739059" y="806327"/>
                </a:lnTo>
                <a:cubicBezTo>
                  <a:pt x="772492" y="748387"/>
                  <a:pt x="772492" y="677006"/>
                  <a:pt x="739059" y="619066"/>
                </a:cubicBezTo>
                <a:close/>
              </a:path>
            </a:pathLst>
          </a:custGeom>
          <a:solidFill>
            <a:srgbClr val="ED6423"/>
          </a:solidFill>
          <a:ln w="9525" cap="flat">
            <a:noFill/>
            <a:prstDash val="solid"/>
            <a:miter/>
          </a:ln>
        </p:spPr>
        <p:txBody>
          <a:bodyPr rtlCol="0" anchor="ctr"/>
          <a:lstStyle/>
          <a:p>
            <a:endParaRPr lang="en-IN" sz="1400">
              <a:latin typeface="Avenir Next LT Pro Light" panose="020B0304020202020204" pitchFamily="34" charset="0"/>
            </a:endParaRPr>
          </a:p>
        </p:txBody>
      </p:sp>
      <p:pic>
        <p:nvPicPr>
          <p:cNvPr id="22" name="Graphic 21">
            <a:extLst>
              <a:ext uri="{FF2B5EF4-FFF2-40B4-BE49-F238E27FC236}">
                <a16:creationId xmlns:a16="http://schemas.microsoft.com/office/drawing/2014/main" id="{DF225646-7CBD-449C-976E-6CB940008D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42085" y="1721031"/>
            <a:ext cx="304800" cy="304800"/>
          </a:xfrm>
          <a:prstGeom prst="rect">
            <a:avLst/>
          </a:prstGeom>
        </p:spPr>
      </p:pic>
      <p:pic>
        <p:nvPicPr>
          <p:cNvPr id="23" name="Graphic 22">
            <a:extLst>
              <a:ext uri="{FF2B5EF4-FFF2-40B4-BE49-F238E27FC236}">
                <a16:creationId xmlns:a16="http://schemas.microsoft.com/office/drawing/2014/main" id="{B67EBC75-8243-49EC-8AFE-2F48C73317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14485" y="2795528"/>
            <a:ext cx="360000" cy="360000"/>
          </a:xfrm>
          <a:prstGeom prst="rect">
            <a:avLst/>
          </a:prstGeom>
        </p:spPr>
      </p:pic>
      <p:pic>
        <p:nvPicPr>
          <p:cNvPr id="24" name="Graphic 23">
            <a:extLst>
              <a:ext uri="{FF2B5EF4-FFF2-40B4-BE49-F238E27FC236}">
                <a16:creationId xmlns:a16="http://schemas.microsoft.com/office/drawing/2014/main" id="{6E6D2D41-8237-4B75-ABD9-565D198648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14485" y="4103295"/>
            <a:ext cx="360000" cy="360000"/>
          </a:xfrm>
          <a:prstGeom prst="rect">
            <a:avLst/>
          </a:prstGeom>
        </p:spPr>
      </p:pic>
      <p:sp>
        <p:nvSpPr>
          <p:cNvPr id="26" name="TextBox 25">
            <a:extLst>
              <a:ext uri="{FF2B5EF4-FFF2-40B4-BE49-F238E27FC236}">
                <a16:creationId xmlns:a16="http://schemas.microsoft.com/office/drawing/2014/main" id="{6F145BE6-3989-488C-8CCE-7FC201F31A2D}"/>
              </a:ext>
            </a:extLst>
          </p:cNvPr>
          <p:cNvSpPr txBox="1"/>
          <p:nvPr/>
        </p:nvSpPr>
        <p:spPr>
          <a:xfrm>
            <a:off x="6870153" y="1608850"/>
            <a:ext cx="3487107" cy="523220"/>
          </a:xfrm>
          <a:prstGeom prst="rect">
            <a:avLst/>
          </a:prstGeom>
          <a:noFill/>
        </p:spPr>
        <p:txBody>
          <a:bodyPr wrap="square">
            <a:spAutoFit/>
          </a:bodyPr>
          <a:lstStyle/>
          <a:p>
            <a:r>
              <a:rPr lang="en-US" sz="1400" b="1" dirty="0">
                <a:latin typeface="Avenir Next LT Pro Light" panose="020B0304020202020204" pitchFamily="34" charset="0"/>
              </a:rPr>
              <a:t>High Portfolio Concentration </a:t>
            </a:r>
            <a:r>
              <a:rPr lang="en-US" sz="1400" dirty="0">
                <a:latin typeface="Avenir Next LT Pro Light" panose="020B0304020202020204" pitchFamily="34" charset="0"/>
              </a:rPr>
              <a:t>will be the center piece of our strategy </a:t>
            </a:r>
          </a:p>
        </p:txBody>
      </p:sp>
      <p:sp>
        <p:nvSpPr>
          <p:cNvPr id="28" name="TextBox 27">
            <a:extLst>
              <a:ext uri="{FF2B5EF4-FFF2-40B4-BE49-F238E27FC236}">
                <a16:creationId xmlns:a16="http://schemas.microsoft.com/office/drawing/2014/main" id="{FE608A27-2EC5-4D8D-A057-A208BDD94390}"/>
              </a:ext>
            </a:extLst>
          </p:cNvPr>
          <p:cNvSpPr txBox="1"/>
          <p:nvPr/>
        </p:nvSpPr>
        <p:spPr>
          <a:xfrm>
            <a:off x="6953808" y="2696324"/>
            <a:ext cx="3403453" cy="738664"/>
          </a:xfrm>
          <a:prstGeom prst="rect">
            <a:avLst/>
          </a:prstGeom>
          <a:noFill/>
        </p:spPr>
        <p:txBody>
          <a:bodyPr wrap="square">
            <a:spAutoFit/>
          </a:bodyPr>
          <a:lstStyle/>
          <a:p>
            <a:r>
              <a:rPr lang="en-US" sz="1400" dirty="0">
                <a:latin typeface="Avenir Next LT Pro Light" panose="020B0304020202020204" pitchFamily="34" charset="0"/>
              </a:rPr>
              <a:t>True long-term approach – Portfolio construction aimed with </a:t>
            </a:r>
            <a:r>
              <a:rPr lang="en-US" sz="1400" b="1" dirty="0">
                <a:latin typeface="Avenir Next LT Pro Light" panose="020B0304020202020204" pitchFamily="34" charset="0"/>
              </a:rPr>
              <a:t>Low to “No” Churn</a:t>
            </a:r>
          </a:p>
        </p:txBody>
      </p:sp>
      <p:sp>
        <p:nvSpPr>
          <p:cNvPr id="30" name="TextBox 29">
            <a:extLst>
              <a:ext uri="{FF2B5EF4-FFF2-40B4-BE49-F238E27FC236}">
                <a16:creationId xmlns:a16="http://schemas.microsoft.com/office/drawing/2014/main" id="{1B318EF6-0110-45D7-8D2F-B08845A896EE}"/>
              </a:ext>
            </a:extLst>
          </p:cNvPr>
          <p:cNvSpPr txBox="1"/>
          <p:nvPr/>
        </p:nvSpPr>
        <p:spPr>
          <a:xfrm>
            <a:off x="6797073" y="3753127"/>
            <a:ext cx="3916279" cy="523220"/>
          </a:xfrm>
          <a:prstGeom prst="rect">
            <a:avLst/>
          </a:prstGeom>
          <a:noFill/>
        </p:spPr>
        <p:txBody>
          <a:bodyPr wrap="square">
            <a:spAutoFit/>
          </a:bodyPr>
          <a:lstStyle/>
          <a:p>
            <a:r>
              <a:rPr lang="en-US" sz="1400" dirty="0">
                <a:latin typeface="Avenir Next LT Pro Light" panose="020B0304020202020204" pitchFamily="34" charset="0"/>
              </a:rPr>
              <a:t>Market Cap and Sector agnostic Portfolio construction</a:t>
            </a:r>
            <a:endParaRPr lang="en-US" sz="1400" b="1" dirty="0">
              <a:latin typeface="Avenir Next LT Pro Light" panose="020B0304020202020204" pitchFamily="34" charset="0"/>
            </a:endParaRPr>
          </a:p>
        </p:txBody>
      </p:sp>
      <p:sp>
        <p:nvSpPr>
          <p:cNvPr id="27" name="Rectangle 26">
            <a:extLst>
              <a:ext uri="{FF2B5EF4-FFF2-40B4-BE49-F238E27FC236}">
                <a16:creationId xmlns:a16="http://schemas.microsoft.com/office/drawing/2014/main" id="{7F8B1492-E021-4EEF-807C-6BFD5D1878B1}"/>
              </a:ext>
            </a:extLst>
          </p:cNvPr>
          <p:cNvSpPr/>
          <p:nvPr/>
        </p:nvSpPr>
        <p:spPr>
          <a:xfrm>
            <a:off x="1742020" y="4763118"/>
            <a:ext cx="3535322" cy="553998"/>
          </a:xfrm>
          <a:prstGeom prst="rect">
            <a:avLst/>
          </a:prstGeom>
        </p:spPr>
        <p:txBody>
          <a:bodyPr wrap="square">
            <a:spAutoFit/>
          </a:bodyPr>
          <a:lstStyle/>
          <a:p>
            <a:pPr defTabSz="914492">
              <a:defRPr/>
            </a:pPr>
            <a:r>
              <a:rPr lang="en-US" sz="1000" b="1" dirty="0">
                <a:solidFill>
                  <a:schemeClr val="dk2">
                    <a:lumMod val="100000"/>
                  </a:schemeClr>
                </a:solidFill>
                <a:latin typeface="Avenir Next LT Pro" panose="020B0504020202020204" pitchFamily="34" charset="0"/>
                <a:ea typeface="Roboto" panose="02000000000000000000" pitchFamily="2" charset="0"/>
                <a:cs typeface="Cormorant" pitchFamily="2" charset="0"/>
              </a:rPr>
              <a:t>Capex Kicker</a:t>
            </a:r>
          </a:p>
          <a:p>
            <a:pPr defTabSz="914492">
              <a:defRPr/>
            </a:pPr>
            <a:r>
              <a:rPr lang="en-US" sz="1000" dirty="0">
                <a:latin typeface="Avenir Next LT Pro Light" panose="020B0304020202020204" pitchFamily="34" charset="0"/>
              </a:rPr>
              <a:t>Companies where significant capital expenditure is being undertaken or has come onstream for future growth</a:t>
            </a:r>
          </a:p>
        </p:txBody>
      </p:sp>
      <p:sp>
        <p:nvSpPr>
          <p:cNvPr id="29" name="Rectangle 28">
            <a:extLst>
              <a:ext uri="{FF2B5EF4-FFF2-40B4-BE49-F238E27FC236}">
                <a16:creationId xmlns:a16="http://schemas.microsoft.com/office/drawing/2014/main" id="{A344CAC1-23D8-45F6-84FE-0B50497CBFDD}"/>
              </a:ext>
            </a:extLst>
          </p:cNvPr>
          <p:cNvSpPr/>
          <p:nvPr/>
        </p:nvSpPr>
        <p:spPr>
          <a:xfrm>
            <a:off x="1691163" y="5358388"/>
            <a:ext cx="3678627" cy="1015663"/>
          </a:xfrm>
          <a:prstGeom prst="rect">
            <a:avLst/>
          </a:prstGeom>
        </p:spPr>
        <p:txBody>
          <a:bodyPr wrap="square">
            <a:spAutoFit/>
          </a:bodyPr>
          <a:lstStyle/>
          <a:p>
            <a:pPr defTabSz="914492">
              <a:defRPr/>
            </a:pPr>
            <a:r>
              <a:rPr lang="en-US" sz="1000" b="1" dirty="0">
                <a:solidFill>
                  <a:schemeClr val="dk2">
                    <a:lumMod val="100000"/>
                  </a:schemeClr>
                </a:solidFill>
                <a:latin typeface="Avenir Next LT Pro" panose="020B0504020202020204" pitchFamily="34" charset="0"/>
                <a:ea typeface="Roboto" panose="02000000000000000000" pitchFamily="2" charset="0"/>
                <a:cs typeface="Cormorant" pitchFamily="2" charset="0"/>
              </a:rPr>
              <a:t>Regulatory Tailwinds</a:t>
            </a:r>
            <a:endParaRPr lang="en-US" sz="1000" dirty="0">
              <a:solidFill>
                <a:schemeClr val="dk2">
                  <a:lumMod val="100000"/>
                </a:schemeClr>
              </a:solidFill>
              <a:latin typeface="Avenir Next LT Pro" panose="020B0504020202020204" pitchFamily="34" charset="0"/>
              <a:ea typeface="Roboto" panose="02000000000000000000" pitchFamily="2" charset="0"/>
              <a:cs typeface="Cormorant" pitchFamily="2" charset="0"/>
            </a:endParaRPr>
          </a:p>
          <a:p>
            <a:pPr defTabSz="914492">
              <a:defRPr/>
            </a:pPr>
            <a:r>
              <a:rPr lang="en-US" sz="1000" dirty="0">
                <a:latin typeface="Avenir Next LT Pro Light" panose="020B0304020202020204" pitchFamily="34" charset="0"/>
              </a:rPr>
              <a:t>Companies which are set to benefit from changes in the underlying regulatory environment such as Tariff Wars, India 2030 Clean Energy Goal, </a:t>
            </a:r>
            <a:r>
              <a:rPr lang="en-US" sz="1000" dirty="0" err="1">
                <a:latin typeface="Avenir Next LT Pro Light" panose="020B0304020202020204" pitchFamily="34" charset="0"/>
              </a:rPr>
              <a:t>Atmanirbhar</a:t>
            </a:r>
            <a:r>
              <a:rPr lang="en-US" sz="1000" dirty="0">
                <a:latin typeface="Avenir Next LT Pro Light" panose="020B0304020202020204" pitchFamily="34" charset="0"/>
              </a:rPr>
              <a:t> Bharat Policy for </a:t>
            </a:r>
            <a:r>
              <a:rPr lang="en-US" sz="1000" dirty="0" err="1">
                <a:latin typeface="Avenir Next LT Pro Light" panose="020B0304020202020204" pitchFamily="34" charset="0"/>
              </a:rPr>
              <a:t>Defence</a:t>
            </a:r>
            <a:r>
              <a:rPr lang="en-US" sz="1000" dirty="0">
                <a:latin typeface="Avenir Next LT Pro Light" panose="020B0304020202020204" pitchFamily="34" charset="0"/>
              </a:rPr>
              <a:t> etc. </a:t>
            </a:r>
          </a:p>
          <a:p>
            <a:pPr defTabSz="914492">
              <a:defRPr/>
            </a:pPr>
            <a:endParaRPr lang="en-US" sz="1000" dirty="0">
              <a:solidFill>
                <a:schemeClr val="tx1">
                  <a:lumMod val="75000"/>
                </a:schemeClr>
              </a:solidFill>
              <a:latin typeface="Avenir Next LT Pro" panose="020B0504020202020204" pitchFamily="34" charset="0"/>
              <a:ea typeface="Roboto" panose="02000000000000000000" pitchFamily="2" charset="0"/>
              <a:cs typeface="Cormorant" pitchFamily="2" charset="0"/>
            </a:endParaRPr>
          </a:p>
        </p:txBody>
      </p:sp>
      <p:sp>
        <p:nvSpPr>
          <p:cNvPr id="31" name="Graphic 49">
            <a:extLst>
              <a:ext uri="{FF2B5EF4-FFF2-40B4-BE49-F238E27FC236}">
                <a16:creationId xmlns:a16="http://schemas.microsoft.com/office/drawing/2014/main" id="{4D3C7B03-0C9C-4BA2-8941-6583845FA6CD}"/>
              </a:ext>
            </a:extLst>
          </p:cNvPr>
          <p:cNvSpPr/>
          <p:nvPr/>
        </p:nvSpPr>
        <p:spPr>
          <a:xfrm>
            <a:off x="1449245" y="4853622"/>
            <a:ext cx="147570" cy="332633"/>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a:p>
        </p:txBody>
      </p:sp>
      <p:sp>
        <p:nvSpPr>
          <p:cNvPr id="33" name="Graphic 49">
            <a:extLst>
              <a:ext uri="{FF2B5EF4-FFF2-40B4-BE49-F238E27FC236}">
                <a16:creationId xmlns:a16="http://schemas.microsoft.com/office/drawing/2014/main" id="{DF11888D-C11E-45FB-B9B9-4550A219B8CF}"/>
              </a:ext>
            </a:extLst>
          </p:cNvPr>
          <p:cNvSpPr/>
          <p:nvPr/>
        </p:nvSpPr>
        <p:spPr>
          <a:xfrm>
            <a:off x="1484495" y="5392127"/>
            <a:ext cx="147570" cy="332633"/>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a:p>
        </p:txBody>
      </p:sp>
      <p:pic>
        <p:nvPicPr>
          <p:cNvPr id="35" name="Graphic 34">
            <a:extLst>
              <a:ext uri="{FF2B5EF4-FFF2-40B4-BE49-F238E27FC236}">
                <a16:creationId xmlns:a16="http://schemas.microsoft.com/office/drawing/2014/main" id="{C714EE62-A023-46C9-8CC7-EF8A9C4B8D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8462" y="5432443"/>
            <a:ext cx="398031" cy="252000"/>
          </a:xfrm>
          <a:prstGeom prst="rect">
            <a:avLst/>
          </a:prstGeom>
        </p:spPr>
      </p:pic>
      <p:pic>
        <p:nvPicPr>
          <p:cNvPr id="36" name="Graphic 35">
            <a:extLst>
              <a:ext uri="{FF2B5EF4-FFF2-40B4-BE49-F238E27FC236}">
                <a16:creationId xmlns:a16="http://schemas.microsoft.com/office/drawing/2014/main" id="{0D7B6E1A-6C4B-4CB9-96BF-D64B76BB26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463" y="4893938"/>
            <a:ext cx="398031" cy="252000"/>
          </a:xfrm>
          <a:prstGeom prst="rect">
            <a:avLst/>
          </a:prstGeom>
        </p:spPr>
      </p:pic>
      <p:cxnSp>
        <p:nvCxnSpPr>
          <p:cNvPr id="40" name="Straight Connector 39">
            <a:extLst>
              <a:ext uri="{FF2B5EF4-FFF2-40B4-BE49-F238E27FC236}">
                <a16:creationId xmlns:a16="http://schemas.microsoft.com/office/drawing/2014/main" id="{16788FC1-04B8-4876-8B7C-16F360BEA62A}"/>
              </a:ext>
            </a:extLst>
          </p:cNvPr>
          <p:cNvCxnSpPr>
            <a:cxnSpLocks/>
          </p:cNvCxnSpPr>
          <p:nvPr/>
        </p:nvCxnSpPr>
        <p:spPr>
          <a:xfrm>
            <a:off x="1577228" y="2448576"/>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D01FF2-052D-4F26-A712-8C9171372097}"/>
              </a:ext>
            </a:extLst>
          </p:cNvPr>
          <p:cNvCxnSpPr>
            <a:cxnSpLocks/>
          </p:cNvCxnSpPr>
          <p:nvPr/>
        </p:nvCxnSpPr>
        <p:spPr>
          <a:xfrm>
            <a:off x="1484495" y="3540865"/>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B50215C-9D9C-408F-A777-95ABCC3CD6A7}"/>
              </a:ext>
            </a:extLst>
          </p:cNvPr>
          <p:cNvCxnSpPr>
            <a:cxnSpLocks/>
          </p:cNvCxnSpPr>
          <p:nvPr/>
        </p:nvCxnSpPr>
        <p:spPr>
          <a:xfrm>
            <a:off x="6657146" y="2464990"/>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2EA040C-307B-4AC5-86BE-7C2E0E27FC34}"/>
              </a:ext>
            </a:extLst>
          </p:cNvPr>
          <p:cNvCxnSpPr>
            <a:cxnSpLocks/>
          </p:cNvCxnSpPr>
          <p:nvPr/>
        </p:nvCxnSpPr>
        <p:spPr>
          <a:xfrm>
            <a:off x="6657146" y="3540865"/>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sp>
        <p:nvSpPr>
          <p:cNvPr id="34" name="TextBox 208">
            <a:extLst>
              <a:ext uri="{FF2B5EF4-FFF2-40B4-BE49-F238E27FC236}">
                <a16:creationId xmlns:a16="http://schemas.microsoft.com/office/drawing/2014/main" id="{5DB28BBC-5A22-45DB-9236-72D87DF33779}"/>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97361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67E7F039-8CC7-497F-8D32-7E52491507D4}"/>
              </a:ext>
            </a:extLst>
          </p:cNvPr>
          <p:cNvSpPr txBox="1"/>
          <p:nvPr/>
        </p:nvSpPr>
        <p:spPr>
          <a:xfrm>
            <a:off x="1670526" y="300740"/>
            <a:ext cx="88509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prstClr>
                </a:solidFill>
                <a:effectLst/>
                <a:uLnTx/>
                <a:uFillTx/>
                <a:latin typeface="Avenir Next LT Pro" panose="020B0504020202020204" pitchFamily="34" charset="0"/>
                <a:ea typeface="+mn-ea"/>
                <a:cs typeface="+mn-cs"/>
              </a:rPr>
              <a:t>Merisis </a:t>
            </a: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Catalyst</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rPr>
              <a:t> – Series I Positioning</a:t>
            </a:r>
          </a:p>
        </p:txBody>
      </p:sp>
      <p:sp>
        <p:nvSpPr>
          <p:cNvPr id="44" name="TextBox 208">
            <a:extLst>
              <a:ext uri="{FF2B5EF4-FFF2-40B4-BE49-F238E27FC236}">
                <a16:creationId xmlns:a16="http://schemas.microsoft.com/office/drawing/2014/main" id="{2C48D7D5-424F-4763-BE04-8B1B959E4FAD}"/>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
        <p:nvSpPr>
          <p:cNvPr id="45" name="TextBox 205">
            <a:extLst>
              <a:ext uri="{FF2B5EF4-FFF2-40B4-BE49-F238E27FC236}">
                <a16:creationId xmlns:a16="http://schemas.microsoft.com/office/drawing/2014/main" id="{76EEFD61-8F82-4F61-82FE-1B0C849DA3C4}"/>
              </a:ext>
            </a:extLst>
          </p:cNvPr>
          <p:cNvSpPr txBox="1"/>
          <p:nvPr/>
        </p:nvSpPr>
        <p:spPr>
          <a:xfrm>
            <a:off x="10168854" y="6460195"/>
            <a:ext cx="3269864" cy="362188"/>
          </a:xfrm>
          <a:prstGeom prst="rect">
            <a:avLst/>
          </a:prstGeom>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www.merisiswealth.com</a:t>
            </a:r>
          </a:p>
        </p:txBody>
      </p:sp>
      <p:grpSp>
        <p:nvGrpSpPr>
          <p:cNvPr id="47" name="Group 46">
            <a:extLst>
              <a:ext uri="{FF2B5EF4-FFF2-40B4-BE49-F238E27FC236}">
                <a16:creationId xmlns:a16="http://schemas.microsoft.com/office/drawing/2014/main" id="{8A7F885D-46AA-427F-963F-7A2435AFB0FB}"/>
              </a:ext>
            </a:extLst>
          </p:cNvPr>
          <p:cNvGrpSpPr/>
          <p:nvPr/>
        </p:nvGrpSpPr>
        <p:grpSpPr>
          <a:xfrm>
            <a:off x="3350455" y="1775962"/>
            <a:ext cx="7251203" cy="3475715"/>
            <a:chOff x="1085902" y="5183528"/>
            <a:chExt cx="14502406" cy="6951429"/>
          </a:xfrm>
        </p:grpSpPr>
        <p:sp>
          <p:nvSpPr>
            <p:cNvPr id="48" name="Line 3">
              <a:extLst>
                <a:ext uri="{FF2B5EF4-FFF2-40B4-BE49-F238E27FC236}">
                  <a16:creationId xmlns:a16="http://schemas.microsoft.com/office/drawing/2014/main" id="{8B3296E6-D18F-4426-939C-E1E3A499466D}"/>
                </a:ext>
              </a:extLst>
            </p:cNvPr>
            <p:cNvSpPr>
              <a:spLocks noChangeShapeType="1"/>
            </p:cNvSpPr>
            <p:nvPr/>
          </p:nvSpPr>
          <p:spPr bwMode="auto">
            <a:xfrm>
              <a:off x="2995270" y="8663504"/>
              <a:ext cx="1243862" cy="3885"/>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endParaRPr lang="es-MX" sz="1400" dirty="0"/>
            </a:p>
          </p:txBody>
        </p:sp>
        <p:sp>
          <p:nvSpPr>
            <p:cNvPr id="49" name="Freeform 4">
              <a:extLst>
                <a:ext uri="{FF2B5EF4-FFF2-40B4-BE49-F238E27FC236}">
                  <a16:creationId xmlns:a16="http://schemas.microsoft.com/office/drawing/2014/main" id="{FF7350F5-E75A-4E19-ABF3-BD6027BAE621}"/>
                </a:ext>
              </a:extLst>
            </p:cNvPr>
            <p:cNvSpPr>
              <a:spLocks noChangeArrowheads="1"/>
            </p:cNvSpPr>
            <p:nvPr/>
          </p:nvSpPr>
          <p:spPr bwMode="auto">
            <a:xfrm>
              <a:off x="4239134" y="6513953"/>
              <a:ext cx="3644399" cy="4299101"/>
            </a:xfrm>
            <a:custGeom>
              <a:avLst/>
              <a:gdLst>
                <a:gd name="T0" fmla="*/ 912 w 913"/>
                <a:gd name="T1" fmla="*/ 4878 h 4879"/>
                <a:gd name="T2" fmla="*/ 0 w 913"/>
                <a:gd name="T3" fmla="*/ 4878 h 4879"/>
                <a:gd name="T4" fmla="*/ 0 w 913"/>
                <a:gd name="T5" fmla="*/ 0 h 4879"/>
                <a:gd name="T6" fmla="*/ 912 w 913"/>
                <a:gd name="T7" fmla="*/ 0 h 4879"/>
              </a:gdLst>
              <a:ahLst/>
              <a:cxnLst>
                <a:cxn ang="0">
                  <a:pos x="T0" y="T1"/>
                </a:cxn>
                <a:cxn ang="0">
                  <a:pos x="T2" y="T3"/>
                </a:cxn>
                <a:cxn ang="0">
                  <a:pos x="T4" y="T5"/>
                </a:cxn>
                <a:cxn ang="0">
                  <a:pos x="T6" y="T7"/>
                </a:cxn>
              </a:cxnLst>
              <a:rect l="0" t="0" r="r" b="b"/>
              <a:pathLst>
                <a:path w="913" h="4879">
                  <a:moveTo>
                    <a:pt x="912" y="4878"/>
                  </a:moveTo>
                  <a:lnTo>
                    <a:pt x="0" y="4878"/>
                  </a:lnTo>
                  <a:lnTo>
                    <a:pt x="0" y="0"/>
                  </a:lnTo>
                  <a:lnTo>
                    <a:pt x="912" y="0"/>
                  </a:lnTo>
                </a:path>
              </a:pathLst>
            </a:custGeom>
            <a:ln>
              <a:headEnd/>
              <a:tailEnd/>
            </a:ln>
          </p:spPr>
          <p:style>
            <a:lnRef idx="1">
              <a:schemeClr val="accent2"/>
            </a:lnRef>
            <a:fillRef idx="0">
              <a:schemeClr val="accent2"/>
            </a:fillRef>
            <a:effectRef idx="0">
              <a:schemeClr val="accent2"/>
            </a:effectRef>
            <a:fontRef idx="minor">
              <a:schemeClr val="tx1"/>
            </a:fontRef>
          </p:style>
          <p:txBody>
            <a:bodyPr/>
            <a:lstStyle/>
            <a:p>
              <a:endParaRPr lang="es-MX" sz="1400" dirty="0"/>
            </a:p>
          </p:txBody>
        </p:sp>
        <p:sp>
          <p:nvSpPr>
            <p:cNvPr id="50" name="Line 471">
              <a:extLst>
                <a:ext uri="{FF2B5EF4-FFF2-40B4-BE49-F238E27FC236}">
                  <a16:creationId xmlns:a16="http://schemas.microsoft.com/office/drawing/2014/main" id="{84512E2A-E01C-4647-97D2-E93B2D3D5351}"/>
                </a:ext>
              </a:extLst>
            </p:cNvPr>
            <p:cNvSpPr>
              <a:spLocks noChangeShapeType="1"/>
            </p:cNvSpPr>
            <p:nvPr/>
          </p:nvSpPr>
          <p:spPr bwMode="auto">
            <a:xfrm>
              <a:off x="6089379" y="6529501"/>
              <a:ext cx="1243862" cy="3888"/>
            </a:xfrm>
            <a:prstGeom prst="line">
              <a:avLst/>
            </a:prstGeom>
            <a:noFill/>
            <a:ln w="38100" cap="flat">
              <a:solidFill>
                <a:schemeClr val="tx1">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51" name="Line 473">
              <a:extLst>
                <a:ext uri="{FF2B5EF4-FFF2-40B4-BE49-F238E27FC236}">
                  <a16:creationId xmlns:a16="http://schemas.microsoft.com/office/drawing/2014/main" id="{AB05EB07-9C8F-4A3F-8B95-9F7BC49B8129}"/>
                </a:ext>
              </a:extLst>
            </p:cNvPr>
            <p:cNvSpPr>
              <a:spLocks noChangeShapeType="1"/>
            </p:cNvSpPr>
            <p:nvPr/>
          </p:nvSpPr>
          <p:spPr bwMode="auto">
            <a:xfrm>
              <a:off x="6089379" y="10820828"/>
              <a:ext cx="1243862" cy="3888"/>
            </a:xfrm>
            <a:prstGeom prst="line">
              <a:avLst/>
            </a:prstGeom>
            <a:noFill/>
            <a:ln w="38100" cap="flat">
              <a:solidFill>
                <a:schemeClr val="tx1">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52" name="Freeform 75">
              <a:extLst>
                <a:ext uri="{FF2B5EF4-FFF2-40B4-BE49-F238E27FC236}">
                  <a16:creationId xmlns:a16="http://schemas.microsoft.com/office/drawing/2014/main" id="{01D83287-3CBD-4013-BC97-43D08AC5950E}"/>
                </a:ext>
              </a:extLst>
            </p:cNvPr>
            <p:cNvSpPr>
              <a:spLocks noChangeArrowheads="1"/>
            </p:cNvSpPr>
            <p:nvPr/>
          </p:nvSpPr>
          <p:spPr bwMode="auto">
            <a:xfrm>
              <a:off x="7844292" y="5860984"/>
              <a:ext cx="7744016" cy="1267186"/>
            </a:xfrm>
            <a:custGeom>
              <a:avLst/>
              <a:gdLst>
                <a:gd name="T0" fmla="*/ 3897 w 3898"/>
                <a:gd name="T1" fmla="*/ 1438 h 1439"/>
                <a:gd name="T2" fmla="*/ 0 w 3898"/>
                <a:gd name="T3" fmla="*/ 1438 h 1439"/>
                <a:gd name="T4" fmla="*/ 0 w 3898"/>
                <a:gd name="T5" fmla="*/ 0 h 1439"/>
                <a:gd name="T6" fmla="*/ 3897 w 3898"/>
                <a:gd name="T7" fmla="*/ 0 h 1439"/>
                <a:gd name="T8" fmla="*/ 3897 w 3898"/>
                <a:gd name="T9" fmla="*/ 1438 h 1439"/>
              </a:gdLst>
              <a:ahLst/>
              <a:cxnLst>
                <a:cxn ang="0">
                  <a:pos x="T0" y="T1"/>
                </a:cxn>
                <a:cxn ang="0">
                  <a:pos x="T2" y="T3"/>
                </a:cxn>
                <a:cxn ang="0">
                  <a:pos x="T4" y="T5"/>
                </a:cxn>
                <a:cxn ang="0">
                  <a:pos x="T6" y="T7"/>
                </a:cxn>
                <a:cxn ang="0">
                  <a:pos x="T8" y="T9"/>
                </a:cxn>
              </a:cxnLst>
              <a:rect l="0" t="0" r="r" b="b"/>
              <a:pathLst>
                <a:path w="3898" h="1439">
                  <a:moveTo>
                    <a:pt x="3897" y="1438"/>
                  </a:moveTo>
                  <a:lnTo>
                    <a:pt x="0" y="1438"/>
                  </a:lnTo>
                  <a:lnTo>
                    <a:pt x="0" y="0"/>
                  </a:lnTo>
                  <a:lnTo>
                    <a:pt x="3897" y="0"/>
                  </a:lnTo>
                  <a:lnTo>
                    <a:pt x="3897" y="1438"/>
                  </a:lnTo>
                </a:path>
              </a:pathLst>
            </a:custGeom>
            <a:solidFill>
              <a:srgbClr val="FCE0D4"/>
            </a:solidFill>
            <a:ln>
              <a:noFill/>
            </a:ln>
            <a:effectLst/>
          </p:spPr>
          <p:txBody>
            <a:bodyPr wrap="none" anchor="ctr"/>
            <a:lstStyle/>
            <a:p>
              <a:endParaRPr lang="es-MX" sz="1400"/>
            </a:p>
          </p:txBody>
        </p:sp>
        <p:sp>
          <p:nvSpPr>
            <p:cNvPr id="53" name="Freeform 178">
              <a:extLst>
                <a:ext uri="{FF2B5EF4-FFF2-40B4-BE49-F238E27FC236}">
                  <a16:creationId xmlns:a16="http://schemas.microsoft.com/office/drawing/2014/main" id="{7DB758B7-DC2B-4160-AD7E-63819B8A22D1}"/>
                </a:ext>
              </a:extLst>
            </p:cNvPr>
            <p:cNvSpPr>
              <a:spLocks noChangeArrowheads="1"/>
            </p:cNvSpPr>
            <p:nvPr/>
          </p:nvSpPr>
          <p:spPr bwMode="auto">
            <a:xfrm>
              <a:off x="7898198" y="10214529"/>
              <a:ext cx="7690108" cy="1267186"/>
            </a:xfrm>
            <a:custGeom>
              <a:avLst/>
              <a:gdLst>
                <a:gd name="T0" fmla="*/ 3897 w 3898"/>
                <a:gd name="T1" fmla="*/ 1438 h 1439"/>
                <a:gd name="T2" fmla="*/ 0 w 3898"/>
                <a:gd name="T3" fmla="*/ 1438 h 1439"/>
                <a:gd name="T4" fmla="*/ 0 w 3898"/>
                <a:gd name="T5" fmla="*/ 0 h 1439"/>
                <a:gd name="T6" fmla="*/ 3897 w 3898"/>
                <a:gd name="T7" fmla="*/ 0 h 1439"/>
                <a:gd name="T8" fmla="*/ 3897 w 3898"/>
                <a:gd name="T9" fmla="*/ 1438 h 1439"/>
              </a:gdLst>
              <a:ahLst/>
              <a:cxnLst>
                <a:cxn ang="0">
                  <a:pos x="T0" y="T1"/>
                </a:cxn>
                <a:cxn ang="0">
                  <a:pos x="T2" y="T3"/>
                </a:cxn>
                <a:cxn ang="0">
                  <a:pos x="T4" y="T5"/>
                </a:cxn>
                <a:cxn ang="0">
                  <a:pos x="T6" y="T7"/>
                </a:cxn>
                <a:cxn ang="0">
                  <a:pos x="T8" y="T9"/>
                </a:cxn>
              </a:cxnLst>
              <a:rect l="0" t="0" r="r" b="b"/>
              <a:pathLst>
                <a:path w="3898" h="1439">
                  <a:moveTo>
                    <a:pt x="3897" y="1438"/>
                  </a:moveTo>
                  <a:lnTo>
                    <a:pt x="0" y="1438"/>
                  </a:lnTo>
                  <a:lnTo>
                    <a:pt x="0" y="0"/>
                  </a:lnTo>
                  <a:lnTo>
                    <a:pt x="3897" y="0"/>
                  </a:lnTo>
                  <a:lnTo>
                    <a:pt x="3897" y="1438"/>
                  </a:lnTo>
                </a:path>
              </a:pathLst>
            </a:custGeom>
            <a:solidFill>
              <a:srgbClr val="FCE0D4"/>
            </a:solidFill>
            <a:ln>
              <a:noFill/>
            </a:ln>
            <a:effectLst/>
          </p:spPr>
          <p:txBody>
            <a:bodyPr wrap="none" anchor="ctr"/>
            <a:lstStyle/>
            <a:p>
              <a:endParaRPr lang="es-MX" sz="1400"/>
            </a:p>
          </p:txBody>
        </p:sp>
        <p:sp>
          <p:nvSpPr>
            <p:cNvPr id="54" name="Freeform 577">
              <a:extLst>
                <a:ext uri="{FF2B5EF4-FFF2-40B4-BE49-F238E27FC236}">
                  <a16:creationId xmlns:a16="http://schemas.microsoft.com/office/drawing/2014/main" id="{BA83383F-30C8-4B6F-9998-735A4D0EF16E}"/>
                </a:ext>
              </a:extLst>
            </p:cNvPr>
            <p:cNvSpPr>
              <a:spLocks noChangeArrowheads="1"/>
            </p:cNvSpPr>
            <p:nvPr/>
          </p:nvSpPr>
          <p:spPr bwMode="auto">
            <a:xfrm>
              <a:off x="4789423" y="5183528"/>
              <a:ext cx="2650982" cy="2655764"/>
            </a:xfrm>
            <a:custGeom>
              <a:avLst/>
              <a:gdLst>
                <a:gd name="T0" fmla="*/ 2440 w 2441"/>
                <a:gd name="T1" fmla="*/ 1224 h 2449"/>
                <a:gd name="T2" fmla="*/ 2440 w 2441"/>
                <a:gd name="T3" fmla="*/ 1224 h 2449"/>
                <a:gd name="T4" fmla="*/ 1224 w 2441"/>
                <a:gd name="T5" fmla="*/ 2448 h 2449"/>
                <a:gd name="T6" fmla="*/ 0 w 2441"/>
                <a:gd name="T7" fmla="*/ 1224 h 2449"/>
                <a:gd name="T8" fmla="*/ 1224 w 2441"/>
                <a:gd name="T9" fmla="*/ 0 h 2449"/>
                <a:gd name="T10" fmla="*/ 2440 w 2441"/>
                <a:gd name="T11" fmla="*/ 1224 h 2449"/>
              </a:gdLst>
              <a:ahLst/>
              <a:cxnLst>
                <a:cxn ang="0">
                  <a:pos x="T0" y="T1"/>
                </a:cxn>
                <a:cxn ang="0">
                  <a:pos x="T2" y="T3"/>
                </a:cxn>
                <a:cxn ang="0">
                  <a:pos x="T4" y="T5"/>
                </a:cxn>
                <a:cxn ang="0">
                  <a:pos x="T6" y="T7"/>
                </a:cxn>
                <a:cxn ang="0">
                  <a:pos x="T8" y="T9"/>
                </a:cxn>
                <a:cxn ang="0">
                  <a:pos x="T10" y="T11"/>
                </a:cxn>
              </a:cxnLst>
              <a:rect l="0" t="0" r="r" b="b"/>
              <a:pathLst>
                <a:path w="2441" h="2449">
                  <a:moveTo>
                    <a:pt x="2440" y="1224"/>
                  </a:moveTo>
                  <a:lnTo>
                    <a:pt x="2440" y="1224"/>
                  </a:lnTo>
                  <a:cubicBezTo>
                    <a:pt x="2440" y="1903"/>
                    <a:pt x="1894" y="2448"/>
                    <a:pt x="1224" y="2448"/>
                  </a:cubicBezTo>
                  <a:cubicBezTo>
                    <a:pt x="545" y="2448"/>
                    <a:pt x="0" y="1903"/>
                    <a:pt x="0" y="1224"/>
                  </a:cubicBezTo>
                  <a:cubicBezTo>
                    <a:pt x="0" y="554"/>
                    <a:pt x="545" y="0"/>
                    <a:pt x="1224" y="0"/>
                  </a:cubicBezTo>
                  <a:cubicBezTo>
                    <a:pt x="1894" y="0"/>
                    <a:pt x="2440" y="554"/>
                    <a:pt x="2440" y="1224"/>
                  </a:cubicBezTo>
                </a:path>
              </a:pathLst>
            </a:custGeom>
            <a:solidFill>
              <a:srgbClr val="ACBFBC"/>
            </a:solidFill>
            <a:ln>
              <a:noFill/>
            </a:ln>
            <a:effectLst/>
          </p:spPr>
          <p:txBody>
            <a:bodyPr wrap="none" anchor="ctr"/>
            <a:lstStyle/>
            <a:p>
              <a:endParaRPr lang="es-MX" sz="1400" dirty="0"/>
            </a:p>
          </p:txBody>
        </p:sp>
        <p:sp>
          <p:nvSpPr>
            <p:cNvPr id="55" name="Freeform 626">
              <a:extLst>
                <a:ext uri="{FF2B5EF4-FFF2-40B4-BE49-F238E27FC236}">
                  <a16:creationId xmlns:a16="http://schemas.microsoft.com/office/drawing/2014/main" id="{E61A3A35-EA4F-4A20-B7A5-349FE84658CB}"/>
                </a:ext>
              </a:extLst>
            </p:cNvPr>
            <p:cNvSpPr>
              <a:spLocks noChangeArrowheads="1"/>
            </p:cNvSpPr>
            <p:nvPr/>
          </p:nvSpPr>
          <p:spPr bwMode="auto">
            <a:xfrm>
              <a:off x="4789423" y="9474407"/>
              <a:ext cx="2650982" cy="2660550"/>
            </a:xfrm>
            <a:custGeom>
              <a:avLst/>
              <a:gdLst>
                <a:gd name="T0" fmla="*/ 2440 w 2441"/>
                <a:gd name="T1" fmla="*/ 1224 h 2450"/>
                <a:gd name="T2" fmla="*/ 2440 w 2441"/>
                <a:gd name="T3" fmla="*/ 1224 h 2450"/>
                <a:gd name="T4" fmla="*/ 1224 w 2441"/>
                <a:gd name="T5" fmla="*/ 2449 h 2450"/>
                <a:gd name="T6" fmla="*/ 0 w 2441"/>
                <a:gd name="T7" fmla="*/ 1224 h 2450"/>
                <a:gd name="T8" fmla="*/ 1224 w 2441"/>
                <a:gd name="T9" fmla="*/ 0 h 2450"/>
                <a:gd name="T10" fmla="*/ 2440 w 2441"/>
                <a:gd name="T11" fmla="*/ 1224 h 2450"/>
              </a:gdLst>
              <a:ahLst/>
              <a:cxnLst>
                <a:cxn ang="0">
                  <a:pos x="T0" y="T1"/>
                </a:cxn>
                <a:cxn ang="0">
                  <a:pos x="T2" y="T3"/>
                </a:cxn>
                <a:cxn ang="0">
                  <a:pos x="T4" y="T5"/>
                </a:cxn>
                <a:cxn ang="0">
                  <a:pos x="T6" y="T7"/>
                </a:cxn>
                <a:cxn ang="0">
                  <a:pos x="T8" y="T9"/>
                </a:cxn>
                <a:cxn ang="0">
                  <a:pos x="T10" y="T11"/>
                </a:cxn>
              </a:cxnLst>
              <a:rect l="0" t="0" r="r" b="b"/>
              <a:pathLst>
                <a:path w="2441" h="2450">
                  <a:moveTo>
                    <a:pt x="2440" y="1224"/>
                  </a:moveTo>
                  <a:lnTo>
                    <a:pt x="2440" y="1224"/>
                  </a:lnTo>
                  <a:cubicBezTo>
                    <a:pt x="2440" y="1894"/>
                    <a:pt x="1894" y="2449"/>
                    <a:pt x="1224" y="2449"/>
                  </a:cubicBezTo>
                  <a:cubicBezTo>
                    <a:pt x="545" y="2449"/>
                    <a:pt x="0" y="1894"/>
                    <a:pt x="0" y="1224"/>
                  </a:cubicBezTo>
                  <a:cubicBezTo>
                    <a:pt x="0" y="545"/>
                    <a:pt x="545" y="0"/>
                    <a:pt x="1224" y="0"/>
                  </a:cubicBezTo>
                  <a:cubicBezTo>
                    <a:pt x="1894" y="0"/>
                    <a:pt x="2440" y="545"/>
                    <a:pt x="2440" y="1224"/>
                  </a:cubicBezTo>
                </a:path>
              </a:pathLst>
            </a:custGeom>
            <a:solidFill>
              <a:srgbClr val="ACBFBC"/>
            </a:solidFill>
            <a:ln>
              <a:noFill/>
            </a:ln>
            <a:effectLst/>
          </p:spPr>
          <p:txBody>
            <a:bodyPr wrap="none" anchor="ctr"/>
            <a:lstStyle/>
            <a:p>
              <a:endParaRPr lang="es-MX" sz="1400"/>
            </a:p>
          </p:txBody>
        </p:sp>
        <p:sp>
          <p:nvSpPr>
            <p:cNvPr id="56" name="Freeform 475">
              <a:extLst>
                <a:ext uri="{FF2B5EF4-FFF2-40B4-BE49-F238E27FC236}">
                  <a16:creationId xmlns:a16="http://schemas.microsoft.com/office/drawing/2014/main" id="{ABB621CD-1F2F-4AFA-9ABE-D9D1D5C94294}"/>
                </a:ext>
              </a:extLst>
            </p:cNvPr>
            <p:cNvSpPr>
              <a:spLocks noChangeArrowheads="1"/>
            </p:cNvSpPr>
            <p:nvPr/>
          </p:nvSpPr>
          <p:spPr bwMode="auto">
            <a:xfrm>
              <a:off x="1109082" y="7426037"/>
              <a:ext cx="2470478" cy="2474934"/>
            </a:xfrm>
            <a:custGeom>
              <a:avLst/>
              <a:gdLst>
                <a:gd name="T0" fmla="*/ 2440 w 2441"/>
                <a:gd name="T1" fmla="*/ 1224 h 2449"/>
                <a:gd name="T2" fmla="*/ 2440 w 2441"/>
                <a:gd name="T3" fmla="*/ 1224 h 2449"/>
                <a:gd name="T4" fmla="*/ 1225 w 2441"/>
                <a:gd name="T5" fmla="*/ 2448 h 2449"/>
                <a:gd name="T6" fmla="*/ 0 w 2441"/>
                <a:gd name="T7" fmla="*/ 1224 h 2449"/>
                <a:gd name="T8" fmla="*/ 1225 w 2441"/>
                <a:gd name="T9" fmla="*/ 0 h 2449"/>
                <a:gd name="T10" fmla="*/ 2440 w 2441"/>
                <a:gd name="T11" fmla="*/ 1224 h 2449"/>
              </a:gdLst>
              <a:ahLst/>
              <a:cxnLst>
                <a:cxn ang="0">
                  <a:pos x="T0" y="T1"/>
                </a:cxn>
                <a:cxn ang="0">
                  <a:pos x="T2" y="T3"/>
                </a:cxn>
                <a:cxn ang="0">
                  <a:pos x="T4" y="T5"/>
                </a:cxn>
                <a:cxn ang="0">
                  <a:pos x="T6" y="T7"/>
                </a:cxn>
                <a:cxn ang="0">
                  <a:pos x="T8" y="T9"/>
                </a:cxn>
                <a:cxn ang="0">
                  <a:pos x="T10" y="T11"/>
                </a:cxn>
              </a:cxnLst>
              <a:rect l="0" t="0" r="r" b="b"/>
              <a:pathLst>
                <a:path w="2441" h="2449">
                  <a:moveTo>
                    <a:pt x="2440" y="1224"/>
                  </a:moveTo>
                  <a:lnTo>
                    <a:pt x="2440" y="1224"/>
                  </a:lnTo>
                  <a:cubicBezTo>
                    <a:pt x="2440" y="1903"/>
                    <a:pt x="1895" y="2448"/>
                    <a:pt x="1225" y="2448"/>
                  </a:cubicBezTo>
                  <a:cubicBezTo>
                    <a:pt x="546" y="2448"/>
                    <a:pt x="0" y="1903"/>
                    <a:pt x="0" y="1224"/>
                  </a:cubicBezTo>
                  <a:cubicBezTo>
                    <a:pt x="0" y="554"/>
                    <a:pt x="546" y="0"/>
                    <a:pt x="1225" y="0"/>
                  </a:cubicBezTo>
                  <a:cubicBezTo>
                    <a:pt x="1895" y="0"/>
                    <a:pt x="2440" y="554"/>
                    <a:pt x="2440" y="1224"/>
                  </a:cubicBezTo>
                </a:path>
              </a:pathLst>
            </a:custGeom>
            <a:solidFill>
              <a:srgbClr val="ED6423"/>
            </a:solidFill>
            <a:ln>
              <a:noFill/>
            </a:ln>
            <a:effectLst/>
          </p:spPr>
          <p:txBody>
            <a:bodyPr wrap="none" anchor="ctr"/>
            <a:lstStyle/>
            <a:p>
              <a:endParaRPr lang="es-MX" sz="1400" dirty="0"/>
            </a:p>
          </p:txBody>
        </p:sp>
        <p:sp>
          <p:nvSpPr>
            <p:cNvPr id="57" name="Rectangle 56">
              <a:extLst>
                <a:ext uri="{FF2B5EF4-FFF2-40B4-BE49-F238E27FC236}">
                  <a16:creationId xmlns:a16="http://schemas.microsoft.com/office/drawing/2014/main" id="{23DC3C15-409E-4D94-AF7D-BA01930683EE}"/>
                </a:ext>
              </a:extLst>
            </p:cNvPr>
            <p:cNvSpPr/>
            <p:nvPr/>
          </p:nvSpPr>
          <p:spPr>
            <a:xfrm>
              <a:off x="1085902" y="8140284"/>
              <a:ext cx="2493658" cy="1046440"/>
            </a:xfrm>
            <a:prstGeom prst="rect">
              <a:avLst/>
            </a:prstGeom>
          </p:spPr>
          <p:txBody>
            <a:bodyPr wrap="square">
              <a:spAutoFit/>
            </a:bodyPr>
            <a:lstStyle/>
            <a:p>
              <a:pPr algn="ctr"/>
              <a:r>
                <a:rPr lang="en-US" sz="1400" dirty="0">
                  <a:solidFill>
                    <a:schemeClr val="bg1"/>
                  </a:solidFill>
                  <a:latin typeface="Poppins Medium" pitchFamily="2" charset="77"/>
                  <a:ea typeface="Roboto Medium" panose="02000000000000000000" pitchFamily="2" charset="0"/>
                  <a:cs typeface="Poppins Medium" pitchFamily="2" charset="77"/>
                </a:rPr>
                <a:t>1500 Companies</a:t>
              </a:r>
            </a:p>
          </p:txBody>
        </p:sp>
        <p:sp>
          <p:nvSpPr>
            <p:cNvPr id="58" name="Rectangle 57">
              <a:extLst>
                <a:ext uri="{FF2B5EF4-FFF2-40B4-BE49-F238E27FC236}">
                  <a16:creationId xmlns:a16="http://schemas.microsoft.com/office/drawing/2014/main" id="{09CAD1B9-5AB1-47CD-938B-665B050DE5E8}"/>
                </a:ext>
              </a:extLst>
            </p:cNvPr>
            <p:cNvSpPr/>
            <p:nvPr/>
          </p:nvSpPr>
          <p:spPr>
            <a:xfrm>
              <a:off x="4670928" y="6004338"/>
              <a:ext cx="2878646" cy="1046440"/>
            </a:xfrm>
            <a:prstGeom prst="rect">
              <a:avLst/>
            </a:prstGeom>
          </p:spPr>
          <p:txBody>
            <a:bodyPr wrap="square">
              <a:spAutoFit/>
            </a:bodyPr>
            <a:lstStyle/>
            <a:p>
              <a:pPr algn="ctr"/>
              <a:r>
                <a:rPr lang="en-US" sz="1400" dirty="0">
                  <a:latin typeface="Poppins Medium" pitchFamily="2" charset="77"/>
                  <a:ea typeface="Roboto Medium" panose="02000000000000000000" pitchFamily="2" charset="0"/>
                  <a:cs typeface="Poppins Medium" pitchFamily="2" charset="77"/>
                </a:rPr>
                <a:t>130+ companies</a:t>
              </a:r>
            </a:p>
          </p:txBody>
        </p:sp>
        <p:sp>
          <p:nvSpPr>
            <p:cNvPr id="59" name="Rectangle 58">
              <a:extLst>
                <a:ext uri="{FF2B5EF4-FFF2-40B4-BE49-F238E27FC236}">
                  <a16:creationId xmlns:a16="http://schemas.microsoft.com/office/drawing/2014/main" id="{2F257D2E-B180-4E88-A87B-3E789374F15C}"/>
                </a:ext>
              </a:extLst>
            </p:cNvPr>
            <p:cNvSpPr/>
            <p:nvPr/>
          </p:nvSpPr>
          <p:spPr>
            <a:xfrm>
              <a:off x="4692130" y="10330057"/>
              <a:ext cx="2878646" cy="1046440"/>
            </a:xfrm>
            <a:prstGeom prst="rect">
              <a:avLst/>
            </a:prstGeom>
          </p:spPr>
          <p:txBody>
            <a:bodyPr wrap="square">
              <a:spAutoFit/>
            </a:bodyPr>
            <a:lstStyle/>
            <a:p>
              <a:pPr algn="ctr"/>
              <a:r>
                <a:rPr lang="en-US" sz="1400" dirty="0">
                  <a:latin typeface="Poppins Medium" pitchFamily="2" charset="77"/>
                  <a:ea typeface="Roboto Medium" panose="02000000000000000000" pitchFamily="2" charset="0"/>
                  <a:cs typeface="Poppins Medium" pitchFamily="2" charset="77"/>
                </a:rPr>
                <a:t>120 + </a:t>
              </a:r>
            </a:p>
            <a:p>
              <a:pPr algn="ctr"/>
              <a:r>
                <a:rPr lang="en-US" sz="1400" dirty="0">
                  <a:latin typeface="Poppins Medium" pitchFamily="2" charset="77"/>
                  <a:ea typeface="Roboto Medium" panose="02000000000000000000" pitchFamily="2" charset="0"/>
                  <a:cs typeface="Poppins Medium" pitchFamily="2" charset="77"/>
                </a:rPr>
                <a:t>Companies</a:t>
              </a:r>
            </a:p>
          </p:txBody>
        </p:sp>
        <p:sp>
          <p:nvSpPr>
            <p:cNvPr id="60" name="TextBox 59">
              <a:extLst>
                <a:ext uri="{FF2B5EF4-FFF2-40B4-BE49-F238E27FC236}">
                  <a16:creationId xmlns:a16="http://schemas.microsoft.com/office/drawing/2014/main" id="{0C08B544-DE93-4ABA-B202-57F0A5FB9B6B}"/>
                </a:ext>
              </a:extLst>
            </p:cNvPr>
            <p:cNvSpPr txBox="1"/>
            <p:nvPr/>
          </p:nvSpPr>
          <p:spPr>
            <a:xfrm>
              <a:off x="9288466" y="5971356"/>
              <a:ext cx="6299840" cy="104644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ED7D31"/>
                </a:buClr>
                <a:buSzTx/>
                <a:tabLst/>
                <a:defRPr/>
              </a:pPr>
              <a:r>
                <a:rPr kumimoji="0" lang="en-GB" sz="1400" b="0" i="0" u="none" strike="noStrike" kern="1200" cap="none" spc="0" normalizeH="0" baseline="0" noProof="0" dirty="0">
                  <a:ln>
                    <a:noFill/>
                  </a:ln>
                  <a:solidFill>
                    <a:prstClr val="black">
                      <a:lumMod val="75000"/>
                    </a:prstClr>
                  </a:solidFill>
                  <a:effectLst/>
                  <a:uLnTx/>
                  <a:uFillTx/>
                  <a:latin typeface="Avenir Next LT Pro Light" panose="020B0304020202020204" pitchFamily="34" charset="0"/>
                  <a:ea typeface="+mn-ea"/>
                  <a:cs typeface="+mn-cs"/>
                </a:rPr>
                <a:t>Companies poised for a </a:t>
              </a:r>
              <a:r>
                <a:rPr kumimoji="0" lang="en-GB" sz="1400" b="1" i="0" u="none" strike="noStrike" kern="1200" cap="none" spc="0" normalizeH="0" baseline="0" noProof="0" dirty="0">
                  <a:ln>
                    <a:noFill/>
                  </a:ln>
                  <a:solidFill>
                    <a:prstClr val="black">
                      <a:lumMod val="75000"/>
                    </a:prstClr>
                  </a:solidFill>
                  <a:effectLst/>
                  <a:uLnTx/>
                  <a:uFillTx/>
                  <a:latin typeface="Avenir Next LT Pro Light" panose="020B0304020202020204" pitchFamily="34" charset="0"/>
                  <a:ea typeface="+mn-ea"/>
                  <a:cs typeface="+mn-cs"/>
                </a:rPr>
                <a:t>turnaround &amp; profitability</a:t>
              </a:r>
              <a:r>
                <a:rPr kumimoji="0" lang="en-GB" sz="1400" b="0" i="0" u="none" strike="noStrike" kern="1200" cap="none" spc="0" normalizeH="0" baseline="0" noProof="0" dirty="0">
                  <a:ln>
                    <a:noFill/>
                  </a:ln>
                  <a:solidFill>
                    <a:prstClr val="black">
                      <a:lumMod val="75000"/>
                    </a:prstClr>
                  </a:solidFill>
                  <a:effectLst/>
                  <a:uLnTx/>
                  <a:uFillTx/>
                  <a:latin typeface="Avenir Next LT Pro Light" panose="020B0304020202020204" pitchFamily="34" charset="0"/>
                  <a:ea typeface="+mn-ea"/>
                  <a:cs typeface="+mn-cs"/>
                </a:rPr>
                <a:t> after </a:t>
              </a:r>
              <a:r>
                <a:rPr kumimoji="0" lang="en-GB" sz="1400" b="1" i="0" u="none" strike="noStrike" kern="1200" cap="none" spc="0" normalizeH="0" baseline="0" noProof="0" dirty="0">
                  <a:ln>
                    <a:noFill/>
                  </a:ln>
                  <a:solidFill>
                    <a:prstClr val="black">
                      <a:lumMod val="75000"/>
                    </a:prstClr>
                  </a:solidFill>
                  <a:effectLst/>
                  <a:uLnTx/>
                  <a:uFillTx/>
                  <a:latin typeface="Avenir Next LT Pro Light" panose="020B0304020202020204" pitchFamily="34" charset="0"/>
                  <a:ea typeface="+mn-ea"/>
                  <a:cs typeface="+mn-cs"/>
                </a:rPr>
                <a:t>long pain period</a:t>
              </a:r>
            </a:p>
          </p:txBody>
        </p:sp>
        <p:sp>
          <p:nvSpPr>
            <p:cNvPr id="61" name="TextBox 60">
              <a:extLst>
                <a:ext uri="{FF2B5EF4-FFF2-40B4-BE49-F238E27FC236}">
                  <a16:creationId xmlns:a16="http://schemas.microsoft.com/office/drawing/2014/main" id="{6491EDA2-6239-430D-8D14-E317ED09E786}"/>
                </a:ext>
              </a:extLst>
            </p:cNvPr>
            <p:cNvSpPr txBox="1"/>
            <p:nvPr/>
          </p:nvSpPr>
          <p:spPr>
            <a:xfrm>
              <a:off x="9396444" y="10314879"/>
              <a:ext cx="6177198" cy="1046440"/>
            </a:xfrm>
            <a:prstGeom prst="rect">
              <a:avLst/>
            </a:prstGeom>
            <a:noFill/>
          </p:spPr>
          <p:txBody>
            <a:bodyPr wrap="square" rtlCol="0">
              <a:spAutoFit/>
            </a:bodyPr>
            <a:lstStyle/>
            <a:p>
              <a:r>
                <a:rPr lang="en-US" sz="1400" dirty="0">
                  <a:latin typeface="Lato Light" panose="020F0502020204030203" pitchFamily="34" charset="0"/>
                  <a:ea typeface="Lato Light" panose="020F0502020204030203" pitchFamily="34" charset="0"/>
                  <a:cs typeface="Lato Light" panose="020F0502020204030203" pitchFamily="34" charset="0"/>
                </a:rPr>
                <a:t>Companies set for </a:t>
              </a:r>
              <a:r>
                <a:rPr lang="en-US" sz="1400" b="1" dirty="0">
                  <a:latin typeface="Lato Light" panose="020F0502020204030203" pitchFamily="34" charset="0"/>
                  <a:ea typeface="Lato Light" panose="020F0502020204030203" pitchFamily="34" charset="0"/>
                  <a:cs typeface="Lato Light" panose="020F0502020204030203" pitchFamily="34" charset="0"/>
                </a:rPr>
                <a:t>high growth after a large capex cycle </a:t>
              </a:r>
            </a:p>
          </p:txBody>
        </p:sp>
      </p:grpSp>
      <p:sp>
        <p:nvSpPr>
          <p:cNvPr id="102" name="Rectangle 101">
            <a:extLst>
              <a:ext uri="{FF2B5EF4-FFF2-40B4-BE49-F238E27FC236}">
                <a16:creationId xmlns:a16="http://schemas.microsoft.com/office/drawing/2014/main" id="{C698362D-A304-4E5B-AFB8-9163A762CC50}"/>
              </a:ext>
            </a:extLst>
          </p:cNvPr>
          <p:cNvSpPr/>
          <p:nvPr/>
        </p:nvSpPr>
        <p:spPr>
          <a:xfrm>
            <a:off x="946245" y="3229645"/>
            <a:ext cx="2074423" cy="738664"/>
          </a:xfrm>
          <a:prstGeom prst="rect">
            <a:avLst/>
          </a:prstGeom>
        </p:spPr>
        <p:txBody>
          <a:bodyPr wrap="square">
            <a:spAutoFit/>
          </a:bodyPr>
          <a:lstStyle/>
          <a:p>
            <a:pPr algn="ctr"/>
            <a:r>
              <a:rPr lang="en-US" sz="1400" b="1" dirty="0">
                <a:solidFill>
                  <a:srgbClr val="ED6423"/>
                </a:solidFill>
                <a:latin typeface="Avenir Next LT Pro" panose="020B0504020202020204" pitchFamily="34" charset="0"/>
                <a:ea typeface="Roboto Medium" panose="02000000000000000000" pitchFamily="2" charset="0"/>
                <a:cs typeface="Poppins Medium" panose="00000600000000000000" pitchFamily="2" charset="0"/>
              </a:rPr>
              <a:t>Defined Universe of Top 1500 companies by Market Cap</a:t>
            </a:r>
          </a:p>
        </p:txBody>
      </p:sp>
      <p:pic>
        <p:nvPicPr>
          <p:cNvPr id="104" name="Graphic 103">
            <a:extLst>
              <a:ext uri="{FF2B5EF4-FFF2-40B4-BE49-F238E27FC236}">
                <a16:creationId xmlns:a16="http://schemas.microsoft.com/office/drawing/2014/main" id="{7036E2F1-92C7-441F-9730-4716470BAC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1213" y="2225622"/>
            <a:ext cx="411728" cy="411728"/>
          </a:xfrm>
          <a:prstGeom prst="rect">
            <a:avLst/>
          </a:prstGeom>
        </p:spPr>
      </p:pic>
      <p:pic>
        <p:nvPicPr>
          <p:cNvPr id="105" name="Graphic 104">
            <a:extLst>
              <a:ext uri="{FF2B5EF4-FFF2-40B4-BE49-F238E27FC236}">
                <a16:creationId xmlns:a16="http://schemas.microsoft.com/office/drawing/2014/main" id="{2F108D05-1497-47BE-A3F0-7E24DFDA9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3044" y="4429085"/>
            <a:ext cx="368971" cy="368971"/>
          </a:xfrm>
          <a:prstGeom prst="rect">
            <a:avLst/>
          </a:prstGeom>
        </p:spPr>
      </p:pic>
      <p:sp>
        <p:nvSpPr>
          <p:cNvPr id="106" name="TextBox 105">
            <a:extLst>
              <a:ext uri="{FF2B5EF4-FFF2-40B4-BE49-F238E27FC236}">
                <a16:creationId xmlns:a16="http://schemas.microsoft.com/office/drawing/2014/main" id="{ABB82C17-6D0B-45A2-8176-FC645B4431B3}"/>
              </a:ext>
            </a:extLst>
          </p:cNvPr>
          <p:cNvSpPr txBox="1"/>
          <p:nvPr/>
        </p:nvSpPr>
        <p:spPr>
          <a:xfrm>
            <a:off x="434492" y="802308"/>
            <a:ext cx="11676062" cy="369332"/>
          </a:xfrm>
          <a:prstGeom prst="rect">
            <a:avLst/>
          </a:prstGeom>
          <a:noFill/>
        </p:spPr>
        <p:txBody>
          <a:bodyPr wrap="square" rtlCol="0">
            <a:spAutoFit/>
          </a:bodyPr>
          <a:lstStyle/>
          <a:p>
            <a:pPr algn="ctr"/>
            <a:r>
              <a:rPr lang="en-GB" dirty="0">
                <a:solidFill>
                  <a:schemeClr val="tx1">
                    <a:lumMod val="75000"/>
                  </a:schemeClr>
                </a:solidFill>
                <a:latin typeface="Avenir Next LT Pro" panose="020B0504020202020204" pitchFamily="34" charset="0"/>
              </a:rPr>
              <a:t>The Strategy primarily focuses on turnaround companies and companies growing out of a long capex cycle </a:t>
            </a:r>
          </a:p>
        </p:txBody>
      </p:sp>
      <p:sp>
        <p:nvSpPr>
          <p:cNvPr id="3" name="TextBox 2">
            <a:extLst>
              <a:ext uri="{FF2B5EF4-FFF2-40B4-BE49-F238E27FC236}">
                <a16:creationId xmlns:a16="http://schemas.microsoft.com/office/drawing/2014/main" id="{8E5E9B28-3FE0-4496-BDA3-FE39D7647441}"/>
              </a:ext>
            </a:extLst>
          </p:cNvPr>
          <p:cNvSpPr txBox="1"/>
          <p:nvPr/>
        </p:nvSpPr>
        <p:spPr>
          <a:xfrm>
            <a:off x="434492" y="5740909"/>
            <a:ext cx="11098654" cy="369332"/>
          </a:xfrm>
          <a:prstGeom prst="rect">
            <a:avLst/>
          </a:prstGeom>
          <a:noFill/>
        </p:spPr>
        <p:txBody>
          <a:bodyPr wrap="square" rtlCol="0">
            <a:spAutoFit/>
          </a:bodyPr>
          <a:lstStyle/>
          <a:p>
            <a:pPr algn="ctr"/>
            <a:r>
              <a:rPr lang="en-US" i="1" dirty="0">
                <a:latin typeface="Avenir Next LT Pro" panose="020B0504020202020204" pitchFamily="34" charset="0"/>
              </a:rPr>
              <a:t>The strategy will focus on cherry-picking 8-13 stocks out of an addressable universe of 250+ companies</a:t>
            </a:r>
          </a:p>
        </p:txBody>
      </p:sp>
    </p:spTree>
    <p:extLst>
      <p:ext uri="{BB962C8B-B14F-4D97-AF65-F5344CB8AC3E}">
        <p14:creationId xmlns:p14="http://schemas.microsoft.com/office/powerpoint/2010/main" val="254385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92968" y="220980"/>
            <a:ext cx="1399032" cy="583692"/>
          </a:xfrm>
          <a:custGeom>
            <a:avLst/>
            <a:gdLst/>
            <a:ahLst/>
            <a:cxnLst/>
            <a:rect l="l" t="t" r="r" b="b"/>
            <a:pathLst>
              <a:path w="1399032" h="583692">
                <a:moveTo>
                  <a:pt x="0" y="0"/>
                </a:moveTo>
                <a:lnTo>
                  <a:pt x="1399032" y="0"/>
                </a:lnTo>
                <a:lnTo>
                  <a:pt x="1399032" y="583692"/>
                </a:lnTo>
                <a:lnTo>
                  <a:pt x="0" y="5836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263884" y="292608"/>
            <a:ext cx="763524" cy="440436"/>
          </a:xfrm>
          <a:custGeom>
            <a:avLst/>
            <a:gdLst/>
            <a:ahLst/>
            <a:cxnLst/>
            <a:rect l="l" t="t" r="r" b="b"/>
            <a:pathLst>
              <a:path w="763524" h="440436">
                <a:moveTo>
                  <a:pt x="0" y="0"/>
                </a:moveTo>
                <a:lnTo>
                  <a:pt x="763524" y="0"/>
                </a:lnTo>
                <a:lnTo>
                  <a:pt x="763524" y="440436"/>
                </a:lnTo>
                <a:lnTo>
                  <a:pt x="0" y="440436"/>
                </a:lnTo>
                <a:lnTo>
                  <a:pt x="0" y="0"/>
                </a:lnTo>
                <a:close/>
              </a:path>
            </a:pathLst>
          </a:custGeom>
          <a:blipFill>
            <a:blip r:embed="rId4"/>
            <a:stretch>
              <a:fillRect/>
            </a:stretch>
          </a:blipFill>
        </p:spPr>
        <p:txBody>
          <a:bodyPr/>
          <a:lstStyle/>
          <a:p>
            <a:endParaRPr lang="en-US"/>
          </a:p>
        </p:txBody>
      </p:sp>
      <p:sp>
        <p:nvSpPr>
          <p:cNvPr id="9" name="Freeform 9"/>
          <p:cNvSpPr/>
          <p:nvPr/>
        </p:nvSpPr>
        <p:spPr>
          <a:xfrm>
            <a:off x="1680597" y="6128496"/>
            <a:ext cx="950976" cy="208788"/>
          </a:xfrm>
          <a:custGeom>
            <a:avLst/>
            <a:gdLst/>
            <a:ahLst/>
            <a:cxnLst/>
            <a:rect l="l" t="t" r="r" b="b"/>
            <a:pathLst>
              <a:path w="950976" h="208788">
                <a:moveTo>
                  <a:pt x="0" y="0"/>
                </a:moveTo>
                <a:lnTo>
                  <a:pt x="950976" y="0"/>
                </a:lnTo>
                <a:lnTo>
                  <a:pt x="950976" y="208788"/>
                </a:lnTo>
                <a:lnTo>
                  <a:pt x="0" y="208788"/>
                </a:lnTo>
                <a:lnTo>
                  <a:pt x="0" y="0"/>
                </a:lnTo>
                <a:close/>
              </a:path>
            </a:pathLst>
          </a:custGeom>
          <a:blipFill>
            <a:blip r:embed="rId5"/>
            <a:stretch>
              <a:fillRect/>
            </a:stretch>
          </a:blipFill>
        </p:spPr>
        <p:txBody>
          <a:bodyPr/>
          <a:lstStyle/>
          <a:p>
            <a:endParaRPr lang="en-US"/>
          </a:p>
        </p:txBody>
      </p:sp>
      <p:sp>
        <p:nvSpPr>
          <p:cNvPr id="10" name="Freeform 10"/>
          <p:cNvSpPr/>
          <p:nvPr/>
        </p:nvSpPr>
        <p:spPr>
          <a:xfrm>
            <a:off x="4390269" y="6110208"/>
            <a:ext cx="827532" cy="156972"/>
          </a:xfrm>
          <a:custGeom>
            <a:avLst/>
            <a:gdLst/>
            <a:ahLst/>
            <a:cxnLst/>
            <a:rect l="l" t="t" r="r" b="b"/>
            <a:pathLst>
              <a:path w="827532" h="156972">
                <a:moveTo>
                  <a:pt x="0" y="0"/>
                </a:moveTo>
                <a:lnTo>
                  <a:pt x="827532" y="0"/>
                </a:lnTo>
                <a:lnTo>
                  <a:pt x="827532" y="156972"/>
                </a:lnTo>
                <a:lnTo>
                  <a:pt x="0" y="156972"/>
                </a:lnTo>
                <a:lnTo>
                  <a:pt x="0" y="0"/>
                </a:lnTo>
                <a:close/>
              </a:path>
            </a:pathLst>
          </a:custGeom>
          <a:blipFill>
            <a:blip r:embed="rId6"/>
            <a:stretch>
              <a:fillRect/>
            </a:stretch>
          </a:blipFill>
        </p:spPr>
        <p:txBody>
          <a:bodyPr/>
          <a:lstStyle/>
          <a:p>
            <a:endParaRPr lang="en-US"/>
          </a:p>
        </p:txBody>
      </p:sp>
      <p:sp>
        <p:nvSpPr>
          <p:cNvPr id="11" name="Freeform 11"/>
          <p:cNvSpPr/>
          <p:nvPr/>
        </p:nvSpPr>
        <p:spPr>
          <a:xfrm>
            <a:off x="7246245" y="6037056"/>
            <a:ext cx="413004" cy="303276"/>
          </a:xfrm>
          <a:custGeom>
            <a:avLst/>
            <a:gdLst/>
            <a:ahLst/>
            <a:cxnLst/>
            <a:rect l="l" t="t" r="r" b="b"/>
            <a:pathLst>
              <a:path w="413004" h="303276">
                <a:moveTo>
                  <a:pt x="0" y="0"/>
                </a:moveTo>
                <a:lnTo>
                  <a:pt x="413004" y="0"/>
                </a:lnTo>
                <a:lnTo>
                  <a:pt x="413004" y="303276"/>
                </a:lnTo>
                <a:lnTo>
                  <a:pt x="0" y="303276"/>
                </a:lnTo>
                <a:lnTo>
                  <a:pt x="0" y="0"/>
                </a:lnTo>
                <a:close/>
              </a:path>
            </a:pathLst>
          </a:custGeom>
          <a:blipFill>
            <a:blip r:embed="rId7"/>
            <a:stretch>
              <a:fillRect/>
            </a:stretch>
          </a:blipFill>
        </p:spPr>
        <p:txBody>
          <a:bodyPr/>
          <a:lstStyle/>
          <a:p>
            <a:endParaRPr lang="en-US"/>
          </a:p>
        </p:txBody>
      </p:sp>
      <p:sp>
        <p:nvSpPr>
          <p:cNvPr id="12" name="Freeform 12"/>
          <p:cNvSpPr/>
          <p:nvPr/>
        </p:nvSpPr>
        <p:spPr>
          <a:xfrm>
            <a:off x="9881241" y="6050772"/>
            <a:ext cx="437388" cy="252984"/>
          </a:xfrm>
          <a:custGeom>
            <a:avLst/>
            <a:gdLst/>
            <a:ahLst/>
            <a:cxnLst/>
            <a:rect l="l" t="t" r="r" b="b"/>
            <a:pathLst>
              <a:path w="437388" h="252984">
                <a:moveTo>
                  <a:pt x="0" y="0"/>
                </a:moveTo>
                <a:lnTo>
                  <a:pt x="437388" y="0"/>
                </a:lnTo>
                <a:lnTo>
                  <a:pt x="437388" y="252984"/>
                </a:lnTo>
                <a:lnTo>
                  <a:pt x="0" y="252984"/>
                </a:lnTo>
                <a:lnTo>
                  <a:pt x="0" y="0"/>
                </a:lnTo>
                <a:close/>
              </a:path>
            </a:pathLst>
          </a:custGeom>
          <a:blipFill>
            <a:blip r:embed="rId4"/>
            <a:stretch>
              <a:fillRect/>
            </a:stretch>
          </a:blipFill>
        </p:spPr>
        <p:txBody>
          <a:bodyPr/>
          <a:lstStyle/>
          <a:p>
            <a:endParaRPr lang="en-US"/>
          </a:p>
        </p:txBody>
      </p:sp>
      <p:sp>
        <p:nvSpPr>
          <p:cNvPr id="18" name="Freeform 18"/>
          <p:cNvSpPr/>
          <p:nvPr/>
        </p:nvSpPr>
        <p:spPr>
          <a:xfrm>
            <a:off x="11263884" y="292608"/>
            <a:ext cx="763524" cy="440436"/>
          </a:xfrm>
          <a:custGeom>
            <a:avLst/>
            <a:gdLst/>
            <a:ahLst/>
            <a:cxnLst/>
            <a:rect l="l" t="t" r="r" b="b"/>
            <a:pathLst>
              <a:path w="763524" h="440436">
                <a:moveTo>
                  <a:pt x="0" y="0"/>
                </a:moveTo>
                <a:lnTo>
                  <a:pt x="763524" y="0"/>
                </a:lnTo>
                <a:lnTo>
                  <a:pt x="763524" y="440436"/>
                </a:lnTo>
                <a:lnTo>
                  <a:pt x="0" y="440436"/>
                </a:lnTo>
                <a:lnTo>
                  <a:pt x="0" y="0"/>
                </a:lnTo>
                <a:close/>
              </a:path>
            </a:pathLst>
          </a:custGeom>
          <a:blipFill>
            <a:blip r:embed="rId4"/>
            <a:stretch>
              <a:fillRect/>
            </a:stretch>
          </a:blipFill>
        </p:spPr>
        <p:txBody>
          <a:bodyPr/>
          <a:lstStyle/>
          <a:p>
            <a:endParaRPr lang="en-US"/>
          </a:p>
        </p:txBody>
      </p:sp>
      <p:sp>
        <p:nvSpPr>
          <p:cNvPr id="19" name="Freeform 19"/>
          <p:cNvSpPr/>
          <p:nvPr/>
        </p:nvSpPr>
        <p:spPr>
          <a:xfrm>
            <a:off x="1011561" y="5966695"/>
            <a:ext cx="2287524" cy="12697"/>
          </a:xfrm>
          <a:custGeom>
            <a:avLst/>
            <a:gdLst/>
            <a:ahLst/>
            <a:cxnLst/>
            <a:rect l="l" t="t" r="r" b="b"/>
            <a:pathLst>
              <a:path w="2287524" h="12697">
                <a:moveTo>
                  <a:pt x="0" y="0"/>
                </a:moveTo>
                <a:lnTo>
                  <a:pt x="2287524" y="0"/>
                </a:lnTo>
                <a:lnTo>
                  <a:pt x="2287524" y="12697"/>
                </a:lnTo>
                <a:lnTo>
                  <a:pt x="0" y="126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3660273" y="5966695"/>
            <a:ext cx="2287524" cy="12697"/>
          </a:xfrm>
          <a:custGeom>
            <a:avLst/>
            <a:gdLst/>
            <a:ahLst/>
            <a:cxnLst/>
            <a:rect l="l" t="t" r="r" b="b"/>
            <a:pathLst>
              <a:path w="2287524" h="12697">
                <a:moveTo>
                  <a:pt x="0" y="0"/>
                </a:moveTo>
                <a:lnTo>
                  <a:pt x="2287524" y="0"/>
                </a:lnTo>
                <a:lnTo>
                  <a:pt x="2287524" y="12697"/>
                </a:lnTo>
                <a:lnTo>
                  <a:pt x="0" y="12697"/>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6308985" y="5966695"/>
            <a:ext cx="2287524" cy="12697"/>
          </a:xfrm>
          <a:custGeom>
            <a:avLst/>
            <a:gdLst/>
            <a:ahLst/>
            <a:cxnLst/>
            <a:rect l="l" t="t" r="r" b="b"/>
            <a:pathLst>
              <a:path w="2287524" h="12697">
                <a:moveTo>
                  <a:pt x="0" y="0"/>
                </a:moveTo>
                <a:lnTo>
                  <a:pt x="2287524" y="0"/>
                </a:lnTo>
                <a:lnTo>
                  <a:pt x="2287524" y="12697"/>
                </a:lnTo>
                <a:lnTo>
                  <a:pt x="0" y="12697"/>
                </a:lnTo>
                <a:lnTo>
                  <a:pt x="0" y="0"/>
                </a:lnTo>
                <a:close/>
              </a:path>
            </a:pathLst>
          </a:custGeom>
          <a:blipFill>
            <a:blip r:embed="rId8">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8956173" y="5966695"/>
            <a:ext cx="2287524" cy="12697"/>
          </a:xfrm>
          <a:custGeom>
            <a:avLst/>
            <a:gdLst/>
            <a:ahLst/>
            <a:cxnLst/>
            <a:rect l="l" t="t" r="r" b="b"/>
            <a:pathLst>
              <a:path w="2287524" h="12697">
                <a:moveTo>
                  <a:pt x="0" y="0"/>
                </a:moveTo>
                <a:lnTo>
                  <a:pt x="2287524" y="0"/>
                </a:lnTo>
                <a:lnTo>
                  <a:pt x="2287524" y="12697"/>
                </a:lnTo>
                <a:lnTo>
                  <a:pt x="0" y="12697"/>
                </a:lnTo>
                <a:lnTo>
                  <a:pt x="0" y="0"/>
                </a:lnTo>
                <a:close/>
              </a:path>
            </a:pathLst>
          </a:custGeom>
          <a:blipFill>
            <a:blip r:embed="rId8">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3"/>
          <p:cNvSpPr txBox="1"/>
          <p:nvPr/>
        </p:nvSpPr>
        <p:spPr>
          <a:xfrm>
            <a:off x="1480953" y="5709005"/>
            <a:ext cx="1373076" cy="201594"/>
          </a:xfrm>
          <a:prstGeom prst="rect">
            <a:avLst/>
          </a:prstGeom>
        </p:spPr>
        <p:txBody>
          <a:bodyPr lIns="0" tIns="0" rIns="0" bIns="0" rtlCol="0" anchor="t">
            <a:spAutoFit/>
          </a:bodyPr>
          <a:lstStyle/>
          <a:p>
            <a:pPr algn="l">
              <a:lnSpc>
                <a:spcPts val="1679"/>
              </a:lnSpc>
            </a:pPr>
            <a:r>
              <a:rPr lang="en-US" sz="1200" b="1" spc="1" dirty="0">
                <a:solidFill>
                  <a:srgbClr val="76767F"/>
                </a:solidFill>
                <a:latin typeface="Avenir Next LT Pro Light" panose="020B0304020202020204" pitchFamily="34" charset="0"/>
                <a:ea typeface="Avenir Light"/>
                <a:cs typeface="Avenir Light"/>
                <a:sym typeface="Avenir Light"/>
              </a:rPr>
              <a:t>Established in 2009</a:t>
            </a:r>
          </a:p>
        </p:txBody>
      </p:sp>
      <p:sp>
        <p:nvSpPr>
          <p:cNvPr id="30" name="TextBox 30"/>
          <p:cNvSpPr txBox="1"/>
          <p:nvPr/>
        </p:nvSpPr>
        <p:spPr>
          <a:xfrm>
            <a:off x="4129408" y="5709005"/>
            <a:ext cx="1373076" cy="201594"/>
          </a:xfrm>
          <a:prstGeom prst="rect">
            <a:avLst/>
          </a:prstGeom>
        </p:spPr>
        <p:txBody>
          <a:bodyPr lIns="0" tIns="0" rIns="0" bIns="0" rtlCol="0" anchor="t">
            <a:spAutoFit/>
          </a:bodyPr>
          <a:lstStyle/>
          <a:p>
            <a:pPr algn="l">
              <a:lnSpc>
                <a:spcPts val="1679"/>
              </a:lnSpc>
            </a:pPr>
            <a:r>
              <a:rPr lang="en-US" sz="1200" b="1" spc="1" dirty="0">
                <a:solidFill>
                  <a:srgbClr val="76767F"/>
                </a:solidFill>
                <a:latin typeface="Avenir Next LT Pro Light" panose="020B0304020202020204" pitchFamily="34" charset="0"/>
                <a:ea typeface="Avenir Light"/>
                <a:cs typeface="Avenir Light"/>
                <a:sym typeface="Avenir Light"/>
              </a:rPr>
              <a:t>Established in 2019</a:t>
            </a:r>
          </a:p>
        </p:txBody>
      </p:sp>
      <p:sp>
        <p:nvSpPr>
          <p:cNvPr id="34" name="TextBox 34"/>
          <p:cNvSpPr txBox="1"/>
          <p:nvPr/>
        </p:nvSpPr>
        <p:spPr>
          <a:xfrm>
            <a:off x="6777739" y="5709005"/>
            <a:ext cx="1373067" cy="201594"/>
          </a:xfrm>
          <a:prstGeom prst="rect">
            <a:avLst/>
          </a:prstGeom>
        </p:spPr>
        <p:txBody>
          <a:bodyPr lIns="0" tIns="0" rIns="0" bIns="0" rtlCol="0" anchor="t">
            <a:spAutoFit/>
          </a:bodyPr>
          <a:lstStyle/>
          <a:p>
            <a:pPr algn="l">
              <a:lnSpc>
                <a:spcPts val="1679"/>
              </a:lnSpc>
            </a:pPr>
            <a:r>
              <a:rPr lang="en-US" sz="1200" b="1" spc="1" dirty="0">
                <a:solidFill>
                  <a:srgbClr val="76767F"/>
                </a:solidFill>
                <a:latin typeface="Avenir Next LT Pro Light" panose="020B0304020202020204" pitchFamily="34" charset="0"/>
                <a:ea typeface="Avenir Light"/>
                <a:cs typeface="Avenir Light"/>
                <a:sym typeface="Avenir Light"/>
              </a:rPr>
              <a:t>Established in 2021</a:t>
            </a:r>
          </a:p>
        </p:txBody>
      </p:sp>
      <p:sp>
        <p:nvSpPr>
          <p:cNvPr id="36" name="TextBox 36"/>
          <p:cNvSpPr txBox="1"/>
          <p:nvPr/>
        </p:nvSpPr>
        <p:spPr>
          <a:xfrm>
            <a:off x="9426203" y="5709005"/>
            <a:ext cx="1373067" cy="201594"/>
          </a:xfrm>
          <a:prstGeom prst="rect">
            <a:avLst/>
          </a:prstGeom>
        </p:spPr>
        <p:txBody>
          <a:bodyPr lIns="0" tIns="0" rIns="0" bIns="0" rtlCol="0" anchor="t">
            <a:spAutoFit/>
          </a:bodyPr>
          <a:lstStyle/>
          <a:p>
            <a:pPr algn="l">
              <a:lnSpc>
                <a:spcPts val="1679"/>
              </a:lnSpc>
            </a:pPr>
            <a:r>
              <a:rPr lang="en-US" sz="1200" b="1" spc="1" dirty="0">
                <a:solidFill>
                  <a:srgbClr val="76767F"/>
                </a:solidFill>
                <a:latin typeface="Avenir Next LT Pro Light" panose="020B0304020202020204" pitchFamily="34" charset="0"/>
                <a:ea typeface="Avenir Light"/>
                <a:cs typeface="Avenir Light"/>
                <a:sym typeface="Avenir Light"/>
              </a:rPr>
              <a:t>Established in 2023</a:t>
            </a:r>
          </a:p>
        </p:txBody>
      </p:sp>
      <p:sp>
        <p:nvSpPr>
          <p:cNvPr id="42" name="TextBox 42"/>
          <p:cNvSpPr txBox="1"/>
          <p:nvPr/>
        </p:nvSpPr>
        <p:spPr>
          <a:xfrm>
            <a:off x="3261103" y="120110"/>
            <a:ext cx="2919851" cy="534442"/>
          </a:xfrm>
          <a:prstGeom prst="rect">
            <a:avLst/>
          </a:prstGeom>
        </p:spPr>
        <p:txBody>
          <a:bodyPr lIns="0" tIns="0" rIns="0" bIns="0" rtlCol="0" anchor="t">
            <a:spAutoFit/>
          </a:bodyPr>
          <a:lstStyle/>
          <a:p>
            <a:pPr algn="l">
              <a:lnSpc>
                <a:spcPts val="4485"/>
              </a:lnSpc>
            </a:pPr>
            <a:r>
              <a:rPr lang="en-US" sz="3204" b="1" dirty="0">
                <a:solidFill>
                  <a:srgbClr val="ED6423"/>
                </a:solidFill>
                <a:latin typeface="Avenir Next LT Pro" panose="020B0504020202020204" pitchFamily="34" charset="0"/>
                <a:ea typeface="Avenir Ultra-Bold"/>
                <a:cs typeface="Avenir Ultra-Bold"/>
                <a:sym typeface="Avenir Ultra-Bold"/>
              </a:rPr>
              <a:t>Merisis Group </a:t>
            </a:r>
          </a:p>
        </p:txBody>
      </p:sp>
      <p:sp>
        <p:nvSpPr>
          <p:cNvPr id="43" name="TextBox 43"/>
          <p:cNvSpPr txBox="1"/>
          <p:nvPr/>
        </p:nvSpPr>
        <p:spPr>
          <a:xfrm>
            <a:off x="6149229" y="80851"/>
            <a:ext cx="2492140" cy="595099"/>
          </a:xfrm>
          <a:prstGeom prst="rect">
            <a:avLst/>
          </a:prstGeom>
        </p:spPr>
        <p:txBody>
          <a:bodyPr lIns="0" tIns="0" rIns="0" bIns="0" rtlCol="0" anchor="t">
            <a:spAutoFit/>
          </a:bodyPr>
          <a:lstStyle/>
          <a:p>
            <a:pPr algn="l">
              <a:lnSpc>
                <a:spcPts val="5040"/>
              </a:lnSpc>
            </a:pPr>
            <a:r>
              <a:rPr lang="en-US" sz="3600" dirty="0">
                <a:solidFill>
                  <a:srgbClr val="4B4B51"/>
                </a:solidFill>
                <a:latin typeface="Avenir Next LT Pro Light" panose="020B0304020202020204" pitchFamily="34" charset="0"/>
                <a:ea typeface="Avenir Light"/>
                <a:cs typeface="Avenir Light"/>
                <a:sym typeface="Avenir Light"/>
              </a:rPr>
              <a:t>at a Glance </a:t>
            </a:r>
          </a:p>
        </p:txBody>
      </p:sp>
      <p:sp>
        <p:nvSpPr>
          <p:cNvPr id="44" name="TextBox 44"/>
          <p:cNvSpPr txBox="1"/>
          <p:nvPr/>
        </p:nvSpPr>
        <p:spPr>
          <a:xfrm>
            <a:off x="1689859" y="785832"/>
            <a:ext cx="8914952" cy="205184"/>
          </a:xfrm>
          <a:prstGeom prst="rect">
            <a:avLst/>
          </a:prstGeom>
        </p:spPr>
        <p:txBody>
          <a:bodyPr lIns="0" tIns="0" rIns="0" bIns="0" rtlCol="0" anchor="t">
            <a:spAutoFit/>
          </a:bodyPr>
          <a:lstStyle/>
          <a:p>
            <a:pPr algn="l">
              <a:lnSpc>
                <a:spcPts val="1607"/>
              </a:lnSpc>
            </a:pPr>
            <a:r>
              <a:rPr lang="en-US" sz="1403" spc="4" dirty="0">
                <a:solidFill>
                  <a:srgbClr val="4B4B51"/>
                </a:solidFill>
                <a:latin typeface="Avenir Next LT Pro Light" panose="020B0304020202020204" pitchFamily="34" charset="0"/>
                <a:ea typeface="Avenir Light"/>
                <a:cs typeface="Avenir Light"/>
                <a:sym typeface="Avenir Light"/>
              </a:rPr>
              <a:t>Merisis is an Integrated Financial Advisor guiding new-age businesses and their founders on growth capital, </a:t>
            </a:r>
          </a:p>
        </p:txBody>
      </p:sp>
      <p:sp>
        <p:nvSpPr>
          <p:cNvPr id="45" name="TextBox 45"/>
          <p:cNvSpPr txBox="1"/>
          <p:nvPr/>
        </p:nvSpPr>
        <p:spPr>
          <a:xfrm>
            <a:off x="4780788" y="990048"/>
            <a:ext cx="2567702" cy="205184"/>
          </a:xfrm>
          <a:prstGeom prst="rect">
            <a:avLst/>
          </a:prstGeom>
        </p:spPr>
        <p:txBody>
          <a:bodyPr lIns="0" tIns="0" rIns="0" bIns="0" rtlCol="0" anchor="t">
            <a:spAutoFit/>
          </a:bodyPr>
          <a:lstStyle/>
          <a:p>
            <a:pPr algn="l">
              <a:lnSpc>
                <a:spcPts val="1607"/>
              </a:lnSpc>
            </a:pPr>
            <a:r>
              <a:rPr lang="en-US" sz="1403" spc="4" dirty="0">
                <a:solidFill>
                  <a:srgbClr val="4B4B51"/>
                </a:solidFill>
                <a:latin typeface="Avenir Next LT Pro Light" panose="020B0304020202020204" pitchFamily="34" charset="0"/>
                <a:ea typeface="Avenir Light"/>
                <a:cs typeface="Avenir Light"/>
                <a:sym typeface="Avenir Light"/>
              </a:rPr>
              <a:t>M&amp;A, and wealth management</a:t>
            </a:r>
          </a:p>
        </p:txBody>
      </p:sp>
      <p:cxnSp>
        <p:nvCxnSpPr>
          <p:cNvPr id="51" name="Straight Connector 50">
            <a:extLst>
              <a:ext uri="{FF2B5EF4-FFF2-40B4-BE49-F238E27FC236}">
                <a16:creationId xmlns:a16="http://schemas.microsoft.com/office/drawing/2014/main" id="{DD1E7DBB-C1F1-C0E8-D940-0953673856B6}"/>
              </a:ext>
            </a:extLst>
          </p:cNvPr>
          <p:cNvCxnSpPr>
            <a:cxnSpLocks/>
          </p:cNvCxnSpPr>
          <p:nvPr/>
        </p:nvCxnSpPr>
        <p:spPr>
          <a:xfrm>
            <a:off x="966643" y="3053200"/>
            <a:ext cx="2793182"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sp>
        <p:nvSpPr>
          <p:cNvPr id="52" name="Rounded Rectangle 76">
            <a:extLst>
              <a:ext uri="{FF2B5EF4-FFF2-40B4-BE49-F238E27FC236}">
                <a16:creationId xmlns:a16="http://schemas.microsoft.com/office/drawing/2014/main" id="{B6F451DB-9A33-419E-7D47-82565E729DD9}"/>
              </a:ext>
            </a:extLst>
          </p:cNvPr>
          <p:cNvSpPr/>
          <p:nvPr/>
        </p:nvSpPr>
        <p:spPr>
          <a:xfrm>
            <a:off x="954587" y="1838863"/>
            <a:ext cx="3041989" cy="3678382"/>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lumMod val="65000"/>
                  <a:lumOff val="35000"/>
                </a:schemeClr>
              </a:solidFill>
              <a:latin typeface="Cormorant" pitchFamily="2" charset="0"/>
              <a:ea typeface="Cormorant" pitchFamily="2" charset="0"/>
              <a:cs typeface="Cormorant" pitchFamily="2" charset="0"/>
            </a:endParaRPr>
          </a:p>
        </p:txBody>
      </p:sp>
      <p:cxnSp>
        <p:nvCxnSpPr>
          <p:cNvPr id="53" name="Straight Connector 52">
            <a:extLst>
              <a:ext uri="{FF2B5EF4-FFF2-40B4-BE49-F238E27FC236}">
                <a16:creationId xmlns:a16="http://schemas.microsoft.com/office/drawing/2014/main" id="{B3F91CCE-FF4B-2C6E-F99E-D9F44B486C1D}"/>
              </a:ext>
            </a:extLst>
          </p:cNvPr>
          <p:cNvCxnSpPr>
            <a:cxnSpLocks/>
          </p:cNvCxnSpPr>
          <p:nvPr/>
        </p:nvCxnSpPr>
        <p:spPr>
          <a:xfrm>
            <a:off x="4854537" y="3121355"/>
            <a:ext cx="2793182"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FE120B8-73FD-9751-99BA-939ADFBE2AC9}"/>
              </a:ext>
            </a:extLst>
          </p:cNvPr>
          <p:cNvSpPr/>
          <p:nvPr/>
        </p:nvSpPr>
        <p:spPr>
          <a:xfrm>
            <a:off x="1269710" y="4662806"/>
            <a:ext cx="2590515" cy="646331"/>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250+ VCs and </a:t>
            </a:r>
          </a:p>
          <a:p>
            <a:r>
              <a:rPr lang="en-US" sz="1200" dirty="0">
                <a:latin typeface="Avenir Next LT Pro Light" panose="020B0304020202020204" pitchFamily="34" charset="0"/>
                <a:ea typeface="Cormorant" pitchFamily="2" charset="0"/>
                <a:cs typeface="Cormorant" pitchFamily="2" charset="0"/>
              </a:rPr>
              <a:t>Strategic Partners </a:t>
            </a:r>
          </a:p>
          <a:p>
            <a:r>
              <a:rPr lang="en-US" sz="1200" dirty="0">
                <a:latin typeface="Avenir Next LT Pro Light" panose="020B0304020202020204" pitchFamily="34" charset="0"/>
                <a:ea typeface="Cormorant" pitchFamily="2" charset="0"/>
                <a:cs typeface="Cormorant" pitchFamily="2" charset="0"/>
              </a:rPr>
              <a:t>worked with</a:t>
            </a:r>
          </a:p>
        </p:txBody>
      </p:sp>
      <p:sp>
        <p:nvSpPr>
          <p:cNvPr id="55" name="Rectangle 54">
            <a:extLst>
              <a:ext uri="{FF2B5EF4-FFF2-40B4-BE49-F238E27FC236}">
                <a16:creationId xmlns:a16="http://schemas.microsoft.com/office/drawing/2014/main" id="{489EBC63-D6D5-3C90-6703-62C892AD141F}"/>
              </a:ext>
            </a:extLst>
          </p:cNvPr>
          <p:cNvSpPr/>
          <p:nvPr/>
        </p:nvSpPr>
        <p:spPr>
          <a:xfrm>
            <a:off x="2641359" y="3877524"/>
            <a:ext cx="1231244" cy="830997"/>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$500Mn Cross- border</a:t>
            </a:r>
          </a:p>
          <a:p>
            <a:r>
              <a:rPr lang="en-US" sz="1200" dirty="0">
                <a:latin typeface="Avenir Next LT Pro Light" panose="020B0304020202020204" pitchFamily="34" charset="0"/>
                <a:ea typeface="Cormorant" pitchFamily="2" charset="0"/>
                <a:cs typeface="Cormorant" pitchFamily="2" charset="0"/>
              </a:rPr>
              <a:t>Transaction Value</a:t>
            </a:r>
          </a:p>
        </p:txBody>
      </p:sp>
      <p:sp>
        <p:nvSpPr>
          <p:cNvPr id="56" name="Rectangle 55">
            <a:extLst>
              <a:ext uri="{FF2B5EF4-FFF2-40B4-BE49-F238E27FC236}">
                <a16:creationId xmlns:a16="http://schemas.microsoft.com/office/drawing/2014/main" id="{5017ED2E-D410-36BC-5623-EA6D2146C5FB}"/>
              </a:ext>
            </a:extLst>
          </p:cNvPr>
          <p:cNvSpPr/>
          <p:nvPr/>
        </p:nvSpPr>
        <p:spPr>
          <a:xfrm>
            <a:off x="1319996" y="3126728"/>
            <a:ext cx="1070524" cy="461665"/>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15 years of Success</a:t>
            </a:r>
          </a:p>
        </p:txBody>
      </p:sp>
      <p:sp>
        <p:nvSpPr>
          <p:cNvPr id="57" name="Rounded Rectangle 112">
            <a:extLst>
              <a:ext uri="{FF2B5EF4-FFF2-40B4-BE49-F238E27FC236}">
                <a16:creationId xmlns:a16="http://schemas.microsoft.com/office/drawing/2014/main" id="{33E90DE5-6481-F1B7-CE6E-044B5FB12D44}"/>
              </a:ext>
            </a:extLst>
          </p:cNvPr>
          <p:cNvSpPr/>
          <p:nvPr/>
        </p:nvSpPr>
        <p:spPr>
          <a:xfrm>
            <a:off x="8548546" y="1842492"/>
            <a:ext cx="3041989" cy="3673517"/>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lumMod val="65000"/>
                  <a:lumOff val="35000"/>
                </a:schemeClr>
              </a:solidFill>
              <a:latin typeface="Cormorant" pitchFamily="2" charset="0"/>
              <a:ea typeface="Cormorant" pitchFamily="2" charset="0"/>
              <a:cs typeface="Cormorant" pitchFamily="2" charset="0"/>
            </a:endParaRPr>
          </a:p>
        </p:txBody>
      </p:sp>
      <p:sp>
        <p:nvSpPr>
          <p:cNvPr id="58" name="TextBox 57">
            <a:extLst>
              <a:ext uri="{FF2B5EF4-FFF2-40B4-BE49-F238E27FC236}">
                <a16:creationId xmlns:a16="http://schemas.microsoft.com/office/drawing/2014/main" id="{EF51CE31-C9F2-59AE-6AE5-F3A9FABB51FB}"/>
              </a:ext>
            </a:extLst>
          </p:cNvPr>
          <p:cNvSpPr txBox="1"/>
          <p:nvPr/>
        </p:nvSpPr>
        <p:spPr>
          <a:xfrm>
            <a:off x="8840137" y="2810387"/>
            <a:ext cx="2549400" cy="276999"/>
          </a:xfrm>
          <a:prstGeom prst="rect">
            <a:avLst/>
          </a:prstGeom>
          <a:noFill/>
        </p:spPr>
        <p:txBody>
          <a:bodyPr wrap="square" rtlCol="0" anchor="ctr">
            <a:spAutoFit/>
          </a:bodyPr>
          <a:lstStyle/>
          <a:p>
            <a:pPr algn="ctr"/>
            <a:r>
              <a:rPr lang="en-US" sz="1200" b="1" dirty="0">
                <a:latin typeface="Avenir Next LT Pro" panose="020B0504020202020204" pitchFamily="34" charset="0"/>
                <a:ea typeface="Cormorant" pitchFamily="2" charset="0"/>
                <a:cs typeface="Cormorant" pitchFamily="2" charset="0"/>
              </a:rPr>
              <a:t>WEALTH MANAGEMENT</a:t>
            </a:r>
          </a:p>
        </p:txBody>
      </p:sp>
      <p:cxnSp>
        <p:nvCxnSpPr>
          <p:cNvPr id="59" name="Straight Connector 58">
            <a:extLst>
              <a:ext uri="{FF2B5EF4-FFF2-40B4-BE49-F238E27FC236}">
                <a16:creationId xmlns:a16="http://schemas.microsoft.com/office/drawing/2014/main" id="{7CE8BFFD-6D9E-6405-66A9-B26148F981DC}"/>
              </a:ext>
            </a:extLst>
          </p:cNvPr>
          <p:cNvCxnSpPr>
            <a:cxnSpLocks/>
          </p:cNvCxnSpPr>
          <p:nvPr/>
        </p:nvCxnSpPr>
        <p:spPr>
          <a:xfrm>
            <a:off x="8616658" y="3112394"/>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sp>
        <p:nvSpPr>
          <p:cNvPr id="60" name="Rectangle 59">
            <a:extLst>
              <a:ext uri="{FF2B5EF4-FFF2-40B4-BE49-F238E27FC236}">
                <a16:creationId xmlns:a16="http://schemas.microsoft.com/office/drawing/2014/main" id="{5776D94F-3AFB-CC6D-54A9-822AD3C92A19}"/>
              </a:ext>
            </a:extLst>
          </p:cNvPr>
          <p:cNvSpPr/>
          <p:nvPr/>
        </p:nvSpPr>
        <p:spPr>
          <a:xfrm>
            <a:off x="1268258" y="3834422"/>
            <a:ext cx="1121468" cy="646331"/>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30+ Bankers, 6 Sectors coverage</a:t>
            </a:r>
          </a:p>
        </p:txBody>
      </p:sp>
      <p:pic>
        <p:nvPicPr>
          <p:cNvPr id="61" name="Graphic 60">
            <a:extLst>
              <a:ext uri="{FF2B5EF4-FFF2-40B4-BE49-F238E27FC236}">
                <a16:creationId xmlns:a16="http://schemas.microsoft.com/office/drawing/2014/main" id="{A30191E8-B0F8-6D48-1A2E-9AD50657D02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5469" y="4822659"/>
            <a:ext cx="197484" cy="211590"/>
          </a:xfrm>
          <a:prstGeom prst="rect">
            <a:avLst/>
          </a:prstGeom>
        </p:spPr>
      </p:pic>
      <p:pic>
        <p:nvPicPr>
          <p:cNvPr id="62" name="Graphic 61">
            <a:extLst>
              <a:ext uri="{FF2B5EF4-FFF2-40B4-BE49-F238E27FC236}">
                <a16:creationId xmlns:a16="http://schemas.microsoft.com/office/drawing/2014/main" id="{DC06D91C-5350-3176-772E-B3F059D4F707}"/>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67048" y="3914296"/>
            <a:ext cx="226373" cy="201613"/>
          </a:xfrm>
          <a:prstGeom prst="rect">
            <a:avLst/>
          </a:prstGeom>
        </p:spPr>
      </p:pic>
      <p:pic>
        <p:nvPicPr>
          <p:cNvPr id="63" name="Graphic 62" descr="Earth globe Africa and Europe">
            <a:extLst>
              <a:ext uri="{FF2B5EF4-FFF2-40B4-BE49-F238E27FC236}">
                <a16:creationId xmlns:a16="http://schemas.microsoft.com/office/drawing/2014/main" id="{6C891E97-F686-5299-1927-A96D2A34024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424364" y="3941472"/>
            <a:ext cx="208854" cy="208854"/>
          </a:xfrm>
          <a:prstGeom prst="rect">
            <a:avLst/>
          </a:prstGeom>
        </p:spPr>
      </p:pic>
      <p:grpSp>
        <p:nvGrpSpPr>
          <p:cNvPr id="64" name="Group 63">
            <a:extLst>
              <a:ext uri="{FF2B5EF4-FFF2-40B4-BE49-F238E27FC236}">
                <a16:creationId xmlns:a16="http://schemas.microsoft.com/office/drawing/2014/main" id="{72CAC7CE-740B-59C8-C454-9363E9523EAB}"/>
              </a:ext>
            </a:extLst>
          </p:cNvPr>
          <p:cNvGrpSpPr/>
          <p:nvPr/>
        </p:nvGrpSpPr>
        <p:grpSpPr>
          <a:xfrm>
            <a:off x="2405392" y="3239418"/>
            <a:ext cx="193676" cy="256667"/>
            <a:chOff x="6326187" y="4876005"/>
            <a:chExt cx="163513" cy="216694"/>
          </a:xfrm>
          <a:solidFill>
            <a:srgbClr val="FE6847"/>
          </a:solidFill>
        </p:grpSpPr>
        <p:pic>
          <p:nvPicPr>
            <p:cNvPr id="65" name="Graphic 64" descr="Handshake">
              <a:extLst>
                <a:ext uri="{FF2B5EF4-FFF2-40B4-BE49-F238E27FC236}">
                  <a16:creationId xmlns:a16="http://schemas.microsoft.com/office/drawing/2014/main" id="{A130374C-25EF-5BFF-3343-703495B1BA57}"/>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326187" y="4929186"/>
              <a:ext cx="163513" cy="163513"/>
            </a:xfrm>
            <a:prstGeom prst="rect">
              <a:avLst/>
            </a:prstGeom>
          </p:spPr>
        </p:pic>
        <p:pic>
          <p:nvPicPr>
            <p:cNvPr id="66" name="Graphic 65" descr="Dollar">
              <a:extLst>
                <a:ext uri="{FF2B5EF4-FFF2-40B4-BE49-F238E27FC236}">
                  <a16:creationId xmlns:a16="http://schemas.microsoft.com/office/drawing/2014/main" id="{DACA2446-E4AD-E5FB-AE0E-482D6638526C}"/>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366669" y="4876005"/>
              <a:ext cx="86519" cy="86519"/>
            </a:xfrm>
            <a:prstGeom prst="rect">
              <a:avLst/>
            </a:prstGeom>
          </p:spPr>
        </p:pic>
      </p:grpSp>
      <p:grpSp>
        <p:nvGrpSpPr>
          <p:cNvPr id="67" name="Group 66">
            <a:extLst>
              <a:ext uri="{FF2B5EF4-FFF2-40B4-BE49-F238E27FC236}">
                <a16:creationId xmlns:a16="http://schemas.microsoft.com/office/drawing/2014/main" id="{9343D502-A8A2-3423-53A8-0AF6B359F1C6}"/>
              </a:ext>
            </a:extLst>
          </p:cNvPr>
          <p:cNvGrpSpPr/>
          <p:nvPr/>
        </p:nvGrpSpPr>
        <p:grpSpPr>
          <a:xfrm>
            <a:off x="8732420" y="3385166"/>
            <a:ext cx="158751" cy="172197"/>
            <a:chOff x="8594407" y="5699760"/>
            <a:chExt cx="404813" cy="439102"/>
          </a:xfrm>
          <a:solidFill>
            <a:srgbClr val="FE6847"/>
          </a:solidFill>
        </p:grpSpPr>
        <p:pic>
          <p:nvPicPr>
            <p:cNvPr id="68" name="Graphic 67" descr="Bank">
              <a:extLst>
                <a:ext uri="{FF2B5EF4-FFF2-40B4-BE49-F238E27FC236}">
                  <a16:creationId xmlns:a16="http://schemas.microsoft.com/office/drawing/2014/main" id="{02599229-7968-59A7-8496-BA80181934BD}"/>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689181" y="5699760"/>
              <a:ext cx="215265" cy="215265"/>
            </a:xfrm>
            <a:prstGeom prst="rect">
              <a:avLst/>
            </a:prstGeom>
          </p:spPr>
        </p:pic>
        <p:pic>
          <p:nvPicPr>
            <p:cNvPr id="69" name="Graphic 68">
              <a:extLst>
                <a:ext uri="{FF2B5EF4-FFF2-40B4-BE49-F238E27FC236}">
                  <a16:creationId xmlns:a16="http://schemas.microsoft.com/office/drawing/2014/main" id="{83AD8A9E-DAB2-DB44-ACE9-F9C7E167024D}"/>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594407" y="5897061"/>
              <a:ext cx="404813" cy="241801"/>
            </a:xfrm>
            <a:prstGeom prst="rect">
              <a:avLst/>
            </a:prstGeom>
          </p:spPr>
        </p:pic>
      </p:grpSp>
      <p:sp>
        <p:nvSpPr>
          <p:cNvPr id="70" name="Rectangle 69">
            <a:extLst>
              <a:ext uri="{FF2B5EF4-FFF2-40B4-BE49-F238E27FC236}">
                <a16:creationId xmlns:a16="http://schemas.microsoft.com/office/drawing/2014/main" id="{6A31AF99-40AE-3D89-60ED-0B99E5A2934C}"/>
              </a:ext>
            </a:extLst>
          </p:cNvPr>
          <p:cNvSpPr/>
          <p:nvPr/>
        </p:nvSpPr>
        <p:spPr>
          <a:xfrm>
            <a:off x="8995382" y="3319548"/>
            <a:ext cx="2469462" cy="830997"/>
          </a:xfrm>
          <a:prstGeom prst="rect">
            <a:avLst/>
          </a:prstGeom>
        </p:spPr>
        <p:txBody>
          <a:bodyPr wrap="square">
            <a:spAutoFit/>
          </a:bodyPr>
          <a:lstStyle/>
          <a:p>
            <a:pPr algn="l"/>
            <a:r>
              <a:rPr lang="en-IN" sz="1200" dirty="0">
                <a:latin typeface="Avenir Next LT Pro Light" panose="020B0304020202020204" pitchFamily="34" charset="0"/>
                <a:ea typeface="Cormorant" pitchFamily="2" charset="0"/>
                <a:cs typeface="Cormorant" pitchFamily="2" charset="0"/>
              </a:rPr>
              <a:t>Wealth Management foray of Merisis Advisors focused on Entrepreneur &amp; Corporate, Professionals &amp; NRIs</a:t>
            </a:r>
          </a:p>
        </p:txBody>
      </p:sp>
      <p:pic>
        <p:nvPicPr>
          <p:cNvPr id="71" name="Graphic 70">
            <a:extLst>
              <a:ext uri="{FF2B5EF4-FFF2-40B4-BE49-F238E27FC236}">
                <a16:creationId xmlns:a16="http://schemas.microsoft.com/office/drawing/2014/main" id="{92CD7C6C-C9DC-F636-6580-B346F5B2B58F}"/>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735736" y="4148333"/>
            <a:ext cx="236536" cy="221565"/>
          </a:xfrm>
          <a:prstGeom prst="rect">
            <a:avLst/>
          </a:prstGeom>
        </p:spPr>
      </p:pic>
      <p:sp>
        <p:nvSpPr>
          <p:cNvPr id="72" name="Rounded Rectangle 33">
            <a:extLst>
              <a:ext uri="{FF2B5EF4-FFF2-40B4-BE49-F238E27FC236}">
                <a16:creationId xmlns:a16="http://schemas.microsoft.com/office/drawing/2014/main" id="{B67EF197-8F1F-B4F8-23C3-651609ADD44B}"/>
              </a:ext>
            </a:extLst>
          </p:cNvPr>
          <p:cNvSpPr/>
          <p:nvPr/>
        </p:nvSpPr>
        <p:spPr>
          <a:xfrm>
            <a:off x="4777762" y="1843728"/>
            <a:ext cx="3041989" cy="3673517"/>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lumMod val="65000"/>
                  <a:lumOff val="35000"/>
                </a:schemeClr>
              </a:solidFill>
              <a:latin typeface="Cormorant" pitchFamily="2" charset="0"/>
              <a:ea typeface="Cormorant" pitchFamily="2" charset="0"/>
              <a:cs typeface="Cormorant" pitchFamily="2" charset="0"/>
            </a:endParaRPr>
          </a:p>
        </p:txBody>
      </p:sp>
      <p:sp>
        <p:nvSpPr>
          <p:cNvPr id="73" name="TextBox 72">
            <a:extLst>
              <a:ext uri="{FF2B5EF4-FFF2-40B4-BE49-F238E27FC236}">
                <a16:creationId xmlns:a16="http://schemas.microsoft.com/office/drawing/2014/main" id="{978E6FFA-9E2C-90F4-A67B-A50DAB1A1CC4}"/>
              </a:ext>
            </a:extLst>
          </p:cNvPr>
          <p:cNvSpPr txBox="1"/>
          <p:nvPr/>
        </p:nvSpPr>
        <p:spPr>
          <a:xfrm>
            <a:off x="5003071" y="2748329"/>
            <a:ext cx="2517478" cy="276999"/>
          </a:xfrm>
          <a:prstGeom prst="rect">
            <a:avLst/>
          </a:prstGeom>
          <a:noFill/>
        </p:spPr>
        <p:txBody>
          <a:bodyPr wrap="square" rtlCol="0" anchor="ctr">
            <a:spAutoFit/>
          </a:bodyPr>
          <a:lstStyle/>
          <a:p>
            <a:pPr algn="ctr"/>
            <a:r>
              <a:rPr lang="en-US" sz="1200" b="1" dirty="0">
                <a:latin typeface="Avenir Next LT Pro" panose="020B0504020202020204" pitchFamily="34" charset="0"/>
                <a:ea typeface="Cormorant" pitchFamily="2" charset="0"/>
                <a:cs typeface="Cormorant" pitchFamily="2" charset="0"/>
              </a:rPr>
              <a:t>VENTURE CAPITAL / AIF</a:t>
            </a:r>
          </a:p>
        </p:txBody>
      </p:sp>
      <p:sp>
        <p:nvSpPr>
          <p:cNvPr id="74" name="Rectangle 73">
            <a:extLst>
              <a:ext uri="{FF2B5EF4-FFF2-40B4-BE49-F238E27FC236}">
                <a16:creationId xmlns:a16="http://schemas.microsoft.com/office/drawing/2014/main" id="{D3C58BC4-4DE7-BED5-8D4F-4AC2D9E94869}"/>
              </a:ext>
            </a:extLst>
          </p:cNvPr>
          <p:cNvSpPr/>
          <p:nvPr/>
        </p:nvSpPr>
        <p:spPr>
          <a:xfrm>
            <a:off x="5214680" y="3310169"/>
            <a:ext cx="1334596" cy="276999"/>
          </a:xfrm>
          <a:prstGeom prst="rect">
            <a:avLst/>
          </a:prstGeom>
        </p:spPr>
        <p:txBody>
          <a:bodyPr wrap="none">
            <a:spAutoFit/>
          </a:bodyPr>
          <a:lstStyle/>
          <a:p>
            <a:r>
              <a:rPr lang="en-US" sz="1200" dirty="0">
                <a:latin typeface="Avenir Next LT Pro Light" panose="020B0304020202020204" pitchFamily="34" charset="0"/>
                <a:ea typeface="Cormorant" pitchFamily="2" charset="0"/>
                <a:cs typeface="Cormorant" pitchFamily="2" charset="0"/>
              </a:rPr>
              <a:t>150 Cr Cat 1AIF </a:t>
            </a:r>
          </a:p>
        </p:txBody>
      </p:sp>
      <p:sp>
        <p:nvSpPr>
          <p:cNvPr id="75" name="Rectangle 74">
            <a:extLst>
              <a:ext uri="{FF2B5EF4-FFF2-40B4-BE49-F238E27FC236}">
                <a16:creationId xmlns:a16="http://schemas.microsoft.com/office/drawing/2014/main" id="{E8F03619-DA0C-1131-D1CF-B050A453F940}"/>
              </a:ext>
            </a:extLst>
          </p:cNvPr>
          <p:cNvSpPr/>
          <p:nvPr/>
        </p:nvSpPr>
        <p:spPr>
          <a:xfrm>
            <a:off x="5219198" y="4318236"/>
            <a:ext cx="2539685" cy="276999"/>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2.2x markup in a portfolio co.</a:t>
            </a:r>
          </a:p>
        </p:txBody>
      </p:sp>
      <p:sp>
        <p:nvSpPr>
          <p:cNvPr id="76" name="Rectangle 75">
            <a:extLst>
              <a:ext uri="{FF2B5EF4-FFF2-40B4-BE49-F238E27FC236}">
                <a16:creationId xmlns:a16="http://schemas.microsoft.com/office/drawing/2014/main" id="{919A40B6-820E-C9CD-A6DC-27F60B0A6380}"/>
              </a:ext>
            </a:extLst>
          </p:cNvPr>
          <p:cNvSpPr/>
          <p:nvPr/>
        </p:nvSpPr>
        <p:spPr>
          <a:xfrm>
            <a:off x="5286202" y="3768432"/>
            <a:ext cx="2214911" cy="276999"/>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8 Portfolio Companies</a:t>
            </a:r>
          </a:p>
        </p:txBody>
      </p:sp>
      <p:pic>
        <p:nvPicPr>
          <p:cNvPr id="77" name="Graphic 76">
            <a:extLst>
              <a:ext uri="{FF2B5EF4-FFF2-40B4-BE49-F238E27FC236}">
                <a16:creationId xmlns:a16="http://schemas.microsoft.com/office/drawing/2014/main" id="{AAC3DF42-D22A-472D-726F-31F0C602E4C7}"/>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4983455" y="3390375"/>
            <a:ext cx="238125" cy="192457"/>
          </a:xfrm>
          <a:prstGeom prst="rect">
            <a:avLst/>
          </a:prstGeom>
        </p:spPr>
      </p:pic>
      <p:pic>
        <p:nvPicPr>
          <p:cNvPr id="78" name="Graphic 77">
            <a:extLst>
              <a:ext uri="{FF2B5EF4-FFF2-40B4-BE49-F238E27FC236}">
                <a16:creationId xmlns:a16="http://schemas.microsoft.com/office/drawing/2014/main" id="{914F0D22-79C7-015C-E03D-1FB6FBB594DE}"/>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4985836" y="3844179"/>
            <a:ext cx="233363" cy="233363"/>
          </a:xfrm>
          <a:prstGeom prst="rect">
            <a:avLst/>
          </a:prstGeom>
        </p:spPr>
      </p:pic>
      <p:pic>
        <p:nvPicPr>
          <p:cNvPr id="79" name="Graphic 78">
            <a:extLst>
              <a:ext uri="{FF2B5EF4-FFF2-40B4-BE49-F238E27FC236}">
                <a16:creationId xmlns:a16="http://schemas.microsoft.com/office/drawing/2014/main" id="{6A4C4ECC-6804-B78C-25FA-D1402900AA3E}"/>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5001722" y="4347559"/>
            <a:ext cx="192722" cy="260582"/>
          </a:xfrm>
          <a:prstGeom prst="rect">
            <a:avLst/>
          </a:prstGeom>
        </p:spPr>
      </p:pic>
      <p:sp>
        <p:nvSpPr>
          <p:cNvPr id="80" name="Rectangle 79">
            <a:extLst>
              <a:ext uri="{FF2B5EF4-FFF2-40B4-BE49-F238E27FC236}">
                <a16:creationId xmlns:a16="http://schemas.microsoft.com/office/drawing/2014/main" id="{764318E2-B754-7C1C-6176-FF7B8F7AA36C}"/>
              </a:ext>
            </a:extLst>
          </p:cNvPr>
          <p:cNvSpPr/>
          <p:nvPr/>
        </p:nvSpPr>
        <p:spPr>
          <a:xfrm>
            <a:off x="5232125" y="4884582"/>
            <a:ext cx="1935338" cy="276999"/>
          </a:xfrm>
          <a:prstGeom prst="rect">
            <a:avLst/>
          </a:prstGeom>
        </p:spPr>
        <p:txBody>
          <a:bodyPr wrap="none">
            <a:spAutoFit/>
          </a:bodyPr>
          <a:lstStyle/>
          <a:p>
            <a:r>
              <a:rPr lang="en-US" sz="1200" dirty="0">
                <a:latin typeface="Avenir Next LT Pro Light" panose="020B0304020202020204" pitchFamily="34" charset="0"/>
                <a:ea typeface="Cormorant" pitchFamily="2" charset="0"/>
                <a:cs typeface="Cormorant" pitchFamily="2" charset="0"/>
              </a:rPr>
              <a:t>24+ VCs co-invested with</a:t>
            </a:r>
          </a:p>
        </p:txBody>
      </p:sp>
      <p:cxnSp>
        <p:nvCxnSpPr>
          <p:cNvPr id="81" name="Straight Connector 80">
            <a:extLst>
              <a:ext uri="{FF2B5EF4-FFF2-40B4-BE49-F238E27FC236}">
                <a16:creationId xmlns:a16="http://schemas.microsoft.com/office/drawing/2014/main" id="{4F368A0B-9AD4-530C-F4A0-40D065C216F2}"/>
              </a:ext>
            </a:extLst>
          </p:cNvPr>
          <p:cNvCxnSpPr>
            <a:cxnSpLocks/>
          </p:cNvCxnSpPr>
          <p:nvPr/>
        </p:nvCxnSpPr>
        <p:spPr>
          <a:xfrm>
            <a:off x="4849046" y="3068179"/>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cxnSp>
        <p:nvCxnSpPr>
          <p:cNvPr id="82" name="Straight Connector 81">
            <a:extLst>
              <a:ext uri="{FF2B5EF4-FFF2-40B4-BE49-F238E27FC236}">
                <a16:creationId xmlns:a16="http://schemas.microsoft.com/office/drawing/2014/main" id="{A3420FB3-A780-4EEF-918F-2870AB4AA878}"/>
              </a:ext>
            </a:extLst>
          </p:cNvPr>
          <p:cNvCxnSpPr>
            <a:cxnSpLocks/>
          </p:cNvCxnSpPr>
          <p:nvPr/>
        </p:nvCxnSpPr>
        <p:spPr>
          <a:xfrm>
            <a:off x="1067048" y="3033655"/>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cxnSp>
        <p:nvCxnSpPr>
          <p:cNvPr id="83" name="Straight Connector 82">
            <a:extLst>
              <a:ext uri="{FF2B5EF4-FFF2-40B4-BE49-F238E27FC236}">
                <a16:creationId xmlns:a16="http://schemas.microsoft.com/office/drawing/2014/main" id="{652181E4-0D7E-AEE8-31B1-850DA34E84F5}"/>
              </a:ext>
            </a:extLst>
          </p:cNvPr>
          <p:cNvCxnSpPr>
            <a:cxnSpLocks/>
          </p:cNvCxnSpPr>
          <p:nvPr/>
        </p:nvCxnSpPr>
        <p:spPr>
          <a:xfrm flipV="1">
            <a:off x="3989487" y="4387170"/>
            <a:ext cx="0" cy="694089"/>
          </a:xfrm>
          <a:prstGeom prst="line">
            <a:avLst/>
          </a:prstGeom>
          <a:ln w="63500">
            <a:solidFill>
              <a:srgbClr val="EE6423"/>
            </a:solidFill>
          </a:ln>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F677419E-15CE-4BC5-DB14-975D429D2DB1}"/>
              </a:ext>
            </a:extLst>
          </p:cNvPr>
          <p:cNvCxnSpPr>
            <a:cxnSpLocks/>
          </p:cNvCxnSpPr>
          <p:nvPr/>
        </p:nvCxnSpPr>
        <p:spPr>
          <a:xfrm flipV="1">
            <a:off x="7799826" y="4388064"/>
            <a:ext cx="0" cy="694089"/>
          </a:xfrm>
          <a:prstGeom prst="line">
            <a:avLst/>
          </a:prstGeom>
          <a:ln w="63500">
            <a:solidFill>
              <a:srgbClr val="EE6423"/>
            </a:solidFill>
          </a:ln>
        </p:spPr>
        <p:style>
          <a:lnRef idx="3">
            <a:schemeClr val="dk1"/>
          </a:lnRef>
          <a:fillRef idx="0">
            <a:schemeClr val="dk1"/>
          </a:fillRef>
          <a:effectRef idx="2">
            <a:schemeClr val="dk1"/>
          </a:effectRef>
          <a:fontRef idx="minor">
            <a:schemeClr val="tx1"/>
          </a:fontRef>
        </p:style>
      </p:cxnSp>
      <p:cxnSp>
        <p:nvCxnSpPr>
          <p:cNvPr id="85" name="Straight Connector 84">
            <a:extLst>
              <a:ext uri="{FF2B5EF4-FFF2-40B4-BE49-F238E27FC236}">
                <a16:creationId xmlns:a16="http://schemas.microsoft.com/office/drawing/2014/main" id="{B7E1F1E8-8316-7B30-058C-07A4E47FBC37}"/>
              </a:ext>
            </a:extLst>
          </p:cNvPr>
          <p:cNvCxnSpPr>
            <a:cxnSpLocks/>
          </p:cNvCxnSpPr>
          <p:nvPr/>
        </p:nvCxnSpPr>
        <p:spPr>
          <a:xfrm flipV="1">
            <a:off x="11559216" y="4401559"/>
            <a:ext cx="0" cy="694089"/>
          </a:xfrm>
          <a:prstGeom prst="line">
            <a:avLst/>
          </a:prstGeom>
          <a:ln w="63500">
            <a:solidFill>
              <a:srgbClr val="EE6423"/>
            </a:solidFill>
          </a:ln>
        </p:spPr>
        <p:style>
          <a:lnRef idx="3">
            <a:schemeClr val="dk1"/>
          </a:lnRef>
          <a:fillRef idx="0">
            <a:schemeClr val="dk1"/>
          </a:fillRef>
          <a:effectRef idx="2">
            <a:schemeClr val="dk1"/>
          </a:effectRef>
          <a:fontRef idx="minor">
            <a:schemeClr val="tx1"/>
          </a:fontRef>
        </p:style>
      </p:cxnSp>
      <p:pic>
        <p:nvPicPr>
          <p:cNvPr id="86" name="Content Placeholder 37">
            <a:extLst>
              <a:ext uri="{FF2B5EF4-FFF2-40B4-BE49-F238E27FC236}">
                <a16:creationId xmlns:a16="http://schemas.microsoft.com/office/drawing/2014/main" id="{B540FE8B-5699-86D4-0A76-127F0B54F5FF}"/>
              </a:ext>
            </a:extLst>
          </p:cNvPr>
          <p:cNvPicPr>
            <a:picLocks noChangeAspect="1"/>
          </p:cNvPicPr>
          <p:nvPr/>
        </p:nvPicPr>
        <p:blipFill>
          <a:blip r:embed="rId35"/>
          <a:stretch>
            <a:fillRect/>
          </a:stretch>
        </p:blipFill>
        <p:spPr>
          <a:xfrm>
            <a:off x="1220745" y="2171510"/>
            <a:ext cx="1196243" cy="262688"/>
          </a:xfrm>
          <a:prstGeom prst="rect">
            <a:avLst/>
          </a:prstGeom>
        </p:spPr>
      </p:pic>
      <p:pic>
        <p:nvPicPr>
          <p:cNvPr id="87" name="Content Placeholder 57">
            <a:extLst>
              <a:ext uri="{FF2B5EF4-FFF2-40B4-BE49-F238E27FC236}">
                <a16:creationId xmlns:a16="http://schemas.microsoft.com/office/drawing/2014/main" id="{262D4764-92F1-B5DF-2B82-E650BD2FCB28}"/>
              </a:ext>
            </a:extLst>
          </p:cNvPr>
          <p:cNvPicPr>
            <a:picLocks noChangeAspect="1"/>
          </p:cNvPicPr>
          <p:nvPr/>
        </p:nvPicPr>
        <p:blipFill>
          <a:blip r:embed="rId36"/>
          <a:stretch>
            <a:fillRect/>
          </a:stretch>
        </p:blipFill>
        <p:spPr>
          <a:xfrm>
            <a:off x="2545044" y="2183731"/>
            <a:ext cx="1245547" cy="234556"/>
          </a:xfrm>
          <a:prstGeom prst="rect">
            <a:avLst/>
          </a:prstGeom>
        </p:spPr>
      </p:pic>
      <p:sp>
        <p:nvSpPr>
          <p:cNvPr id="88" name="Rectangle 87">
            <a:extLst>
              <a:ext uri="{FF2B5EF4-FFF2-40B4-BE49-F238E27FC236}">
                <a16:creationId xmlns:a16="http://schemas.microsoft.com/office/drawing/2014/main" id="{2B02B8E8-70E4-E72D-B33B-45B211FDA521}"/>
              </a:ext>
            </a:extLst>
          </p:cNvPr>
          <p:cNvSpPr/>
          <p:nvPr/>
        </p:nvSpPr>
        <p:spPr>
          <a:xfrm>
            <a:off x="2694075" y="3130407"/>
            <a:ext cx="1164201" cy="707886"/>
          </a:xfrm>
          <a:prstGeom prst="rect">
            <a:avLst/>
          </a:prstGeom>
        </p:spPr>
        <p:txBody>
          <a:bodyPr wrap="square">
            <a:spAutoFit/>
          </a:bodyPr>
          <a:lstStyle/>
          <a:p>
            <a:r>
              <a:rPr lang="en-US" sz="1200" dirty="0">
                <a:latin typeface="Avenir Next LT Pro Light" panose="020B0304020202020204" pitchFamily="34" charset="0"/>
                <a:ea typeface="Cormorant" pitchFamily="2" charset="0"/>
                <a:cs typeface="Cormorant" pitchFamily="2" charset="0"/>
              </a:rPr>
              <a:t>$</a:t>
            </a:r>
            <a:r>
              <a:rPr lang="en-US" sz="1600" dirty="0">
                <a:latin typeface="Avenir Next LT Pro Light" panose="020B0304020202020204" pitchFamily="34" charset="0"/>
                <a:ea typeface="Cormorant" pitchFamily="2" charset="0"/>
                <a:cs typeface="Cormorant" pitchFamily="2" charset="0"/>
              </a:rPr>
              <a:t>1</a:t>
            </a:r>
            <a:r>
              <a:rPr lang="en-US" sz="1200" dirty="0">
                <a:latin typeface="Avenir Next LT Pro Light" panose="020B0304020202020204" pitchFamily="34" charset="0"/>
                <a:ea typeface="Cormorant" pitchFamily="2" charset="0"/>
                <a:cs typeface="Cormorant" pitchFamily="2" charset="0"/>
              </a:rPr>
              <a:t>Bn+ total Transaction Value</a:t>
            </a:r>
          </a:p>
        </p:txBody>
      </p:sp>
      <p:sp>
        <p:nvSpPr>
          <p:cNvPr id="89" name="TextBox 88">
            <a:extLst>
              <a:ext uri="{FF2B5EF4-FFF2-40B4-BE49-F238E27FC236}">
                <a16:creationId xmlns:a16="http://schemas.microsoft.com/office/drawing/2014/main" id="{598D6CF2-0DFB-831F-C0D8-3C3523AA618C}"/>
              </a:ext>
            </a:extLst>
          </p:cNvPr>
          <p:cNvSpPr txBox="1"/>
          <p:nvPr/>
        </p:nvSpPr>
        <p:spPr>
          <a:xfrm>
            <a:off x="1333252" y="2715756"/>
            <a:ext cx="2294412" cy="276999"/>
          </a:xfrm>
          <a:prstGeom prst="rect">
            <a:avLst/>
          </a:prstGeom>
          <a:noFill/>
        </p:spPr>
        <p:txBody>
          <a:bodyPr wrap="square" rtlCol="0" anchor="ctr">
            <a:spAutoFit/>
          </a:bodyPr>
          <a:lstStyle/>
          <a:p>
            <a:pPr algn="ctr"/>
            <a:r>
              <a:rPr lang="en-US" sz="1200" b="1" dirty="0">
                <a:latin typeface="Avenir Next LT Pro" panose="020B0504020202020204" pitchFamily="34" charset="0"/>
                <a:ea typeface="Cormorant" pitchFamily="2" charset="0"/>
                <a:cs typeface="Cormorant" pitchFamily="2" charset="0"/>
              </a:rPr>
              <a:t>INVESTMENT BANKING</a:t>
            </a:r>
          </a:p>
        </p:txBody>
      </p:sp>
      <p:pic>
        <p:nvPicPr>
          <p:cNvPr id="90" name="Content Placeholder 45">
            <a:extLst>
              <a:ext uri="{FF2B5EF4-FFF2-40B4-BE49-F238E27FC236}">
                <a16:creationId xmlns:a16="http://schemas.microsoft.com/office/drawing/2014/main" id="{CBCDA678-9C3B-D7B0-20BD-50C67E4A3AFC}"/>
              </a:ext>
            </a:extLst>
          </p:cNvPr>
          <p:cNvPicPr>
            <a:picLocks noChangeAspect="1"/>
          </p:cNvPicPr>
          <p:nvPr/>
        </p:nvPicPr>
        <p:blipFill>
          <a:blip r:embed="rId37"/>
          <a:stretch>
            <a:fillRect/>
          </a:stretch>
        </p:blipFill>
        <p:spPr>
          <a:xfrm>
            <a:off x="5898162" y="2010086"/>
            <a:ext cx="686040" cy="504535"/>
          </a:xfrm>
          <a:prstGeom prst="rect">
            <a:avLst/>
          </a:prstGeom>
        </p:spPr>
      </p:pic>
      <p:pic>
        <p:nvPicPr>
          <p:cNvPr id="91" name="Content Placeholder 55">
            <a:extLst>
              <a:ext uri="{FF2B5EF4-FFF2-40B4-BE49-F238E27FC236}">
                <a16:creationId xmlns:a16="http://schemas.microsoft.com/office/drawing/2014/main" id="{1C9E023A-B25E-DBE6-7540-4C8E0EFD1E82}"/>
              </a:ext>
            </a:extLst>
          </p:cNvPr>
          <p:cNvPicPr>
            <a:picLocks noChangeAspect="1"/>
          </p:cNvPicPr>
          <p:nvPr/>
        </p:nvPicPr>
        <p:blipFill>
          <a:blip r:embed="rId38"/>
          <a:stretch>
            <a:fillRect/>
          </a:stretch>
        </p:blipFill>
        <p:spPr>
          <a:xfrm>
            <a:off x="9766105" y="2134434"/>
            <a:ext cx="757262" cy="436079"/>
          </a:xfrm>
          <a:prstGeom prst="rect">
            <a:avLst/>
          </a:prstGeom>
        </p:spPr>
      </p:pic>
      <p:pic>
        <p:nvPicPr>
          <p:cNvPr id="92" name="Graphic 91">
            <a:extLst>
              <a:ext uri="{FF2B5EF4-FFF2-40B4-BE49-F238E27FC236}">
                <a16:creationId xmlns:a16="http://schemas.microsoft.com/office/drawing/2014/main" id="{A8DE9CA0-2140-2CED-D3BE-0C2209BC9E04}"/>
              </a:ext>
            </a:extLst>
          </p:cNvPr>
          <p:cNvPicPr>
            <a:picLocks noChangeAspect="1"/>
          </p:cNvPicPr>
          <p:nvPr/>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072466" y="3258821"/>
            <a:ext cx="222734" cy="155395"/>
          </a:xfrm>
          <a:prstGeom prst="rect">
            <a:avLst/>
          </a:prstGeom>
        </p:spPr>
      </p:pic>
      <p:pic>
        <p:nvPicPr>
          <p:cNvPr id="93" name="Graphic 92">
            <a:extLst>
              <a:ext uri="{FF2B5EF4-FFF2-40B4-BE49-F238E27FC236}">
                <a16:creationId xmlns:a16="http://schemas.microsoft.com/office/drawing/2014/main" id="{707F5D50-5D23-10CB-0A04-23440D0913E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03071" y="4927990"/>
            <a:ext cx="226373" cy="201613"/>
          </a:xfrm>
          <a:prstGeom prst="rect">
            <a:avLst/>
          </a:prstGeom>
        </p:spPr>
      </p:pic>
      <p:sp>
        <p:nvSpPr>
          <p:cNvPr id="94" name="Rectangle 93">
            <a:extLst>
              <a:ext uri="{FF2B5EF4-FFF2-40B4-BE49-F238E27FC236}">
                <a16:creationId xmlns:a16="http://schemas.microsoft.com/office/drawing/2014/main" id="{6C3AC542-C564-E607-D434-A3FD1D10CB42}"/>
              </a:ext>
            </a:extLst>
          </p:cNvPr>
          <p:cNvSpPr/>
          <p:nvPr/>
        </p:nvSpPr>
        <p:spPr>
          <a:xfrm>
            <a:off x="8989388" y="4122474"/>
            <a:ext cx="2469462" cy="276999"/>
          </a:xfrm>
          <a:prstGeom prst="rect">
            <a:avLst/>
          </a:prstGeom>
        </p:spPr>
        <p:txBody>
          <a:bodyPr wrap="square">
            <a:spAutoFit/>
          </a:bodyPr>
          <a:lstStyle/>
          <a:p>
            <a:pPr algn="l"/>
            <a:r>
              <a:rPr lang="en-IN" sz="1200" dirty="0">
                <a:latin typeface="Avenir Next LT Pro Light" panose="020B0304020202020204" pitchFamily="34" charset="0"/>
                <a:ea typeface="Cormorant" pitchFamily="2" charset="0"/>
                <a:cs typeface="Cormorant" pitchFamily="2" charset="0"/>
              </a:rPr>
              <a:t>Own PMS and AIF Products</a:t>
            </a:r>
          </a:p>
        </p:txBody>
      </p:sp>
      <p:sp>
        <p:nvSpPr>
          <p:cNvPr id="95" name="Rectangle 94">
            <a:extLst>
              <a:ext uri="{FF2B5EF4-FFF2-40B4-BE49-F238E27FC236}">
                <a16:creationId xmlns:a16="http://schemas.microsoft.com/office/drawing/2014/main" id="{126AE80C-E3B0-C894-B339-3D13F2B65383}"/>
              </a:ext>
            </a:extLst>
          </p:cNvPr>
          <p:cNvSpPr/>
          <p:nvPr/>
        </p:nvSpPr>
        <p:spPr>
          <a:xfrm>
            <a:off x="9002743" y="4504788"/>
            <a:ext cx="2469462" cy="461665"/>
          </a:xfrm>
          <a:prstGeom prst="rect">
            <a:avLst/>
          </a:prstGeom>
        </p:spPr>
        <p:txBody>
          <a:bodyPr wrap="square">
            <a:spAutoFit/>
          </a:bodyPr>
          <a:lstStyle/>
          <a:p>
            <a:pPr algn="l"/>
            <a:r>
              <a:rPr lang="en-IN" sz="1200" dirty="0">
                <a:latin typeface="Avenir Next LT Pro Light" panose="020B0304020202020204" pitchFamily="34" charset="0"/>
                <a:ea typeface="Cormorant" pitchFamily="2" charset="0"/>
                <a:cs typeface="Cormorant" pitchFamily="2" charset="0"/>
              </a:rPr>
              <a:t>Strong team with proven track record</a:t>
            </a:r>
          </a:p>
        </p:txBody>
      </p:sp>
      <p:pic>
        <p:nvPicPr>
          <p:cNvPr id="96" name="Graphic 95">
            <a:extLst>
              <a:ext uri="{FF2B5EF4-FFF2-40B4-BE49-F238E27FC236}">
                <a16:creationId xmlns:a16="http://schemas.microsoft.com/office/drawing/2014/main" id="{711001C5-4182-7361-1162-2E587A33B4D7}"/>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63015" y="4588445"/>
            <a:ext cx="226373" cy="201613"/>
          </a:xfrm>
          <a:prstGeom prst="rect">
            <a:avLst/>
          </a:prstGeom>
        </p:spPr>
      </p:pic>
      <p:sp>
        <p:nvSpPr>
          <p:cNvPr id="97" name="TextBox 208">
            <a:extLst>
              <a:ext uri="{FF2B5EF4-FFF2-40B4-BE49-F238E27FC236}">
                <a16:creationId xmlns:a16="http://schemas.microsoft.com/office/drawing/2014/main" id="{ACF4EA9F-66B1-4CF6-81C6-E59FA1BEF683}"/>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56A3891E-55E8-4CE0-9DE4-1849F2CF63B9}"/>
              </a:ext>
            </a:extLst>
          </p:cNvPr>
          <p:cNvSpPr/>
          <p:nvPr/>
        </p:nvSpPr>
        <p:spPr>
          <a:xfrm>
            <a:off x="1650919" y="3462485"/>
            <a:ext cx="8931692" cy="2889143"/>
          </a:xfrm>
          <a:prstGeom prst="roundRect">
            <a:avLst>
              <a:gd name="adj" fmla="val 9947"/>
            </a:avLst>
          </a:pr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rgbClr val="4B4B51"/>
              </a:solidFill>
              <a:latin typeface="Avenir Next LT Pro Light" panose="020B0304020202020204" pitchFamily="34" charset="0"/>
              <a:ea typeface="Roboto" panose="02000000000000000000" pitchFamily="2" charset="0"/>
            </a:endParaRPr>
          </a:p>
        </p:txBody>
      </p:sp>
      <p:sp>
        <p:nvSpPr>
          <p:cNvPr id="2" name="Title 1">
            <a:extLst>
              <a:ext uri="{FF2B5EF4-FFF2-40B4-BE49-F238E27FC236}">
                <a16:creationId xmlns:a16="http://schemas.microsoft.com/office/drawing/2014/main" id="{95010C24-DF8A-D5E3-1143-3D6E48BB3AC0}"/>
              </a:ext>
            </a:extLst>
          </p:cNvPr>
          <p:cNvSpPr>
            <a:spLocks noGrp="1"/>
          </p:cNvSpPr>
          <p:nvPr>
            <p:ph type="title"/>
          </p:nvPr>
        </p:nvSpPr>
        <p:spPr>
          <a:xfrm>
            <a:off x="838200" y="96837"/>
            <a:ext cx="10515600" cy="1325563"/>
          </a:xfrm>
        </p:spPr>
        <p:txBody>
          <a:bodyPr>
            <a:normAutofit/>
          </a:bodyPr>
          <a:lstStyle/>
          <a:p>
            <a:r>
              <a:rPr lang="en-US" sz="2800" dirty="0">
                <a:solidFill>
                  <a:schemeClr val="tx1">
                    <a:lumMod val="50000"/>
                  </a:schemeClr>
                </a:solidFill>
                <a:latin typeface="Avenir Next LT Pro" panose="020B0504020202020204" pitchFamily="34" charset="0"/>
              </a:rPr>
              <a:t>Merisis Catalyst </a:t>
            </a:r>
            <a:r>
              <a:rPr lang="en-US" sz="2800" b="1" dirty="0">
                <a:solidFill>
                  <a:srgbClr val="ED6423"/>
                </a:solidFill>
                <a:latin typeface="Avenir Next LT Pro" panose="020B0504020202020204" pitchFamily="34" charset="0"/>
              </a:rPr>
              <a:t>Series I - Snapshot</a:t>
            </a:r>
          </a:p>
        </p:txBody>
      </p:sp>
      <p:sp>
        <p:nvSpPr>
          <p:cNvPr id="4" name="Rectangle: Rounded Corners 3">
            <a:extLst>
              <a:ext uri="{FF2B5EF4-FFF2-40B4-BE49-F238E27FC236}">
                <a16:creationId xmlns:a16="http://schemas.microsoft.com/office/drawing/2014/main" id="{7BD24FF5-4C3D-4343-BDAB-9151FDB5C6ED}"/>
              </a:ext>
            </a:extLst>
          </p:cNvPr>
          <p:cNvSpPr/>
          <p:nvPr/>
        </p:nvSpPr>
        <p:spPr>
          <a:xfrm rot="10800000">
            <a:off x="4536150" y="1433529"/>
            <a:ext cx="3161231" cy="1775350"/>
          </a:xfrm>
          <a:prstGeom prst="roundRect">
            <a:avLst>
              <a:gd name="adj" fmla="val 9947"/>
            </a:avLst>
          </a:pr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400" dirty="0">
              <a:solidFill>
                <a:srgbClr val="4B4B51"/>
              </a:solidFill>
              <a:latin typeface="Avenir Next LT Pro Light" panose="020B0304020202020204" pitchFamily="34" charset="0"/>
              <a:ea typeface="Roboto" panose="02000000000000000000" pitchFamily="2" charset="0"/>
            </a:endParaRPr>
          </a:p>
        </p:txBody>
      </p:sp>
      <p:sp>
        <p:nvSpPr>
          <p:cNvPr id="5" name="Rectangle: Rounded Corners 4">
            <a:extLst>
              <a:ext uri="{FF2B5EF4-FFF2-40B4-BE49-F238E27FC236}">
                <a16:creationId xmlns:a16="http://schemas.microsoft.com/office/drawing/2014/main" id="{3819DCCD-4087-4541-A718-65592F1D9274}"/>
              </a:ext>
            </a:extLst>
          </p:cNvPr>
          <p:cNvSpPr/>
          <p:nvPr/>
        </p:nvSpPr>
        <p:spPr>
          <a:xfrm rot="10800000">
            <a:off x="7910436" y="1440592"/>
            <a:ext cx="3161231" cy="1741649"/>
          </a:xfrm>
          <a:prstGeom prst="roundRect">
            <a:avLst>
              <a:gd name="adj" fmla="val 9947"/>
            </a:avLst>
          </a:pr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400" dirty="0">
              <a:solidFill>
                <a:srgbClr val="4B4B51"/>
              </a:solidFill>
              <a:latin typeface="Avenir Next LT Pro Light" panose="020B0304020202020204" pitchFamily="34" charset="0"/>
              <a:ea typeface="Roboto" panose="02000000000000000000" pitchFamily="2" charset="0"/>
            </a:endParaRPr>
          </a:p>
        </p:txBody>
      </p:sp>
      <p:sp>
        <p:nvSpPr>
          <p:cNvPr id="6" name="Rectangle: Rounded Corners 5">
            <a:extLst>
              <a:ext uri="{FF2B5EF4-FFF2-40B4-BE49-F238E27FC236}">
                <a16:creationId xmlns:a16="http://schemas.microsoft.com/office/drawing/2014/main" id="{5D6390CF-3BA3-404D-B6A9-3B5F42D761A4}"/>
              </a:ext>
            </a:extLst>
          </p:cNvPr>
          <p:cNvSpPr/>
          <p:nvPr/>
        </p:nvSpPr>
        <p:spPr>
          <a:xfrm rot="10800000">
            <a:off x="995991" y="1274854"/>
            <a:ext cx="3242481" cy="1924142"/>
          </a:xfrm>
          <a:prstGeom prst="roundRect">
            <a:avLst>
              <a:gd name="adj" fmla="val 0"/>
            </a:avLst>
          </a:pr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400" dirty="0">
              <a:solidFill>
                <a:srgbClr val="4B4B51"/>
              </a:solidFill>
              <a:latin typeface="Avenir Next LT Pro Light" panose="020B0304020202020204" pitchFamily="34" charset="0"/>
              <a:ea typeface="Roboto" panose="02000000000000000000" pitchFamily="2" charset="0"/>
            </a:endParaRPr>
          </a:p>
        </p:txBody>
      </p:sp>
      <p:sp>
        <p:nvSpPr>
          <p:cNvPr id="8" name="Rectangle 7">
            <a:extLst>
              <a:ext uri="{FF2B5EF4-FFF2-40B4-BE49-F238E27FC236}">
                <a16:creationId xmlns:a16="http://schemas.microsoft.com/office/drawing/2014/main" id="{CBBDAB7F-5469-4A88-8B2B-682BDCE185F0}"/>
              </a:ext>
            </a:extLst>
          </p:cNvPr>
          <p:cNvSpPr/>
          <p:nvPr/>
        </p:nvSpPr>
        <p:spPr>
          <a:xfrm>
            <a:off x="1664467" y="1852267"/>
            <a:ext cx="1960703" cy="954107"/>
          </a:xfrm>
          <a:prstGeom prst="rect">
            <a:avLst/>
          </a:prstGeom>
        </p:spPr>
        <p:txBody>
          <a:bodyPr wrap="square">
            <a:spAutoFit/>
          </a:bodyPr>
          <a:lstStyle/>
          <a:p>
            <a:r>
              <a:rPr lang="en-US" sz="1400" dirty="0">
                <a:latin typeface="Avenir Next LT Pro Light" panose="020B0304020202020204" pitchFamily="34" charset="0"/>
              </a:rPr>
              <a:t>Focused concentrated approach with target of wealth creation</a:t>
            </a:r>
          </a:p>
        </p:txBody>
      </p:sp>
      <p:sp>
        <p:nvSpPr>
          <p:cNvPr id="9" name="Rectangle 8">
            <a:extLst>
              <a:ext uri="{FF2B5EF4-FFF2-40B4-BE49-F238E27FC236}">
                <a16:creationId xmlns:a16="http://schemas.microsoft.com/office/drawing/2014/main" id="{FC4A43CF-D7B4-4A2D-8110-158048357184}"/>
              </a:ext>
            </a:extLst>
          </p:cNvPr>
          <p:cNvSpPr/>
          <p:nvPr/>
        </p:nvSpPr>
        <p:spPr>
          <a:xfrm>
            <a:off x="5097708" y="1813868"/>
            <a:ext cx="1801467" cy="1169551"/>
          </a:xfrm>
          <a:prstGeom prst="rect">
            <a:avLst/>
          </a:prstGeom>
        </p:spPr>
        <p:txBody>
          <a:bodyPr wrap="square">
            <a:spAutoFit/>
          </a:bodyPr>
          <a:lstStyle/>
          <a:p>
            <a:r>
              <a:rPr lang="en-US" sz="1400" dirty="0" err="1">
                <a:latin typeface="Avenir Next LT Pro Light" panose="020B0304020202020204" pitchFamily="34" charset="0"/>
              </a:rPr>
              <a:t>Upto</a:t>
            </a:r>
            <a:r>
              <a:rPr lang="en-US" sz="1400" dirty="0">
                <a:latin typeface="Avenir Next LT Pro Light" panose="020B0304020202020204" pitchFamily="34" charset="0"/>
              </a:rPr>
              <a:t> 10% exposure to emerging companies from the Microcap / SME space </a:t>
            </a:r>
          </a:p>
        </p:txBody>
      </p:sp>
      <p:sp>
        <p:nvSpPr>
          <p:cNvPr id="10" name="Rectangle 9">
            <a:extLst>
              <a:ext uri="{FF2B5EF4-FFF2-40B4-BE49-F238E27FC236}">
                <a16:creationId xmlns:a16="http://schemas.microsoft.com/office/drawing/2014/main" id="{C7E80718-B2F4-4991-B003-F1F8424CB510}"/>
              </a:ext>
            </a:extLst>
          </p:cNvPr>
          <p:cNvSpPr/>
          <p:nvPr/>
        </p:nvSpPr>
        <p:spPr>
          <a:xfrm>
            <a:off x="8479958" y="1896947"/>
            <a:ext cx="1960703" cy="738664"/>
          </a:xfrm>
          <a:prstGeom prst="rect">
            <a:avLst/>
          </a:prstGeom>
        </p:spPr>
        <p:txBody>
          <a:bodyPr wrap="square">
            <a:spAutoFit/>
          </a:bodyPr>
          <a:lstStyle/>
          <a:p>
            <a:r>
              <a:rPr lang="en-US" sz="1400" dirty="0">
                <a:latin typeface="Avenir Next LT Pro Light" panose="020B0304020202020204" pitchFamily="34" charset="0"/>
              </a:rPr>
              <a:t>Unique Product Structure for benefit of investors:</a:t>
            </a:r>
          </a:p>
        </p:txBody>
      </p:sp>
      <p:cxnSp>
        <p:nvCxnSpPr>
          <p:cNvPr id="12" name="Straight Connector 11">
            <a:extLst>
              <a:ext uri="{FF2B5EF4-FFF2-40B4-BE49-F238E27FC236}">
                <a16:creationId xmlns:a16="http://schemas.microsoft.com/office/drawing/2014/main" id="{05990CD4-C674-4BFA-8A32-9BB787C39BA8}"/>
              </a:ext>
            </a:extLst>
          </p:cNvPr>
          <p:cNvCxnSpPr>
            <a:cxnSpLocks/>
          </p:cNvCxnSpPr>
          <p:nvPr/>
        </p:nvCxnSpPr>
        <p:spPr>
          <a:xfrm>
            <a:off x="961539" y="1370487"/>
            <a:ext cx="9479122" cy="66199"/>
          </a:xfrm>
          <a:prstGeom prst="line">
            <a:avLst/>
          </a:prstGeom>
          <a:ln w="28575">
            <a:solidFill>
              <a:srgbClr val="ED6423"/>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51EA841-F4F5-47BA-B071-8F900105DF77}"/>
              </a:ext>
            </a:extLst>
          </p:cNvPr>
          <p:cNvGrpSpPr/>
          <p:nvPr/>
        </p:nvGrpSpPr>
        <p:grpSpPr>
          <a:xfrm>
            <a:off x="4309421" y="1300062"/>
            <a:ext cx="281333" cy="207047"/>
            <a:chOff x="1026051" y="2287290"/>
            <a:chExt cx="765307" cy="691339"/>
          </a:xfrm>
        </p:grpSpPr>
        <p:sp>
          <p:nvSpPr>
            <p:cNvPr id="14" name="Freeform: Shape 13">
              <a:extLst>
                <a:ext uri="{FF2B5EF4-FFF2-40B4-BE49-F238E27FC236}">
                  <a16:creationId xmlns:a16="http://schemas.microsoft.com/office/drawing/2014/main" id="{AFA17484-39BB-497B-8F37-2EE01C8A4E2A}"/>
                </a:ext>
              </a:extLst>
            </p:cNvPr>
            <p:cNvSpPr/>
            <p:nvPr/>
          </p:nvSpPr>
          <p:spPr>
            <a:xfrm>
              <a:off x="1026051" y="2287290"/>
              <a:ext cx="765307" cy="691339"/>
            </a:xfrm>
            <a:custGeom>
              <a:avLst/>
              <a:gdLst>
                <a:gd name="connsiteX0" fmla="*/ 3709175 w 5451300"/>
                <a:gd name="connsiteY0" fmla="*/ -124 h 4924425"/>
                <a:gd name="connsiteX1" fmla="*/ 1741119 w 5451300"/>
                <a:gd name="connsiteY1" fmla="*/ -124 h 4924425"/>
                <a:gd name="connsiteX2" fmla="*/ 1084846 w 5451300"/>
                <a:gd name="connsiteY2" fmla="*/ 378781 h 4924425"/>
                <a:gd name="connsiteX3" fmla="*/ 101009 w 5451300"/>
                <a:gd name="connsiteY3" fmla="*/ 2083184 h 4924425"/>
                <a:gd name="connsiteX4" fmla="*/ 101009 w 5451300"/>
                <a:gd name="connsiteY4" fmla="*/ 2840993 h 4924425"/>
                <a:gd name="connsiteX5" fmla="*/ 1084846 w 5451300"/>
                <a:gd name="connsiteY5" fmla="*/ 4545396 h 4924425"/>
                <a:gd name="connsiteX6" fmla="*/ 1741119 w 5451300"/>
                <a:gd name="connsiteY6" fmla="*/ 4924301 h 4924425"/>
                <a:gd name="connsiteX7" fmla="*/ 3709175 w 5451300"/>
                <a:gd name="connsiteY7" fmla="*/ 4924301 h 4924425"/>
                <a:gd name="connsiteX8" fmla="*/ 4365448 w 5451300"/>
                <a:gd name="connsiteY8" fmla="*/ 4545396 h 4924425"/>
                <a:gd name="connsiteX9" fmla="*/ 5349285 w 5451300"/>
                <a:gd name="connsiteY9" fmla="*/ 2840993 h 4924425"/>
                <a:gd name="connsiteX10" fmla="*/ 5349285 w 5451300"/>
                <a:gd name="connsiteY10" fmla="*/ 2083184 h 4924425"/>
                <a:gd name="connsiteX11" fmla="*/ 4365448 w 5451300"/>
                <a:gd name="connsiteY11" fmla="*/ 378781 h 4924425"/>
                <a:gd name="connsiteX12" fmla="*/ 3709175 w 5451300"/>
                <a:gd name="connsiteY12" fmla="*/ -124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51300" h="4924425">
                  <a:moveTo>
                    <a:pt x="3709175" y="-124"/>
                  </a:moveTo>
                  <a:lnTo>
                    <a:pt x="1741119" y="-124"/>
                  </a:lnTo>
                  <a:cubicBezTo>
                    <a:pt x="1470390" y="-105"/>
                    <a:pt x="1220225" y="144332"/>
                    <a:pt x="1084846" y="378781"/>
                  </a:cubicBezTo>
                  <a:lnTo>
                    <a:pt x="101009" y="2083184"/>
                  </a:lnTo>
                  <a:cubicBezTo>
                    <a:pt x="-34341" y="2317661"/>
                    <a:pt x="-34341" y="2606526"/>
                    <a:pt x="101009" y="2840993"/>
                  </a:cubicBezTo>
                  <a:lnTo>
                    <a:pt x="1084846" y="4545396"/>
                  </a:lnTo>
                  <a:cubicBezTo>
                    <a:pt x="1220225" y="4779845"/>
                    <a:pt x="1470390" y="4924282"/>
                    <a:pt x="1741119" y="4924301"/>
                  </a:cubicBezTo>
                  <a:lnTo>
                    <a:pt x="3709175" y="4924301"/>
                  </a:lnTo>
                  <a:cubicBezTo>
                    <a:pt x="3979903" y="4924282"/>
                    <a:pt x="4230069" y="4779845"/>
                    <a:pt x="4365448" y="4545396"/>
                  </a:cubicBezTo>
                  <a:lnTo>
                    <a:pt x="5349285" y="2840993"/>
                  </a:lnTo>
                  <a:cubicBezTo>
                    <a:pt x="5484634" y="2606516"/>
                    <a:pt x="5484634" y="2317652"/>
                    <a:pt x="5349285" y="2083184"/>
                  </a:cubicBezTo>
                  <a:lnTo>
                    <a:pt x="4365448" y="378781"/>
                  </a:lnTo>
                  <a:cubicBezTo>
                    <a:pt x="4230069" y="144332"/>
                    <a:pt x="3979903" y="-105"/>
                    <a:pt x="3709175" y="-124"/>
                  </a:cubicBezTo>
                  <a:close/>
                </a:path>
              </a:pathLst>
            </a:custGeom>
            <a:solidFill>
              <a:schemeClr val="dk2"/>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15" name="Graphic 49">
              <a:extLst>
                <a:ext uri="{FF2B5EF4-FFF2-40B4-BE49-F238E27FC236}">
                  <a16:creationId xmlns:a16="http://schemas.microsoft.com/office/drawing/2014/main" id="{DA64C55B-1F19-4CC7-A60F-AD371212164C}"/>
                </a:ext>
              </a:extLst>
            </p:cNvPr>
            <p:cNvSpPr/>
            <p:nvPr/>
          </p:nvSpPr>
          <p:spPr>
            <a:xfrm>
              <a:off x="1613477" y="2441535"/>
              <a:ext cx="107536" cy="38285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grpSp>
      <p:grpSp>
        <p:nvGrpSpPr>
          <p:cNvPr id="16" name="Group 15">
            <a:extLst>
              <a:ext uri="{FF2B5EF4-FFF2-40B4-BE49-F238E27FC236}">
                <a16:creationId xmlns:a16="http://schemas.microsoft.com/office/drawing/2014/main" id="{1FF704F5-64A7-411A-850E-F1B49DF84262}"/>
              </a:ext>
            </a:extLst>
          </p:cNvPr>
          <p:cNvGrpSpPr/>
          <p:nvPr/>
        </p:nvGrpSpPr>
        <p:grpSpPr>
          <a:xfrm>
            <a:off x="7851294" y="1324293"/>
            <a:ext cx="281333" cy="207047"/>
            <a:chOff x="1026051" y="2287290"/>
            <a:chExt cx="765307" cy="691339"/>
          </a:xfrm>
        </p:grpSpPr>
        <p:sp>
          <p:nvSpPr>
            <p:cNvPr id="17" name="Freeform: Shape 16">
              <a:extLst>
                <a:ext uri="{FF2B5EF4-FFF2-40B4-BE49-F238E27FC236}">
                  <a16:creationId xmlns:a16="http://schemas.microsoft.com/office/drawing/2014/main" id="{3E1D645F-E716-46A6-8771-E16BD99A7847}"/>
                </a:ext>
              </a:extLst>
            </p:cNvPr>
            <p:cNvSpPr/>
            <p:nvPr/>
          </p:nvSpPr>
          <p:spPr>
            <a:xfrm>
              <a:off x="1026051" y="2287290"/>
              <a:ext cx="765307" cy="691339"/>
            </a:xfrm>
            <a:custGeom>
              <a:avLst/>
              <a:gdLst>
                <a:gd name="connsiteX0" fmla="*/ 3709175 w 5451300"/>
                <a:gd name="connsiteY0" fmla="*/ -124 h 4924425"/>
                <a:gd name="connsiteX1" fmla="*/ 1741119 w 5451300"/>
                <a:gd name="connsiteY1" fmla="*/ -124 h 4924425"/>
                <a:gd name="connsiteX2" fmla="*/ 1084846 w 5451300"/>
                <a:gd name="connsiteY2" fmla="*/ 378781 h 4924425"/>
                <a:gd name="connsiteX3" fmla="*/ 101009 w 5451300"/>
                <a:gd name="connsiteY3" fmla="*/ 2083184 h 4924425"/>
                <a:gd name="connsiteX4" fmla="*/ 101009 w 5451300"/>
                <a:gd name="connsiteY4" fmla="*/ 2840993 h 4924425"/>
                <a:gd name="connsiteX5" fmla="*/ 1084846 w 5451300"/>
                <a:gd name="connsiteY5" fmla="*/ 4545396 h 4924425"/>
                <a:gd name="connsiteX6" fmla="*/ 1741119 w 5451300"/>
                <a:gd name="connsiteY6" fmla="*/ 4924301 h 4924425"/>
                <a:gd name="connsiteX7" fmla="*/ 3709175 w 5451300"/>
                <a:gd name="connsiteY7" fmla="*/ 4924301 h 4924425"/>
                <a:gd name="connsiteX8" fmla="*/ 4365448 w 5451300"/>
                <a:gd name="connsiteY8" fmla="*/ 4545396 h 4924425"/>
                <a:gd name="connsiteX9" fmla="*/ 5349285 w 5451300"/>
                <a:gd name="connsiteY9" fmla="*/ 2840993 h 4924425"/>
                <a:gd name="connsiteX10" fmla="*/ 5349285 w 5451300"/>
                <a:gd name="connsiteY10" fmla="*/ 2083184 h 4924425"/>
                <a:gd name="connsiteX11" fmla="*/ 4365448 w 5451300"/>
                <a:gd name="connsiteY11" fmla="*/ 378781 h 4924425"/>
                <a:gd name="connsiteX12" fmla="*/ 3709175 w 5451300"/>
                <a:gd name="connsiteY12" fmla="*/ -124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51300" h="4924425">
                  <a:moveTo>
                    <a:pt x="3709175" y="-124"/>
                  </a:moveTo>
                  <a:lnTo>
                    <a:pt x="1741119" y="-124"/>
                  </a:lnTo>
                  <a:cubicBezTo>
                    <a:pt x="1470390" y="-105"/>
                    <a:pt x="1220225" y="144332"/>
                    <a:pt x="1084846" y="378781"/>
                  </a:cubicBezTo>
                  <a:lnTo>
                    <a:pt x="101009" y="2083184"/>
                  </a:lnTo>
                  <a:cubicBezTo>
                    <a:pt x="-34341" y="2317661"/>
                    <a:pt x="-34341" y="2606526"/>
                    <a:pt x="101009" y="2840993"/>
                  </a:cubicBezTo>
                  <a:lnTo>
                    <a:pt x="1084846" y="4545396"/>
                  </a:lnTo>
                  <a:cubicBezTo>
                    <a:pt x="1220225" y="4779845"/>
                    <a:pt x="1470390" y="4924282"/>
                    <a:pt x="1741119" y="4924301"/>
                  </a:cubicBezTo>
                  <a:lnTo>
                    <a:pt x="3709175" y="4924301"/>
                  </a:lnTo>
                  <a:cubicBezTo>
                    <a:pt x="3979903" y="4924282"/>
                    <a:pt x="4230069" y="4779845"/>
                    <a:pt x="4365448" y="4545396"/>
                  </a:cubicBezTo>
                  <a:lnTo>
                    <a:pt x="5349285" y="2840993"/>
                  </a:lnTo>
                  <a:cubicBezTo>
                    <a:pt x="5484634" y="2606516"/>
                    <a:pt x="5484634" y="2317652"/>
                    <a:pt x="5349285" y="2083184"/>
                  </a:cubicBezTo>
                  <a:lnTo>
                    <a:pt x="4365448" y="378781"/>
                  </a:lnTo>
                  <a:cubicBezTo>
                    <a:pt x="4230069" y="144332"/>
                    <a:pt x="3979903" y="-105"/>
                    <a:pt x="3709175" y="-124"/>
                  </a:cubicBezTo>
                  <a:close/>
                </a:path>
              </a:pathLst>
            </a:custGeom>
            <a:solidFill>
              <a:schemeClr val="dk2"/>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18" name="Graphic 49">
              <a:extLst>
                <a:ext uri="{FF2B5EF4-FFF2-40B4-BE49-F238E27FC236}">
                  <a16:creationId xmlns:a16="http://schemas.microsoft.com/office/drawing/2014/main" id="{525B877E-933F-4372-87EC-C59E86E90AAD}"/>
                </a:ext>
              </a:extLst>
            </p:cNvPr>
            <p:cNvSpPr/>
            <p:nvPr/>
          </p:nvSpPr>
          <p:spPr>
            <a:xfrm>
              <a:off x="1613477" y="2441535"/>
              <a:ext cx="107536" cy="38285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grpSp>
      <p:sp>
        <p:nvSpPr>
          <p:cNvPr id="22" name="TextBox 21">
            <a:extLst>
              <a:ext uri="{FF2B5EF4-FFF2-40B4-BE49-F238E27FC236}">
                <a16:creationId xmlns:a16="http://schemas.microsoft.com/office/drawing/2014/main" id="{7FF0FFEF-0003-4B31-946F-F5133A523225}"/>
              </a:ext>
            </a:extLst>
          </p:cNvPr>
          <p:cNvSpPr txBox="1"/>
          <p:nvPr/>
        </p:nvSpPr>
        <p:spPr>
          <a:xfrm>
            <a:off x="4299939" y="1256937"/>
            <a:ext cx="301537" cy="307777"/>
          </a:xfrm>
          <a:prstGeom prst="rect">
            <a:avLst/>
          </a:prstGeom>
          <a:noFill/>
        </p:spPr>
        <p:txBody>
          <a:bodyPr wrap="square" rtlCol="0">
            <a:spAutoFit/>
          </a:bodyPr>
          <a:lstStyle/>
          <a:p>
            <a:r>
              <a:rPr lang="en-IN" sz="1400" b="1" dirty="0">
                <a:solidFill>
                  <a:schemeClr val="bg1"/>
                </a:solidFill>
                <a:latin typeface="Avenir Next LT Pro Light" panose="020B0304020202020204" pitchFamily="34" charset="0"/>
                <a:ea typeface="Roboto" panose="02000000000000000000" pitchFamily="2" charset="0"/>
              </a:rPr>
              <a:t>2</a:t>
            </a:r>
          </a:p>
        </p:txBody>
      </p:sp>
      <p:sp>
        <p:nvSpPr>
          <p:cNvPr id="23" name="TextBox 22">
            <a:extLst>
              <a:ext uri="{FF2B5EF4-FFF2-40B4-BE49-F238E27FC236}">
                <a16:creationId xmlns:a16="http://schemas.microsoft.com/office/drawing/2014/main" id="{7BA6079D-838C-41AC-A418-DECF5A4677D7}"/>
              </a:ext>
            </a:extLst>
          </p:cNvPr>
          <p:cNvSpPr txBox="1"/>
          <p:nvPr/>
        </p:nvSpPr>
        <p:spPr>
          <a:xfrm>
            <a:off x="7813617" y="1280584"/>
            <a:ext cx="301537" cy="307777"/>
          </a:xfrm>
          <a:prstGeom prst="rect">
            <a:avLst/>
          </a:prstGeom>
          <a:noFill/>
        </p:spPr>
        <p:txBody>
          <a:bodyPr wrap="square" rtlCol="0">
            <a:spAutoFit/>
          </a:bodyPr>
          <a:lstStyle/>
          <a:p>
            <a:r>
              <a:rPr lang="en-IN" sz="1400" b="1" dirty="0">
                <a:solidFill>
                  <a:schemeClr val="bg1"/>
                </a:solidFill>
                <a:latin typeface="Avenir Next LT Pro Light" panose="020B0304020202020204" pitchFamily="34" charset="0"/>
                <a:ea typeface="Roboto" panose="02000000000000000000" pitchFamily="2" charset="0"/>
              </a:rPr>
              <a:t>3</a:t>
            </a:r>
          </a:p>
        </p:txBody>
      </p:sp>
      <p:grpSp>
        <p:nvGrpSpPr>
          <p:cNvPr id="25" name="Group 24">
            <a:extLst>
              <a:ext uri="{FF2B5EF4-FFF2-40B4-BE49-F238E27FC236}">
                <a16:creationId xmlns:a16="http://schemas.microsoft.com/office/drawing/2014/main" id="{5F756292-CD7B-43E9-B0EA-9386EA8AB572}"/>
              </a:ext>
            </a:extLst>
          </p:cNvPr>
          <p:cNvGrpSpPr/>
          <p:nvPr/>
        </p:nvGrpSpPr>
        <p:grpSpPr>
          <a:xfrm>
            <a:off x="895139" y="1231453"/>
            <a:ext cx="328355" cy="307777"/>
            <a:chOff x="236020" y="1072013"/>
            <a:chExt cx="267508" cy="307777"/>
          </a:xfrm>
        </p:grpSpPr>
        <p:grpSp>
          <p:nvGrpSpPr>
            <p:cNvPr id="26" name="Group 25">
              <a:extLst>
                <a:ext uri="{FF2B5EF4-FFF2-40B4-BE49-F238E27FC236}">
                  <a16:creationId xmlns:a16="http://schemas.microsoft.com/office/drawing/2014/main" id="{ABCA64C3-92A5-4BC5-BB90-9F511766E77C}"/>
                </a:ext>
              </a:extLst>
            </p:cNvPr>
            <p:cNvGrpSpPr/>
            <p:nvPr/>
          </p:nvGrpSpPr>
          <p:grpSpPr>
            <a:xfrm>
              <a:off x="274328" y="1116229"/>
              <a:ext cx="229200" cy="207047"/>
              <a:chOff x="1026051" y="2287290"/>
              <a:chExt cx="765307" cy="691339"/>
            </a:xfrm>
          </p:grpSpPr>
          <p:sp>
            <p:nvSpPr>
              <p:cNvPr id="28" name="Freeform: Shape 27">
                <a:extLst>
                  <a:ext uri="{FF2B5EF4-FFF2-40B4-BE49-F238E27FC236}">
                    <a16:creationId xmlns:a16="http://schemas.microsoft.com/office/drawing/2014/main" id="{CCB8D73E-860D-4DC2-BF24-5FB7E0CD317F}"/>
                  </a:ext>
                </a:extLst>
              </p:cNvPr>
              <p:cNvSpPr/>
              <p:nvPr/>
            </p:nvSpPr>
            <p:spPr>
              <a:xfrm>
                <a:off x="1026051" y="2287290"/>
                <a:ext cx="765307" cy="691339"/>
              </a:xfrm>
              <a:custGeom>
                <a:avLst/>
                <a:gdLst>
                  <a:gd name="connsiteX0" fmla="*/ 3709175 w 5451300"/>
                  <a:gd name="connsiteY0" fmla="*/ -124 h 4924425"/>
                  <a:gd name="connsiteX1" fmla="*/ 1741119 w 5451300"/>
                  <a:gd name="connsiteY1" fmla="*/ -124 h 4924425"/>
                  <a:gd name="connsiteX2" fmla="*/ 1084846 w 5451300"/>
                  <a:gd name="connsiteY2" fmla="*/ 378781 h 4924425"/>
                  <a:gd name="connsiteX3" fmla="*/ 101009 w 5451300"/>
                  <a:gd name="connsiteY3" fmla="*/ 2083184 h 4924425"/>
                  <a:gd name="connsiteX4" fmla="*/ 101009 w 5451300"/>
                  <a:gd name="connsiteY4" fmla="*/ 2840993 h 4924425"/>
                  <a:gd name="connsiteX5" fmla="*/ 1084846 w 5451300"/>
                  <a:gd name="connsiteY5" fmla="*/ 4545396 h 4924425"/>
                  <a:gd name="connsiteX6" fmla="*/ 1741119 w 5451300"/>
                  <a:gd name="connsiteY6" fmla="*/ 4924301 h 4924425"/>
                  <a:gd name="connsiteX7" fmla="*/ 3709175 w 5451300"/>
                  <a:gd name="connsiteY7" fmla="*/ 4924301 h 4924425"/>
                  <a:gd name="connsiteX8" fmla="*/ 4365448 w 5451300"/>
                  <a:gd name="connsiteY8" fmla="*/ 4545396 h 4924425"/>
                  <a:gd name="connsiteX9" fmla="*/ 5349285 w 5451300"/>
                  <a:gd name="connsiteY9" fmla="*/ 2840993 h 4924425"/>
                  <a:gd name="connsiteX10" fmla="*/ 5349285 w 5451300"/>
                  <a:gd name="connsiteY10" fmla="*/ 2083184 h 4924425"/>
                  <a:gd name="connsiteX11" fmla="*/ 4365448 w 5451300"/>
                  <a:gd name="connsiteY11" fmla="*/ 378781 h 4924425"/>
                  <a:gd name="connsiteX12" fmla="*/ 3709175 w 5451300"/>
                  <a:gd name="connsiteY12" fmla="*/ -124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51300" h="4924425">
                    <a:moveTo>
                      <a:pt x="3709175" y="-124"/>
                    </a:moveTo>
                    <a:lnTo>
                      <a:pt x="1741119" y="-124"/>
                    </a:lnTo>
                    <a:cubicBezTo>
                      <a:pt x="1470390" y="-105"/>
                      <a:pt x="1220225" y="144332"/>
                      <a:pt x="1084846" y="378781"/>
                    </a:cubicBezTo>
                    <a:lnTo>
                      <a:pt x="101009" y="2083184"/>
                    </a:lnTo>
                    <a:cubicBezTo>
                      <a:pt x="-34341" y="2317661"/>
                      <a:pt x="-34341" y="2606526"/>
                      <a:pt x="101009" y="2840993"/>
                    </a:cubicBezTo>
                    <a:lnTo>
                      <a:pt x="1084846" y="4545396"/>
                    </a:lnTo>
                    <a:cubicBezTo>
                      <a:pt x="1220225" y="4779845"/>
                      <a:pt x="1470390" y="4924282"/>
                      <a:pt x="1741119" y="4924301"/>
                    </a:cubicBezTo>
                    <a:lnTo>
                      <a:pt x="3709175" y="4924301"/>
                    </a:lnTo>
                    <a:cubicBezTo>
                      <a:pt x="3979903" y="4924282"/>
                      <a:pt x="4230069" y="4779845"/>
                      <a:pt x="4365448" y="4545396"/>
                    </a:cubicBezTo>
                    <a:lnTo>
                      <a:pt x="5349285" y="2840993"/>
                    </a:lnTo>
                    <a:cubicBezTo>
                      <a:pt x="5484634" y="2606516"/>
                      <a:pt x="5484634" y="2317652"/>
                      <a:pt x="5349285" y="2083184"/>
                    </a:cubicBezTo>
                    <a:lnTo>
                      <a:pt x="4365448" y="378781"/>
                    </a:lnTo>
                    <a:cubicBezTo>
                      <a:pt x="4230069" y="144332"/>
                      <a:pt x="3979903" y="-105"/>
                      <a:pt x="3709175" y="-124"/>
                    </a:cubicBezTo>
                    <a:close/>
                  </a:path>
                </a:pathLst>
              </a:custGeom>
              <a:solidFill>
                <a:schemeClr val="dk2"/>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29" name="Graphic 49">
                <a:extLst>
                  <a:ext uri="{FF2B5EF4-FFF2-40B4-BE49-F238E27FC236}">
                    <a16:creationId xmlns:a16="http://schemas.microsoft.com/office/drawing/2014/main" id="{80F6A480-3104-4099-8BC6-0140F528E309}"/>
                  </a:ext>
                </a:extLst>
              </p:cNvPr>
              <p:cNvSpPr/>
              <p:nvPr/>
            </p:nvSpPr>
            <p:spPr>
              <a:xfrm>
                <a:off x="1613477" y="2441535"/>
                <a:ext cx="107536" cy="38285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grpSp>
        <p:sp>
          <p:nvSpPr>
            <p:cNvPr id="27" name="TextBox 26">
              <a:extLst>
                <a:ext uri="{FF2B5EF4-FFF2-40B4-BE49-F238E27FC236}">
                  <a16:creationId xmlns:a16="http://schemas.microsoft.com/office/drawing/2014/main" id="{EDD4AF3A-41C1-4688-AFF5-0815DEA1F055}"/>
                </a:ext>
              </a:extLst>
            </p:cNvPr>
            <p:cNvSpPr txBox="1"/>
            <p:nvPr/>
          </p:nvSpPr>
          <p:spPr>
            <a:xfrm>
              <a:off x="236020" y="1072013"/>
              <a:ext cx="245660" cy="307777"/>
            </a:xfrm>
            <a:prstGeom prst="rect">
              <a:avLst/>
            </a:prstGeom>
            <a:noFill/>
          </p:spPr>
          <p:txBody>
            <a:bodyPr wrap="square" rtlCol="0">
              <a:spAutoFit/>
            </a:bodyPr>
            <a:lstStyle/>
            <a:p>
              <a:r>
                <a:rPr lang="en-IN" sz="1400" b="1" dirty="0">
                  <a:solidFill>
                    <a:schemeClr val="bg1"/>
                  </a:solidFill>
                  <a:latin typeface="Avenir Next LT Pro Light" panose="020B0304020202020204" pitchFamily="34" charset="0"/>
                  <a:ea typeface="Roboto" panose="02000000000000000000" pitchFamily="2" charset="0"/>
                </a:rPr>
                <a:t>1</a:t>
              </a:r>
            </a:p>
          </p:txBody>
        </p:sp>
      </p:grpSp>
      <p:sp>
        <p:nvSpPr>
          <p:cNvPr id="33" name="Rectangle 32">
            <a:extLst>
              <a:ext uri="{FF2B5EF4-FFF2-40B4-BE49-F238E27FC236}">
                <a16:creationId xmlns:a16="http://schemas.microsoft.com/office/drawing/2014/main" id="{BE1F92C2-ADC5-4543-B1FA-3E9102ABD8FA}"/>
              </a:ext>
            </a:extLst>
          </p:cNvPr>
          <p:cNvSpPr/>
          <p:nvPr/>
        </p:nvSpPr>
        <p:spPr>
          <a:xfrm>
            <a:off x="3503299" y="3738352"/>
            <a:ext cx="2716042" cy="523220"/>
          </a:xfrm>
          <a:prstGeom prst="rect">
            <a:avLst/>
          </a:prstGeom>
        </p:spPr>
        <p:txBody>
          <a:bodyPr wrap="square">
            <a:spAutoFit/>
          </a:bodyPr>
          <a:lstStyle/>
          <a:p>
            <a:pPr lvl="1"/>
            <a:r>
              <a:rPr lang="en-US" sz="1400" dirty="0">
                <a:latin typeface="Avenir Next LT Pro Light" panose="020B0304020202020204" pitchFamily="34" charset="0"/>
              </a:rPr>
              <a:t>Low fixed fee</a:t>
            </a:r>
          </a:p>
          <a:p>
            <a:pPr lvl="1"/>
            <a:r>
              <a:rPr lang="en-US" sz="1400" dirty="0">
                <a:latin typeface="Avenir Next LT Pro Light" panose="020B0304020202020204" pitchFamily="34" charset="0"/>
              </a:rPr>
              <a:t>structure</a:t>
            </a:r>
          </a:p>
        </p:txBody>
      </p:sp>
      <p:sp>
        <p:nvSpPr>
          <p:cNvPr id="34" name="Rectangle 33">
            <a:extLst>
              <a:ext uri="{FF2B5EF4-FFF2-40B4-BE49-F238E27FC236}">
                <a16:creationId xmlns:a16="http://schemas.microsoft.com/office/drawing/2014/main" id="{E48EAF72-C048-413A-8ACF-6804912BB83B}"/>
              </a:ext>
            </a:extLst>
          </p:cNvPr>
          <p:cNvSpPr/>
          <p:nvPr/>
        </p:nvSpPr>
        <p:spPr>
          <a:xfrm>
            <a:off x="6431097" y="3604352"/>
            <a:ext cx="4086566" cy="738664"/>
          </a:xfrm>
          <a:prstGeom prst="rect">
            <a:avLst/>
          </a:prstGeom>
        </p:spPr>
        <p:txBody>
          <a:bodyPr wrap="square">
            <a:spAutoFit/>
          </a:bodyPr>
          <a:lstStyle/>
          <a:p>
            <a:pPr lvl="1"/>
            <a:r>
              <a:rPr lang="en-US" sz="1400" dirty="0">
                <a:latin typeface="Avenir Next LT Pro Light" panose="020B0304020202020204" pitchFamily="34" charset="0"/>
              </a:rPr>
              <a:t>Fixed duration of investment – our unique 3Y+1Y ensures that our investment strategy stays true to its nature</a:t>
            </a:r>
          </a:p>
        </p:txBody>
      </p:sp>
      <p:sp>
        <p:nvSpPr>
          <p:cNvPr id="35" name="Rectangle 34">
            <a:extLst>
              <a:ext uri="{FF2B5EF4-FFF2-40B4-BE49-F238E27FC236}">
                <a16:creationId xmlns:a16="http://schemas.microsoft.com/office/drawing/2014/main" id="{37BC3C0C-C0A5-4E14-A931-C35E45DA0AC4}"/>
              </a:ext>
            </a:extLst>
          </p:cNvPr>
          <p:cNvSpPr/>
          <p:nvPr/>
        </p:nvSpPr>
        <p:spPr>
          <a:xfrm>
            <a:off x="1459603" y="4498018"/>
            <a:ext cx="3490834" cy="738664"/>
          </a:xfrm>
          <a:prstGeom prst="rect">
            <a:avLst/>
          </a:prstGeom>
        </p:spPr>
        <p:txBody>
          <a:bodyPr wrap="square">
            <a:spAutoFit/>
          </a:bodyPr>
          <a:lstStyle/>
          <a:p>
            <a:pPr lvl="1"/>
            <a:r>
              <a:rPr lang="en-US" sz="1400" dirty="0">
                <a:latin typeface="Avenir Next LT Pro Light" panose="020B0304020202020204" pitchFamily="34" charset="0"/>
              </a:rPr>
              <a:t>Back ended performance fees to aid compounding of investment – charged only at end of fund life</a:t>
            </a:r>
          </a:p>
        </p:txBody>
      </p:sp>
      <p:sp>
        <p:nvSpPr>
          <p:cNvPr id="36" name="Rectangle 35">
            <a:extLst>
              <a:ext uri="{FF2B5EF4-FFF2-40B4-BE49-F238E27FC236}">
                <a16:creationId xmlns:a16="http://schemas.microsoft.com/office/drawing/2014/main" id="{07A7121B-C7E1-484F-9696-648FCA00FF60}"/>
              </a:ext>
            </a:extLst>
          </p:cNvPr>
          <p:cNvSpPr/>
          <p:nvPr/>
        </p:nvSpPr>
        <p:spPr>
          <a:xfrm>
            <a:off x="1879448" y="5531278"/>
            <a:ext cx="3410545" cy="523220"/>
          </a:xfrm>
          <a:prstGeom prst="rect">
            <a:avLst/>
          </a:prstGeom>
        </p:spPr>
        <p:txBody>
          <a:bodyPr wrap="square">
            <a:spAutoFit/>
          </a:bodyPr>
          <a:lstStyle/>
          <a:p>
            <a:pPr lvl="1"/>
            <a:r>
              <a:rPr lang="en-US" sz="1400" dirty="0">
                <a:latin typeface="Avenir Next LT Pro Light" panose="020B0304020202020204" pitchFamily="34" charset="0"/>
              </a:rPr>
              <a:t>Performance fees inclusive of GST (one of the firsts in the industry)</a:t>
            </a:r>
          </a:p>
        </p:txBody>
      </p:sp>
      <p:sp>
        <p:nvSpPr>
          <p:cNvPr id="37" name="Rectangle 36">
            <a:extLst>
              <a:ext uri="{FF2B5EF4-FFF2-40B4-BE49-F238E27FC236}">
                <a16:creationId xmlns:a16="http://schemas.microsoft.com/office/drawing/2014/main" id="{EF53200A-E6A2-4348-B043-C260D435FE02}"/>
              </a:ext>
            </a:extLst>
          </p:cNvPr>
          <p:cNvSpPr/>
          <p:nvPr/>
        </p:nvSpPr>
        <p:spPr>
          <a:xfrm>
            <a:off x="7118585" y="4537724"/>
            <a:ext cx="2733273" cy="738664"/>
          </a:xfrm>
          <a:prstGeom prst="rect">
            <a:avLst/>
          </a:prstGeom>
        </p:spPr>
        <p:txBody>
          <a:bodyPr wrap="square">
            <a:spAutoFit/>
          </a:bodyPr>
          <a:lstStyle/>
          <a:p>
            <a:pPr defTabSz="914492">
              <a:defRPr/>
            </a:pPr>
            <a:r>
              <a:rPr lang="en-US" sz="1400" dirty="0">
                <a:latin typeface="Avenir Next LT Pro Light" panose="020B0304020202020204" pitchFamily="34" charset="0"/>
              </a:rPr>
              <a:t>Unique premature closure option at discretion of client if internal hurdle rates are met</a:t>
            </a:r>
          </a:p>
        </p:txBody>
      </p:sp>
      <p:sp>
        <p:nvSpPr>
          <p:cNvPr id="38" name="Rectangle 37">
            <a:extLst>
              <a:ext uri="{FF2B5EF4-FFF2-40B4-BE49-F238E27FC236}">
                <a16:creationId xmlns:a16="http://schemas.microsoft.com/office/drawing/2014/main" id="{55F73710-D25A-4BF3-9462-0FFEF97C0E4E}"/>
              </a:ext>
            </a:extLst>
          </p:cNvPr>
          <p:cNvSpPr/>
          <p:nvPr/>
        </p:nvSpPr>
        <p:spPr>
          <a:xfrm>
            <a:off x="6422294" y="5531278"/>
            <a:ext cx="3108382" cy="523220"/>
          </a:xfrm>
          <a:prstGeom prst="rect">
            <a:avLst/>
          </a:prstGeom>
        </p:spPr>
        <p:txBody>
          <a:bodyPr wrap="square">
            <a:spAutoFit/>
          </a:bodyPr>
          <a:lstStyle/>
          <a:p>
            <a:pPr lvl="1"/>
            <a:r>
              <a:rPr lang="en-US" sz="1400" dirty="0">
                <a:latin typeface="Avenir Next LT Pro Light" panose="020B0304020202020204" pitchFamily="34" charset="0"/>
              </a:rPr>
              <a:t>Capital Allocation </a:t>
            </a:r>
          </a:p>
          <a:p>
            <a:pPr lvl="1"/>
            <a:r>
              <a:rPr lang="en-US" sz="1400" dirty="0">
                <a:latin typeface="Avenir Next LT Pro Light" panose="020B0304020202020204" pitchFamily="34" charset="0"/>
              </a:rPr>
              <a:t>Advantage</a:t>
            </a:r>
          </a:p>
        </p:txBody>
      </p:sp>
      <p:sp>
        <p:nvSpPr>
          <p:cNvPr id="39" name="Freeform: Shape 38">
            <a:extLst>
              <a:ext uri="{FF2B5EF4-FFF2-40B4-BE49-F238E27FC236}">
                <a16:creationId xmlns:a16="http://schemas.microsoft.com/office/drawing/2014/main" id="{72886DFD-E3DA-4E3C-BD42-65E87654C1A1}"/>
              </a:ext>
            </a:extLst>
          </p:cNvPr>
          <p:cNvSpPr/>
          <p:nvPr/>
        </p:nvSpPr>
        <p:spPr>
          <a:xfrm>
            <a:off x="5052162" y="4046125"/>
            <a:ext cx="1911759" cy="1726985"/>
          </a:xfrm>
          <a:custGeom>
            <a:avLst/>
            <a:gdLst>
              <a:gd name="connsiteX0" fmla="*/ 3709175 w 5451300"/>
              <a:gd name="connsiteY0" fmla="*/ -124 h 4924425"/>
              <a:gd name="connsiteX1" fmla="*/ 1741119 w 5451300"/>
              <a:gd name="connsiteY1" fmla="*/ -124 h 4924425"/>
              <a:gd name="connsiteX2" fmla="*/ 1084846 w 5451300"/>
              <a:gd name="connsiteY2" fmla="*/ 378781 h 4924425"/>
              <a:gd name="connsiteX3" fmla="*/ 101009 w 5451300"/>
              <a:gd name="connsiteY3" fmla="*/ 2083184 h 4924425"/>
              <a:gd name="connsiteX4" fmla="*/ 101009 w 5451300"/>
              <a:gd name="connsiteY4" fmla="*/ 2840993 h 4924425"/>
              <a:gd name="connsiteX5" fmla="*/ 1084846 w 5451300"/>
              <a:gd name="connsiteY5" fmla="*/ 4545396 h 4924425"/>
              <a:gd name="connsiteX6" fmla="*/ 1741119 w 5451300"/>
              <a:gd name="connsiteY6" fmla="*/ 4924301 h 4924425"/>
              <a:gd name="connsiteX7" fmla="*/ 3709175 w 5451300"/>
              <a:gd name="connsiteY7" fmla="*/ 4924301 h 4924425"/>
              <a:gd name="connsiteX8" fmla="*/ 4365448 w 5451300"/>
              <a:gd name="connsiteY8" fmla="*/ 4545396 h 4924425"/>
              <a:gd name="connsiteX9" fmla="*/ 5349285 w 5451300"/>
              <a:gd name="connsiteY9" fmla="*/ 2840993 h 4924425"/>
              <a:gd name="connsiteX10" fmla="*/ 5349285 w 5451300"/>
              <a:gd name="connsiteY10" fmla="*/ 2083184 h 4924425"/>
              <a:gd name="connsiteX11" fmla="*/ 4365448 w 5451300"/>
              <a:gd name="connsiteY11" fmla="*/ 378781 h 4924425"/>
              <a:gd name="connsiteX12" fmla="*/ 3709175 w 5451300"/>
              <a:gd name="connsiteY12" fmla="*/ -124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51300" h="4924425">
                <a:moveTo>
                  <a:pt x="3709175" y="-124"/>
                </a:moveTo>
                <a:lnTo>
                  <a:pt x="1741119" y="-124"/>
                </a:lnTo>
                <a:cubicBezTo>
                  <a:pt x="1470390" y="-105"/>
                  <a:pt x="1220225" y="144332"/>
                  <a:pt x="1084846" y="378781"/>
                </a:cubicBezTo>
                <a:lnTo>
                  <a:pt x="101009" y="2083184"/>
                </a:lnTo>
                <a:cubicBezTo>
                  <a:pt x="-34341" y="2317661"/>
                  <a:pt x="-34341" y="2606526"/>
                  <a:pt x="101009" y="2840993"/>
                </a:cubicBezTo>
                <a:lnTo>
                  <a:pt x="1084846" y="4545396"/>
                </a:lnTo>
                <a:cubicBezTo>
                  <a:pt x="1220225" y="4779845"/>
                  <a:pt x="1470390" y="4924282"/>
                  <a:pt x="1741119" y="4924301"/>
                </a:cubicBezTo>
                <a:lnTo>
                  <a:pt x="3709175" y="4924301"/>
                </a:lnTo>
                <a:cubicBezTo>
                  <a:pt x="3979903" y="4924282"/>
                  <a:pt x="4230069" y="4779845"/>
                  <a:pt x="4365448" y="4545396"/>
                </a:cubicBezTo>
                <a:lnTo>
                  <a:pt x="5349285" y="2840993"/>
                </a:lnTo>
                <a:cubicBezTo>
                  <a:pt x="5484634" y="2606516"/>
                  <a:pt x="5484634" y="2317652"/>
                  <a:pt x="5349285" y="2083184"/>
                </a:cubicBezTo>
                <a:lnTo>
                  <a:pt x="4365448" y="378781"/>
                </a:lnTo>
                <a:cubicBezTo>
                  <a:pt x="4230069" y="144332"/>
                  <a:pt x="3979903" y="-105"/>
                  <a:pt x="3709175" y="-124"/>
                </a:cubicBezTo>
                <a:close/>
              </a:path>
            </a:pathLst>
          </a:custGeom>
          <a:solidFill>
            <a:srgbClr val="ACBFBC"/>
          </a:solidFill>
          <a:ln w="9525" cap="flat">
            <a:noFill/>
            <a:prstDash val="solid"/>
            <a:miter/>
          </a:ln>
        </p:spPr>
        <p:txBody>
          <a:bodyPr rtlCol="0" anchor="ctr"/>
          <a:lstStyle/>
          <a:p>
            <a:endParaRPr lang="en-IN" sz="1400">
              <a:latin typeface="Avenir Next LT Pro Light" panose="020B0304020202020204" pitchFamily="34" charset="0"/>
            </a:endParaRPr>
          </a:p>
        </p:txBody>
      </p:sp>
      <p:sp>
        <p:nvSpPr>
          <p:cNvPr id="40" name="Freeform: Shape 39">
            <a:extLst>
              <a:ext uri="{FF2B5EF4-FFF2-40B4-BE49-F238E27FC236}">
                <a16:creationId xmlns:a16="http://schemas.microsoft.com/office/drawing/2014/main" id="{3C8A579C-4C60-421A-83AD-4F92BF21F82B}"/>
              </a:ext>
            </a:extLst>
          </p:cNvPr>
          <p:cNvSpPr/>
          <p:nvPr/>
        </p:nvSpPr>
        <p:spPr>
          <a:xfrm>
            <a:off x="5045477" y="4575804"/>
            <a:ext cx="310492" cy="667626"/>
          </a:xfrm>
          <a:custGeom>
            <a:avLst/>
            <a:gdLst>
              <a:gd name="connsiteX0" fmla="*/ 101009 w 974550"/>
              <a:gd name="connsiteY0" fmla="*/ 1426531 h 2095500"/>
              <a:gd name="connsiteX1" fmla="*/ 486772 w 974550"/>
              <a:gd name="connsiteY1" fmla="*/ 2095376 h 2095500"/>
              <a:gd name="connsiteX2" fmla="*/ 872534 w 974550"/>
              <a:gd name="connsiteY2" fmla="*/ 1426531 h 2095500"/>
              <a:gd name="connsiteX3" fmla="*/ 872534 w 974550"/>
              <a:gd name="connsiteY3" fmla="*/ 668722 h 2095500"/>
              <a:gd name="connsiteX4" fmla="*/ 486772 w 974550"/>
              <a:gd name="connsiteY4" fmla="*/ -124 h 2095500"/>
              <a:gd name="connsiteX5" fmla="*/ 101009 w 974550"/>
              <a:gd name="connsiteY5" fmla="*/ 668722 h 2095500"/>
              <a:gd name="connsiteX6" fmla="*/ 101009 w 974550"/>
              <a:gd name="connsiteY6" fmla="*/ 14265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550" h="2095500">
                <a:moveTo>
                  <a:pt x="101009" y="1426531"/>
                </a:moveTo>
                <a:lnTo>
                  <a:pt x="486772" y="2095376"/>
                </a:lnTo>
                <a:lnTo>
                  <a:pt x="872534" y="1426531"/>
                </a:lnTo>
                <a:cubicBezTo>
                  <a:pt x="1007885" y="1192054"/>
                  <a:pt x="1007885" y="903189"/>
                  <a:pt x="872534" y="668722"/>
                </a:cubicBezTo>
                <a:lnTo>
                  <a:pt x="486772" y="-124"/>
                </a:lnTo>
                <a:lnTo>
                  <a:pt x="101009" y="668722"/>
                </a:lnTo>
                <a:cubicBezTo>
                  <a:pt x="-34341" y="903199"/>
                  <a:pt x="-34341" y="1192063"/>
                  <a:pt x="101009" y="1426531"/>
                </a:cubicBezTo>
                <a:close/>
              </a:path>
            </a:pathLst>
          </a:custGeom>
          <a:solidFill>
            <a:schemeClr val="bg1"/>
          </a:solidFill>
          <a:ln w="9525" cap="flat">
            <a:noFill/>
            <a:prstDash val="solid"/>
            <a:miter/>
          </a:ln>
          <a:effectLst>
            <a:outerShdw blurRad="254000" dist="50800" dir="5400000" algn="ctr" rotWithShape="0">
              <a:srgbClr val="000000">
                <a:alpha val="11000"/>
              </a:srgbClr>
            </a:outerShdw>
          </a:effectLst>
        </p:spPr>
        <p:txBody>
          <a:bodyPr rtlCol="0" anchor="ctr"/>
          <a:lstStyle/>
          <a:p>
            <a:endParaRPr lang="en-IN" sz="1400">
              <a:latin typeface="Avenir Next LT Pro Light" panose="020B0304020202020204" pitchFamily="34" charset="0"/>
            </a:endParaRPr>
          </a:p>
        </p:txBody>
      </p:sp>
      <p:sp>
        <p:nvSpPr>
          <p:cNvPr id="41" name="Freeform: Shape 40">
            <a:extLst>
              <a:ext uri="{FF2B5EF4-FFF2-40B4-BE49-F238E27FC236}">
                <a16:creationId xmlns:a16="http://schemas.microsoft.com/office/drawing/2014/main" id="{9DFADCB7-E438-4B99-900C-E58CA9750B84}"/>
              </a:ext>
            </a:extLst>
          </p:cNvPr>
          <p:cNvSpPr/>
          <p:nvPr/>
        </p:nvSpPr>
        <p:spPr>
          <a:xfrm rot="3600000">
            <a:off x="5442860" y="3876220"/>
            <a:ext cx="310492" cy="667626"/>
          </a:xfrm>
          <a:custGeom>
            <a:avLst/>
            <a:gdLst>
              <a:gd name="connsiteX0" fmla="*/ 101009 w 974550"/>
              <a:gd name="connsiteY0" fmla="*/ 1426531 h 2095500"/>
              <a:gd name="connsiteX1" fmla="*/ 486772 w 974550"/>
              <a:gd name="connsiteY1" fmla="*/ 2095376 h 2095500"/>
              <a:gd name="connsiteX2" fmla="*/ 872534 w 974550"/>
              <a:gd name="connsiteY2" fmla="*/ 1426531 h 2095500"/>
              <a:gd name="connsiteX3" fmla="*/ 872534 w 974550"/>
              <a:gd name="connsiteY3" fmla="*/ 668722 h 2095500"/>
              <a:gd name="connsiteX4" fmla="*/ 486772 w 974550"/>
              <a:gd name="connsiteY4" fmla="*/ -124 h 2095500"/>
              <a:gd name="connsiteX5" fmla="*/ 101009 w 974550"/>
              <a:gd name="connsiteY5" fmla="*/ 668722 h 2095500"/>
              <a:gd name="connsiteX6" fmla="*/ 101009 w 974550"/>
              <a:gd name="connsiteY6" fmla="*/ 14265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550" h="2095500">
                <a:moveTo>
                  <a:pt x="101009" y="1426531"/>
                </a:moveTo>
                <a:lnTo>
                  <a:pt x="486772" y="2095376"/>
                </a:lnTo>
                <a:lnTo>
                  <a:pt x="872534" y="1426531"/>
                </a:lnTo>
                <a:cubicBezTo>
                  <a:pt x="1007885" y="1192054"/>
                  <a:pt x="1007885" y="903189"/>
                  <a:pt x="872534" y="668722"/>
                </a:cubicBezTo>
                <a:lnTo>
                  <a:pt x="486772" y="-124"/>
                </a:lnTo>
                <a:lnTo>
                  <a:pt x="101009" y="668722"/>
                </a:lnTo>
                <a:cubicBezTo>
                  <a:pt x="-34341" y="903199"/>
                  <a:pt x="-34341" y="1192063"/>
                  <a:pt x="101009" y="1426531"/>
                </a:cubicBezTo>
                <a:close/>
              </a:path>
            </a:pathLst>
          </a:custGeom>
          <a:solidFill>
            <a:schemeClr val="bg1"/>
          </a:solidFill>
          <a:ln w="9525" cap="flat">
            <a:noFill/>
            <a:prstDash val="solid"/>
            <a:miter/>
          </a:ln>
          <a:effectLst>
            <a:outerShdw blurRad="254000" dist="50800" dir="5400000" algn="ctr" rotWithShape="0">
              <a:srgbClr val="000000">
                <a:alpha val="11000"/>
              </a:srgbClr>
            </a:outerShdw>
          </a:effectLst>
        </p:spPr>
        <p:txBody>
          <a:bodyPr rtlCol="0" anchor="ctr"/>
          <a:lstStyle/>
          <a:p>
            <a:endParaRPr lang="en-IN" sz="1400">
              <a:latin typeface="Avenir Next LT Pro Light" panose="020B0304020202020204" pitchFamily="34" charset="0"/>
            </a:endParaRPr>
          </a:p>
        </p:txBody>
      </p:sp>
      <p:sp>
        <p:nvSpPr>
          <p:cNvPr id="42" name="Freeform: Shape 41">
            <a:extLst>
              <a:ext uri="{FF2B5EF4-FFF2-40B4-BE49-F238E27FC236}">
                <a16:creationId xmlns:a16="http://schemas.microsoft.com/office/drawing/2014/main" id="{5AB28368-1BCF-4C60-B024-F9D6282D235B}"/>
              </a:ext>
            </a:extLst>
          </p:cNvPr>
          <p:cNvSpPr/>
          <p:nvPr/>
        </p:nvSpPr>
        <p:spPr>
          <a:xfrm rot="3600000">
            <a:off x="6254936" y="5269568"/>
            <a:ext cx="310492" cy="667626"/>
          </a:xfrm>
          <a:custGeom>
            <a:avLst/>
            <a:gdLst>
              <a:gd name="connsiteX0" fmla="*/ 101009 w 974550"/>
              <a:gd name="connsiteY0" fmla="*/ 1426531 h 2095500"/>
              <a:gd name="connsiteX1" fmla="*/ 486772 w 974550"/>
              <a:gd name="connsiteY1" fmla="*/ 2095376 h 2095500"/>
              <a:gd name="connsiteX2" fmla="*/ 872534 w 974550"/>
              <a:gd name="connsiteY2" fmla="*/ 1426531 h 2095500"/>
              <a:gd name="connsiteX3" fmla="*/ 872534 w 974550"/>
              <a:gd name="connsiteY3" fmla="*/ 668722 h 2095500"/>
              <a:gd name="connsiteX4" fmla="*/ 486772 w 974550"/>
              <a:gd name="connsiteY4" fmla="*/ -124 h 2095500"/>
              <a:gd name="connsiteX5" fmla="*/ 101009 w 974550"/>
              <a:gd name="connsiteY5" fmla="*/ 668722 h 2095500"/>
              <a:gd name="connsiteX6" fmla="*/ 101009 w 974550"/>
              <a:gd name="connsiteY6" fmla="*/ 14265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550" h="2095500">
                <a:moveTo>
                  <a:pt x="101009" y="1426531"/>
                </a:moveTo>
                <a:lnTo>
                  <a:pt x="486772" y="2095376"/>
                </a:lnTo>
                <a:lnTo>
                  <a:pt x="872534" y="1426531"/>
                </a:lnTo>
                <a:cubicBezTo>
                  <a:pt x="1007885" y="1192054"/>
                  <a:pt x="1007885" y="903189"/>
                  <a:pt x="872534" y="668722"/>
                </a:cubicBezTo>
                <a:lnTo>
                  <a:pt x="486772" y="-124"/>
                </a:lnTo>
                <a:lnTo>
                  <a:pt x="101009" y="668722"/>
                </a:lnTo>
                <a:cubicBezTo>
                  <a:pt x="-34341" y="903199"/>
                  <a:pt x="-34341" y="1192063"/>
                  <a:pt x="101009" y="1426531"/>
                </a:cubicBezTo>
                <a:close/>
              </a:path>
            </a:pathLst>
          </a:custGeom>
          <a:solidFill>
            <a:schemeClr val="bg1"/>
          </a:solidFill>
          <a:ln w="9525" cap="flat">
            <a:noFill/>
            <a:prstDash val="solid"/>
            <a:miter/>
          </a:ln>
          <a:effectLst>
            <a:outerShdw blurRad="254000" dist="50800" dir="5400000" algn="ctr" rotWithShape="0">
              <a:srgbClr val="000000">
                <a:alpha val="11000"/>
              </a:srgbClr>
            </a:outerShdw>
          </a:effectLst>
        </p:spPr>
        <p:txBody>
          <a:bodyPr rtlCol="0" anchor="ctr"/>
          <a:lstStyle/>
          <a:p>
            <a:endParaRPr lang="en-IN" sz="1400">
              <a:latin typeface="Avenir Next LT Pro Light" panose="020B0304020202020204" pitchFamily="34" charset="0"/>
            </a:endParaRPr>
          </a:p>
        </p:txBody>
      </p:sp>
      <p:sp>
        <p:nvSpPr>
          <p:cNvPr id="43" name="Freeform: Shape 42">
            <a:extLst>
              <a:ext uri="{FF2B5EF4-FFF2-40B4-BE49-F238E27FC236}">
                <a16:creationId xmlns:a16="http://schemas.microsoft.com/office/drawing/2014/main" id="{B3F6151B-FEDD-48CC-B3DE-9EB3AF223178}"/>
              </a:ext>
            </a:extLst>
          </p:cNvPr>
          <p:cNvSpPr/>
          <p:nvPr/>
        </p:nvSpPr>
        <p:spPr>
          <a:xfrm rot="7200000">
            <a:off x="6254937" y="3875084"/>
            <a:ext cx="310492" cy="667626"/>
          </a:xfrm>
          <a:custGeom>
            <a:avLst/>
            <a:gdLst>
              <a:gd name="connsiteX0" fmla="*/ 101009 w 974550"/>
              <a:gd name="connsiteY0" fmla="*/ 1426531 h 2095500"/>
              <a:gd name="connsiteX1" fmla="*/ 486772 w 974550"/>
              <a:gd name="connsiteY1" fmla="*/ 2095376 h 2095500"/>
              <a:gd name="connsiteX2" fmla="*/ 872534 w 974550"/>
              <a:gd name="connsiteY2" fmla="*/ 1426531 h 2095500"/>
              <a:gd name="connsiteX3" fmla="*/ 872534 w 974550"/>
              <a:gd name="connsiteY3" fmla="*/ 668722 h 2095500"/>
              <a:gd name="connsiteX4" fmla="*/ 486772 w 974550"/>
              <a:gd name="connsiteY4" fmla="*/ -124 h 2095500"/>
              <a:gd name="connsiteX5" fmla="*/ 101009 w 974550"/>
              <a:gd name="connsiteY5" fmla="*/ 668722 h 2095500"/>
              <a:gd name="connsiteX6" fmla="*/ 101009 w 974550"/>
              <a:gd name="connsiteY6" fmla="*/ 14265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550" h="2095500">
                <a:moveTo>
                  <a:pt x="101009" y="1426531"/>
                </a:moveTo>
                <a:lnTo>
                  <a:pt x="486772" y="2095376"/>
                </a:lnTo>
                <a:lnTo>
                  <a:pt x="872534" y="1426531"/>
                </a:lnTo>
                <a:cubicBezTo>
                  <a:pt x="1007885" y="1192054"/>
                  <a:pt x="1007885" y="903189"/>
                  <a:pt x="872534" y="668722"/>
                </a:cubicBezTo>
                <a:lnTo>
                  <a:pt x="486772" y="-124"/>
                </a:lnTo>
                <a:lnTo>
                  <a:pt x="101009" y="668722"/>
                </a:lnTo>
                <a:cubicBezTo>
                  <a:pt x="-34341" y="903199"/>
                  <a:pt x="-34341" y="1192063"/>
                  <a:pt x="101009" y="1426531"/>
                </a:cubicBezTo>
                <a:close/>
              </a:path>
            </a:pathLst>
          </a:custGeom>
          <a:solidFill>
            <a:schemeClr val="bg1"/>
          </a:solidFill>
          <a:ln w="9525" cap="flat">
            <a:noFill/>
            <a:prstDash val="solid"/>
            <a:miter/>
          </a:ln>
          <a:effectLst>
            <a:outerShdw blurRad="254000" dist="50800" dir="5400000" algn="ctr" rotWithShape="0">
              <a:srgbClr val="000000">
                <a:alpha val="11000"/>
              </a:srgbClr>
            </a:outerShdw>
          </a:effectLst>
        </p:spPr>
        <p:txBody>
          <a:bodyPr rtlCol="0" anchor="ctr"/>
          <a:lstStyle/>
          <a:p>
            <a:endParaRPr lang="en-IN" sz="1400">
              <a:latin typeface="Avenir Next LT Pro Light" panose="020B0304020202020204" pitchFamily="34" charset="0"/>
            </a:endParaRPr>
          </a:p>
        </p:txBody>
      </p:sp>
      <p:sp>
        <p:nvSpPr>
          <p:cNvPr id="44" name="Freeform: Shape 43">
            <a:extLst>
              <a:ext uri="{FF2B5EF4-FFF2-40B4-BE49-F238E27FC236}">
                <a16:creationId xmlns:a16="http://schemas.microsoft.com/office/drawing/2014/main" id="{FABB9A99-B011-47A9-BA68-607C6707A57E}"/>
              </a:ext>
            </a:extLst>
          </p:cNvPr>
          <p:cNvSpPr/>
          <p:nvPr/>
        </p:nvSpPr>
        <p:spPr>
          <a:xfrm>
            <a:off x="6667500" y="4575804"/>
            <a:ext cx="310492" cy="667626"/>
          </a:xfrm>
          <a:custGeom>
            <a:avLst/>
            <a:gdLst>
              <a:gd name="connsiteX0" fmla="*/ 101009 w 974550"/>
              <a:gd name="connsiteY0" fmla="*/ 1426531 h 2095500"/>
              <a:gd name="connsiteX1" fmla="*/ 486772 w 974550"/>
              <a:gd name="connsiteY1" fmla="*/ 2095376 h 2095500"/>
              <a:gd name="connsiteX2" fmla="*/ 872534 w 974550"/>
              <a:gd name="connsiteY2" fmla="*/ 1426531 h 2095500"/>
              <a:gd name="connsiteX3" fmla="*/ 872534 w 974550"/>
              <a:gd name="connsiteY3" fmla="*/ 668722 h 2095500"/>
              <a:gd name="connsiteX4" fmla="*/ 486772 w 974550"/>
              <a:gd name="connsiteY4" fmla="*/ -124 h 2095500"/>
              <a:gd name="connsiteX5" fmla="*/ 101009 w 974550"/>
              <a:gd name="connsiteY5" fmla="*/ 668722 h 2095500"/>
              <a:gd name="connsiteX6" fmla="*/ 101009 w 974550"/>
              <a:gd name="connsiteY6" fmla="*/ 14265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550" h="2095500">
                <a:moveTo>
                  <a:pt x="101009" y="1426531"/>
                </a:moveTo>
                <a:lnTo>
                  <a:pt x="486772" y="2095376"/>
                </a:lnTo>
                <a:lnTo>
                  <a:pt x="872534" y="1426531"/>
                </a:lnTo>
                <a:cubicBezTo>
                  <a:pt x="1007885" y="1192054"/>
                  <a:pt x="1007885" y="903189"/>
                  <a:pt x="872534" y="668722"/>
                </a:cubicBezTo>
                <a:lnTo>
                  <a:pt x="486772" y="-124"/>
                </a:lnTo>
                <a:lnTo>
                  <a:pt x="101009" y="668722"/>
                </a:lnTo>
                <a:cubicBezTo>
                  <a:pt x="-34341" y="903199"/>
                  <a:pt x="-34341" y="1192063"/>
                  <a:pt x="101009" y="1426531"/>
                </a:cubicBezTo>
                <a:close/>
              </a:path>
            </a:pathLst>
          </a:custGeom>
          <a:solidFill>
            <a:schemeClr val="bg1"/>
          </a:solidFill>
          <a:ln w="9525" cap="flat">
            <a:noFill/>
            <a:prstDash val="solid"/>
            <a:miter/>
          </a:ln>
          <a:effectLst>
            <a:outerShdw blurRad="254000" dist="50800" dir="5400000" algn="ctr" rotWithShape="0">
              <a:srgbClr val="000000">
                <a:alpha val="11000"/>
              </a:srgbClr>
            </a:outerShdw>
          </a:effectLst>
        </p:spPr>
        <p:txBody>
          <a:bodyPr rtlCol="0" anchor="ctr"/>
          <a:lstStyle/>
          <a:p>
            <a:endParaRPr lang="en-IN" sz="1400">
              <a:latin typeface="Avenir Next LT Pro Light" panose="020B0304020202020204" pitchFamily="34" charset="0"/>
            </a:endParaRPr>
          </a:p>
        </p:txBody>
      </p:sp>
      <p:sp>
        <p:nvSpPr>
          <p:cNvPr id="45" name="Freeform: Shape 44">
            <a:extLst>
              <a:ext uri="{FF2B5EF4-FFF2-40B4-BE49-F238E27FC236}">
                <a16:creationId xmlns:a16="http://schemas.microsoft.com/office/drawing/2014/main" id="{56BF9F5B-1CEA-41D6-A5EE-BF06F63FB0F6}"/>
              </a:ext>
            </a:extLst>
          </p:cNvPr>
          <p:cNvSpPr/>
          <p:nvPr/>
        </p:nvSpPr>
        <p:spPr>
          <a:xfrm rot="7200000">
            <a:off x="5434281" y="5269567"/>
            <a:ext cx="310492" cy="667626"/>
          </a:xfrm>
          <a:custGeom>
            <a:avLst/>
            <a:gdLst>
              <a:gd name="connsiteX0" fmla="*/ 101009 w 974550"/>
              <a:gd name="connsiteY0" fmla="*/ 1426531 h 2095500"/>
              <a:gd name="connsiteX1" fmla="*/ 486772 w 974550"/>
              <a:gd name="connsiteY1" fmla="*/ 2095376 h 2095500"/>
              <a:gd name="connsiteX2" fmla="*/ 872534 w 974550"/>
              <a:gd name="connsiteY2" fmla="*/ 1426531 h 2095500"/>
              <a:gd name="connsiteX3" fmla="*/ 872534 w 974550"/>
              <a:gd name="connsiteY3" fmla="*/ 668722 h 2095500"/>
              <a:gd name="connsiteX4" fmla="*/ 486772 w 974550"/>
              <a:gd name="connsiteY4" fmla="*/ -124 h 2095500"/>
              <a:gd name="connsiteX5" fmla="*/ 101009 w 974550"/>
              <a:gd name="connsiteY5" fmla="*/ 668722 h 2095500"/>
              <a:gd name="connsiteX6" fmla="*/ 101009 w 974550"/>
              <a:gd name="connsiteY6" fmla="*/ 1426531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550" h="2095500">
                <a:moveTo>
                  <a:pt x="101009" y="1426531"/>
                </a:moveTo>
                <a:lnTo>
                  <a:pt x="486772" y="2095376"/>
                </a:lnTo>
                <a:lnTo>
                  <a:pt x="872534" y="1426531"/>
                </a:lnTo>
                <a:cubicBezTo>
                  <a:pt x="1007885" y="1192054"/>
                  <a:pt x="1007885" y="903189"/>
                  <a:pt x="872534" y="668722"/>
                </a:cubicBezTo>
                <a:lnTo>
                  <a:pt x="486772" y="-124"/>
                </a:lnTo>
                <a:lnTo>
                  <a:pt x="101009" y="668722"/>
                </a:lnTo>
                <a:cubicBezTo>
                  <a:pt x="-34341" y="903199"/>
                  <a:pt x="-34341" y="1192063"/>
                  <a:pt x="101009" y="1426531"/>
                </a:cubicBezTo>
                <a:close/>
              </a:path>
            </a:pathLst>
          </a:custGeom>
          <a:solidFill>
            <a:schemeClr val="bg1"/>
          </a:solidFill>
          <a:ln w="9525" cap="flat">
            <a:noFill/>
            <a:prstDash val="solid"/>
            <a:miter/>
          </a:ln>
          <a:effectLst>
            <a:outerShdw blurRad="254000" dist="50800" dir="5400000" algn="ctr" rotWithShape="0">
              <a:srgbClr val="000000">
                <a:alpha val="11000"/>
              </a:srgbClr>
            </a:outerShdw>
          </a:effectLst>
        </p:spPr>
        <p:txBody>
          <a:bodyPr rtlCol="0" anchor="ctr"/>
          <a:lstStyle/>
          <a:p>
            <a:endParaRPr lang="en-IN" sz="1400">
              <a:latin typeface="Avenir Next LT Pro Light" panose="020B0304020202020204" pitchFamily="34" charset="0"/>
            </a:endParaRPr>
          </a:p>
        </p:txBody>
      </p:sp>
      <p:sp>
        <p:nvSpPr>
          <p:cNvPr id="46" name="Title 1">
            <a:extLst>
              <a:ext uri="{FF2B5EF4-FFF2-40B4-BE49-F238E27FC236}">
                <a16:creationId xmlns:a16="http://schemas.microsoft.com/office/drawing/2014/main" id="{2E0DBB6B-950F-4E7B-BAB6-74C0266948B8}"/>
              </a:ext>
            </a:extLst>
          </p:cNvPr>
          <p:cNvSpPr txBox="1">
            <a:spLocks/>
          </p:cNvSpPr>
          <p:nvPr/>
        </p:nvSpPr>
        <p:spPr>
          <a:xfrm>
            <a:off x="5370860" y="4699231"/>
            <a:ext cx="1285812" cy="2980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92">
              <a:defRPr/>
            </a:pPr>
            <a:r>
              <a:rPr lang="en-US" sz="1600" b="1" dirty="0">
                <a:solidFill>
                  <a:schemeClr val="bg1"/>
                </a:solidFill>
                <a:latin typeface="Avenir Next LT Pro Light" panose="020B0304020202020204" pitchFamily="34" charset="0"/>
                <a:ea typeface="Roboto" panose="02000000000000000000" pitchFamily="2" charset="0"/>
                <a:cs typeface="Arial" panose="020B0604020202020204" pitchFamily="34" charset="0"/>
              </a:rPr>
              <a:t>Investor Benefits</a:t>
            </a:r>
          </a:p>
        </p:txBody>
      </p:sp>
      <p:sp>
        <p:nvSpPr>
          <p:cNvPr id="47" name="Graphic 49">
            <a:extLst>
              <a:ext uri="{FF2B5EF4-FFF2-40B4-BE49-F238E27FC236}">
                <a16:creationId xmlns:a16="http://schemas.microsoft.com/office/drawing/2014/main" id="{57FE7633-6158-471D-B081-F35EB14A5893}"/>
              </a:ext>
            </a:extLst>
          </p:cNvPr>
          <p:cNvSpPr/>
          <p:nvPr/>
        </p:nvSpPr>
        <p:spPr>
          <a:xfrm>
            <a:off x="5980697" y="4098800"/>
            <a:ext cx="45719" cy="16277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sp>
        <p:nvSpPr>
          <p:cNvPr id="48" name="Graphic 49">
            <a:extLst>
              <a:ext uri="{FF2B5EF4-FFF2-40B4-BE49-F238E27FC236}">
                <a16:creationId xmlns:a16="http://schemas.microsoft.com/office/drawing/2014/main" id="{5DBDD887-9672-4952-BCF8-FB71A2390835}"/>
              </a:ext>
            </a:extLst>
          </p:cNvPr>
          <p:cNvSpPr/>
          <p:nvPr/>
        </p:nvSpPr>
        <p:spPr>
          <a:xfrm flipH="1">
            <a:off x="5983711" y="5503796"/>
            <a:ext cx="45719" cy="16277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sp>
        <p:nvSpPr>
          <p:cNvPr id="49" name="Graphic 49">
            <a:extLst>
              <a:ext uri="{FF2B5EF4-FFF2-40B4-BE49-F238E27FC236}">
                <a16:creationId xmlns:a16="http://schemas.microsoft.com/office/drawing/2014/main" id="{2A2C17E8-3B50-405D-9708-1DA415F1C977}"/>
              </a:ext>
            </a:extLst>
          </p:cNvPr>
          <p:cNvSpPr/>
          <p:nvPr/>
        </p:nvSpPr>
        <p:spPr>
          <a:xfrm rot="3600000" flipH="1">
            <a:off x="5339683" y="5173251"/>
            <a:ext cx="45719" cy="16277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sp>
        <p:nvSpPr>
          <p:cNvPr id="50" name="Graphic 49">
            <a:extLst>
              <a:ext uri="{FF2B5EF4-FFF2-40B4-BE49-F238E27FC236}">
                <a16:creationId xmlns:a16="http://schemas.microsoft.com/office/drawing/2014/main" id="{844E765C-C039-4392-8A06-36D90FC4364D}"/>
              </a:ext>
            </a:extLst>
          </p:cNvPr>
          <p:cNvSpPr/>
          <p:nvPr/>
        </p:nvSpPr>
        <p:spPr>
          <a:xfrm rot="14400000" flipH="1">
            <a:off x="6620089" y="4474382"/>
            <a:ext cx="45719" cy="16277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sp>
        <p:nvSpPr>
          <p:cNvPr id="51" name="Graphic 49">
            <a:extLst>
              <a:ext uri="{FF2B5EF4-FFF2-40B4-BE49-F238E27FC236}">
                <a16:creationId xmlns:a16="http://schemas.microsoft.com/office/drawing/2014/main" id="{EF8B3CAC-1653-4756-B068-57EA0EF8B486}"/>
              </a:ext>
            </a:extLst>
          </p:cNvPr>
          <p:cNvSpPr/>
          <p:nvPr/>
        </p:nvSpPr>
        <p:spPr>
          <a:xfrm rot="7200000" flipH="1">
            <a:off x="5344710" y="4471500"/>
            <a:ext cx="45719" cy="16277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sp>
        <p:nvSpPr>
          <p:cNvPr id="52" name="Graphic 49">
            <a:extLst>
              <a:ext uri="{FF2B5EF4-FFF2-40B4-BE49-F238E27FC236}">
                <a16:creationId xmlns:a16="http://schemas.microsoft.com/office/drawing/2014/main" id="{79DD1F3C-FD87-4402-9A92-596F518CE98B}"/>
              </a:ext>
            </a:extLst>
          </p:cNvPr>
          <p:cNvSpPr/>
          <p:nvPr/>
        </p:nvSpPr>
        <p:spPr>
          <a:xfrm rot="18000000" flipH="1">
            <a:off x="6607188" y="5185172"/>
            <a:ext cx="45719" cy="162772"/>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5875" cap="rnd">
            <a:solidFill>
              <a:schemeClr val="bg1"/>
            </a:solidFill>
            <a:prstDash val="solid"/>
            <a:miter/>
          </a:ln>
        </p:spPr>
        <p:txBody>
          <a:bodyPr rtlCol="0" anchor="ctr"/>
          <a:lstStyle/>
          <a:p>
            <a:endParaRPr lang="en-IN" sz="1400">
              <a:latin typeface="Avenir Next LT Pro Light" panose="020B0304020202020204" pitchFamily="34" charset="0"/>
            </a:endParaRPr>
          </a:p>
        </p:txBody>
      </p:sp>
      <p:pic>
        <p:nvPicPr>
          <p:cNvPr id="53" name="Graphic 52">
            <a:extLst>
              <a:ext uri="{FF2B5EF4-FFF2-40B4-BE49-F238E27FC236}">
                <a16:creationId xmlns:a16="http://schemas.microsoft.com/office/drawing/2014/main" id="{DA3DD3F5-D1B9-4137-B723-12810DB371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718" y="5467355"/>
            <a:ext cx="216000" cy="216000"/>
          </a:xfrm>
          <a:prstGeom prst="rect">
            <a:avLst/>
          </a:prstGeom>
        </p:spPr>
      </p:pic>
      <p:pic>
        <p:nvPicPr>
          <p:cNvPr id="54" name="Graphic 53">
            <a:extLst>
              <a:ext uri="{FF2B5EF4-FFF2-40B4-BE49-F238E27FC236}">
                <a16:creationId xmlns:a16="http://schemas.microsoft.com/office/drawing/2014/main" id="{32E1D9CD-B04E-41EA-AFC8-BA5F898C2E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1269" y="4801617"/>
            <a:ext cx="216000" cy="216000"/>
          </a:xfrm>
          <a:prstGeom prst="rect">
            <a:avLst/>
          </a:prstGeom>
        </p:spPr>
      </p:pic>
      <p:pic>
        <p:nvPicPr>
          <p:cNvPr id="55" name="Graphic 54">
            <a:extLst>
              <a:ext uri="{FF2B5EF4-FFF2-40B4-BE49-F238E27FC236}">
                <a16:creationId xmlns:a16="http://schemas.microsoft.com/office/drawing/2014/main" id="{B6261DA8-FEE0-4F16-8861-FB2DB9201B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8296" y="5495380"/>
            <a:ext cx="216000" cy="216000"/>
          </a:xfrm>
          <a:prstGeom prst="rect">
            <a:avLst/>
          </a:prstGeom>
        </p:spPr>
      </p:pic>
      <p:pic>
        <p:nvPicPr>
          <p:cNvPr id="56" name="Graphic 55">
            <a:extLst>
              <a:ext uri="{FF2B5EF4-FFF2-40B4-BE49-F238E27FC236}">
                <a16:creationId xmlns:a16="http://schemas.microsoft.com/office/drawing/2014/main" id="{25BEAA7D-D03B-4FC2-A33B-1E223573EF2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24376" y="4080326"/>
            <a:ext cx="216000" cy="216000"/>
          </a:xfrm>
          <a:prstGeom prst="rect">
            <a:avLst/>
          </a:prstGeom>
        </p:spPr>
      </p:pic>
      <p:pic>
        <p:nvPicPr>
          <p:cNvPr id="57" name="Graphic 56">
            <a:extLst>
              <a:ext uri="{FF2B5EF4-FFF2-40B4-BE49-F238E27FC236}">
                <a16:creationId xmlns:a16="http://schemas.microsoft.com/office/drawing/2014/main" id="{84C91DA8-0A68-442E-A627-3B0A3965AAF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82796" y="4801617"/>
            <a:ext cx="216000" cy="216000"/>
          </a:xfrm>
          <a:prstGeom prst="rect">
            <a:avLst/>
          </a:prstGeom>
        </p:spPr>
      </p:pic>
      <p:pic>
        <p:nvPicPr>
          <p:cNvPr id="58" name="Graphic 57">
            <a:extLst>
              <a:ext uri="{FF2B5EF4-FFF2-40B4-BE49-F238E27FC236}">
                <a16:creationId xmlns:a16="http://schemas.microsoft.com/office/drawing/2014/main" id="{0678123D-E341-46B3-AFD4-0155536F73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4346" y="4084709"/>
            <a:ext cx="216000" cy="216000"/>
          </a:xfrm>
          <a:prstGeom prst="rect">
            <a:avLst/>
          </a:prstGeom>
        </p:spPr>
      </p:pic>
      <p:sp>
        <p:nvSpPr>
          <p:cNvPr id="60" name="TextBox 208">
            <a:extLst>
              <a:ext uri="{FF2B5EF4-FFF2-40B4-BE49-F238E27FC236}">
                <a16:creationId xmlns:a16="http://schemas.microsoft.com/office/drawing/2014/main" id="{A5F22962-7F56-42F2-AD86-F827D4F47BA0}"/>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4023636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6" name="Straight Connector 125">
            <a:extLst>
              <a:ext uri="{FF2B5EF4-FFF2-40B4-BE49-F238E27FC236}">
                <a16:creationId xmlns:a16="http://schemas.microsoft.com/office/drawing/2014/main" id="{31084ED0-E028-446A-BCD4-9EAD2EC39715}"/>
              </a:ext>
            </a:extLst>
          </p:cNvPr>
          <p:cNvCxnSpPr>
            <a:cxnSpLocks/>
          </p:cNvCxnSpPr>
          <p:nvPr/>
        </p:nvCxnSpPr>
        <p:spPr>
          <a:xfrm>
            <a:off x="1352205" y="3797393"/>
            <a:ext cx="4579038" cy="0"/>
          </a:xfrm>
          <a:prstGeom prst="line">
            <a:avLst/>
          </a:prstGeom>
          <a:ln w="28575">
            <a:solidFill>
              <a:srgbClr val="ED6423"/>
            </a:solidFill>
          </a:ln>
        </p:spPr>
        <p:style>
          <a:lnRef idx="1">
            <a:schemeClr val="accent1"/>
          </a:lnRef>
          <a:fillRef idx="0">
            <a:schemeClr val="accent1"/>
          </a:fillRef>
          <a:effectRef idx="0">
            <a:schemeClr val="accent1"/>
          </a:effectRef>
          <a:fontRef idx="minor">
            <a:schemeClr val="tx1"/>
          </a:fontRef>
        </p:style>
      </p:cxnSp>
      <p:sp>
        <p:nvSpPr>
          <p:cNvPr id="5" name="TextBox 6">
            <a:extLst>
              <a:ext uri="{FF2B5EF4-FFF2-40B4-BE49-F238E27FC236}">
                <a16:creationId xmlns:a16="http://schemas.microsoft.com/office/drawing/2014/main" id="{BEC43989-7A96-9F8A-67E2-911A34569ADB}"/>
              </a:ext>
            </a:extLst>
          </p:cNvPr>
          <p:cNvSpPr txBox="1"/>
          <p:nvPr/>
        </p:nvSpPr>
        <p:spPr>
          <a:xfrm>
            <a:off x="744750" y="147491"/>
            <a:ext cx="10344109" cy="579326"/>
          </a:xfrm>
          <a:prstGeom prst="rect">
            <a:avLst/>
          </a:prstGeom>
        </p:spPr>
        <p:txBody>
          <a:bodyPr wrap="square" lIns="0" tIns="0" rIns="0" bIns="0" rtlCol="0" anchor="t">
            <a:spAutoFit/>
          </a:bodyPr>
          <a:lstStyle/>
          <a:p>
            <a:pPr marL="0" marR="0" lvl="0" indent="0" algn="ctr" defTabSz="914400" rtl="0" eaLnBrk="1" fontAlgn="auto" latinLnBrk="0" hangingPunct="1">
              <a:lnSpc>
                <a:spcPts val="5114"/>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lumMod val="50000"/>
                  </a:schemeClr>
                </a:solidFill>
                <a:effectLst/>
                <a:uLnTx/>
                <a:uFillTx/>
                <a:latin typeface="Avenir Next LT Pro" panose="020B0504020202020204" pitchFamily="34" charset="0"/>
                <a:ea typeface="Roboto" panose="02000000000000000000" pitchFamily="2" charset="0"/>
                <a:cs typeface="Cormorant Medium" pitchFamily="2" charset="0"/>
              </a:rPr>
              <a:t>Merisis</a:t>
            </a:r>
            <a:r>
              <a:rPr kumimoji="0" lang="en-US"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Roboto" panose="02000000000000000000" pitchFamily="2" charset="0"/>
                <a:cs typeface="Cormorant Medium" pitchFamily="2" charset="0"/>
              </a:rPr>
              <a:t> Catalyst Series </a:t>
            </a:r>
            <a:r>
              <a:rPr lang="en-US" sz="2800" dirty="0">
                <a:solidFill>
                  <a:schemeClr val="tx1">
                    <a:lumMod val="50000"/>
                  </a:schemeClr>
                </a:solidFill>
                <a:latin typeface="Avenir Next LT Pro" panose="020B0504020202020204" pitchFamily="34" charset="0"/>
                <a:ea typeface="Roboto" panose="02000000000000000000" pitchFamily="2" charset="0"/>
                <a:cs typeface="Cormorant Medium" pitchFamily="2" charset="0"/>
              </a:rPr>
              <a:t>I:</a:t>
            </a:r>
            <a:r>
              <a:rPr kumimoji="0" lang="en-US" sz="2800" i="0" u="none" strike="noStrike" kern="1200" cap="none" spc="0" normalizeH="0" baseline="0" noProof="0" dirty="0">
                <a:ln>
                  <a:noFill/>
                </a:ln>
                <a:solidFill>
                  <a:schemeClr val="dk1">
                    <a:lumMod val="85000"/>
                    <a:lumOff val="15000"/>
                  </a:schemeClr>
                </a:solidFill>
                <a:effectLst/>
                <a:uLnTx/>
                <a:uFillTx/>
                <a:latin typeface="Avenir Next LT Pro" panose="020B0504020202020204" pitchFamily="34" charset="0"/>
                <a:ea typeface="Roboto" panose="02000000000000000000" pitchFamily="2" charset="0"/>
                <a:cs typeface="Cormorant Medium" pitchFamily="2" charset="0"/>
              </a:rPr>
              <a:t> </a:t>
            </a:r>
            <a:r>
              <a:rPr lang="en-US" sz="2800" b="1" dirty="0">
                <a:solidFill>
                  <a:schemeClr val="dk2">
                    <a:lumMod val="100000"/>
                  </a:schemeClr>
                </a:solidFill>
                <a:latin typeface="Avenir Next LT Pro" panose="020B0504020202020204" pitchFamily="34" charset="0"/>
                <a:ea typeface="Roboto" panose="02000000000000000000" pitchFamily="2" charset="0"/>
                <a:cs typeface="Cormorant Medium" pitchFamily="2" charset="0"/>
              </a:rPr>
              <a:t>Key Risks</a:t>
            </a:r>
            <a:endParaRPr kumimoji="0" lang="en-US" sz="2800" b="1" i="0" u="none" strike="noStrike" kern="1200" cap="none" spc="0" normalizeH="0" baseline="0" noProof="0" dirty="0">
              <a:ln>
                <a:noFill/>
              </a:ln>
              <a:solidFill>
                <a:schemeClr val="dk2">
                  <a:lumMod val="100000"/>
                </a:schemeClr>
              </a:solidFill>
              <a:effectLst/>
              <a:uLnTx/>
              <a:uFillTx/>
              <a:latin typeface="Avenir Next LT Pro" panose="020B0504020202020204" pitchFamily="34" charset="0"/>
              <a:ea typeface="Roboto" panose="02000000000000000000" pitchFamily="2" charset="0"/>
              <a:cs typeface="Cormorant Medium" pitchFamily="2" charset="0"/>
            </a:endParaRPr>
          </a:p>
        </p:txBody>
      </p:sp>
      <p:sp>
        <p:nvSpPr>
          <p:cNvPr id="123" name="Freeform: Shape 122">
            <a:extLst>
              <a:ext uri="{FF2B5EF4-FFF2-40B4-BE49-F238E27FC236}">
                <a16:creationId xmlns:a16="http://schemas.microsoft.com/office/drawing/2014/main" id="{E28532C1-C27D-4307-9470-9D10062C3925}"/>
              </a:ext>
            </a:extLst>
          </p:cNvPr>
          <p:cNvSpPr/>
          <p:nvPr/>
        </p:nvSpPr>
        <p:spPr>
          <a:xfrm>
            <a:off x="1352205" y="2352460"/>
            <a:ext cx="3828901" cy="2849735"/>
          </a:xfrm>
          <a:custGeom>
            <a:avLst/>
            <a:gdLst>
              <a:gd name="connsiteX0" fmla="*/ 3709175 w 5451300"/>
              <a:gd name="connsiteY0" fmla="*/ -124 h 4924425"/>
              <a:gd name="connsiteX1" fmla="*/ 1741119 w 5451300"/>
              <a:gd name="connsiteY1" fmla="*/ -124 h 4924425"/>
              <a:gd name="connsiteX2" fmla="*/ 1084846 w 5451300"/>
              <a:gd name="connsiteY2" fmla="*/ 378781 h 4924425"/>
              <a:gd name="connsiteX3" fmla="*/ 101009 w 5451300"/>
              <a:gd name="connsiteY3" fmla="*/ 2083184 h 4924425"/>
              <a:gd name="connsiteX4" fmla="*/ 101009 w 5451300"/>
              <a:gd name="connsiteY4" fmla="*/ 2840993 h 4924425"/>
              <a:gd name="connsiteX5" fmla="*/ 1084846 w 5451300"/>
              <a:gd name="connsiteY5" fmla="*/ 4545396 h 4924425"/>
              <a:gd name="connsiteX6" fmla="*/ 1741119 w 5451300"/>
              <a:gd name="connsiteY6" fmla="*/ 4924301 h 4924425"/>
              <a:gd name="connsiteX7" fmla="*/ 3709175 w 5451300"/>
              <a:gd name="connsiteY7" fmla="*/ 4924301 h 4924425"/>
              <a:gd name="connsiteX8" fmla="*/ 4365448 w 5451300"/>
              <a:gd name="connsiteY8" fmla="*/ 4545396 h 4924425"/>
              <a:gd name="connsiteX9" fmla="*/ 5349285 w 5451300"/>
              <a:gd name="connsiteY9" fmla="*/ 2840993 h 4924425"/>
              <a:gd name="connsiteX10" fmla="*/ 5349285 w 5451300"/>
              <a:gd name="connsiteY10" fmla="*/ 2083184 h 4924425"/>
              <a:gd name="connsiteX11" fmla="*/ 4365448 w 5451300"/>
              <a:gd name="connsiteY11" fmla="*/ 378781 h 4924425"/>
              <a:gd name="connsiteX12" fmla="*/ 3709175 w 5451300"/>
              <a:gd name="connsiteY12" fmla="*/ -124 h 492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51300" h="4924425">
                <a:moveTo>
                  <a:pt x="3709175" y="-124"/>
                </a:moveTo>
                <a:lnTo>
                  <a:pt x="1741119" y="-124"/>
                </a:lnTo>
                <a:cubicBezTo>
                  <a:pt x="1470390" y="-105"/>
                  <a:pt x="1220225" y="144332"/>
                  <a:pt x="1084846" y="378781"/>
                </a:cubicBezTo>
                <a:lnTo>
                  <a:pt x="101009" y="2083184"/>
                </a:lnTo>
                <a:cubicBezTo>
                  <a:pt x="-34341" y="2317661"/>
                  <a:pt x="-34341" y="2606526"/>
                  <a:pt x="101009" y="2840993"/>
                </a:cubicBezTo>
                <a:lnTo>
                  <a:pt x="1084846" y="4545396"/>
                </a:lnTo>
                <a:cubicBezTo>
                  <a:pt x="1220225" y="4779845"/>
                  <a:pt x="1470390" y="4924282"/>
                  <a:pt x="1741119" y="4924301"/>
                </a:cubicBezTo>
                <a:lnTo>
                  <a:pt x="3709175" y="4924301"/>
                </a:lnTo>
                <a:cubicBezTo>
                  <a:pt x="3979903" y="4924282"/>
                  <a:pt x="4230069" y="4779845"/>
                  <a:pt x="4365448" y="4545396"/>
                </a:cubicBezTo>
                <a:lnTo>
                  <a:pt x="5349285" y="2840993"/>
                </a:lnTo>
                <a:cubicBezTo>
                  <a:pt x="5484634" y="2606516"/>
                  <a:pt x="5484634" y="2317652"/>
                  <a:pt x="5349285" y="2083184"/>
                </a:cubicBezTo>
                <a:lnTo>
                  <a:pt x="4365448" y="378781"/>
                </a:lnTo>
                <a:cubicBezTo>
                  <a:pt x="4230069" y="144332"/>
                  <a:pt x="3979903" y="-105"/>
                  <a:pt x="3709175" y="-124"/>
                </a:cubicBezTo>
                <a:close/>
              </a:path>
            </a:pathLst>
          </a:custGeom>
          <a:solidFill>
            <a:srgbClr val="ED6423"/>
          </a:solidFill>
          <a:ln w="9525" cap="flat">
            <a:noFill/>
            <a:prstDash val="solid"/>
            <a:miter/>
          </a:ln>
        </p:spPr>
        <p:txBody>
          <a:bodyPr rtlCol="0" anchor="ctr"/>
          <a:lstStyle/>
          <a:p>
            <a:pPr algn="ctr"/>
            <a:endParaRPr lang="en-US" sz="1600" b="1" dirty="0">
              <a:solidFill>
                <a:srgbClr val="000000"/>
              </a:solidFill>
              <a:latin typeface="Avenir Next LT Pro Light" panose="020B0304020202020204" pitchFamily="34" charset="0"/>
            </a:endParaRPr>
          </a:p>
          <a:p>
            <a:pPr algn="ctr"/>
            <a:endParaRPr lang="en-US" sz="1600" b="1" dirty="0">
              <a:solidFill>
                <a:srgbClr val="000000"/>
              </a:solidFill>
              <a:latin typeface="Avenir Next LT Pro Light" panose="020B0304020202020204" pitchFamily="34" charset="0"/>
            </a:endParaRPr>
          </a:p>
          <a:p>
            <a:pPr algn="ctr"/>
            <a:r>
              <a:rPr lang="en-US" sz="1600" b="1" dirty="0">
                <a:solidFill>
                  <a:srgbClr val="000000"/>
                </a:solidFill>
                <a:latin typeface="Avenir Next LT Pro Light" panose="020B0304020202020204" pitchFamily="34" charset="0"/>
              </a:rPr>
              <a:t>Key Investment Strategy </a:t>
            </a:r>
          </a:p>
          <a:p>
            <a:pPr algn="ctr"/>
            <a:r>
              <a:rPr lang="en-US" sz="1600" b="1" dirty="0">
                <a:solidFill>
                  <a:srgbClr val="000000"/>
                </a:solidFill>
                <a:latin typeface="Avenir Next LT Pro Light" panose="020B0304020202020204" pitchFamily="34" charset="0"/>
              </a:rPr>
              <a:t>Risks</a:t>
            </a:r>
          </a:p>
          <a:p>
            <a:endParaRPr lang="en-US" sz="1600" b="1" dirty="0">
              <a:solidFill>
                <a:srgbClr val="000000"/>
              </a:solidFill>
              <a:latin typeface="Avenir Next LT Pro Light" panose="020B0304020202020204" pitchFamily="34" charset="0"/>
            </a:endParaRPr>
          </a:p>
          <a:p>
            <a:endParaRPr lang="en-US" sz="1600" b="1" dirty="0">
              <a:solidFill>
                <a:srgbClr val="000000"/>
              </a:solidFill>
              <a:latin typeface="Avenir Next LT Pro Light" panose="020B0304020202020204" pitchFamily="34" charset="0"/>
            </a:endParaRPr>
          </a:p>
        </p:txBody>
      </p:sp>
      <p:sp>
        <p:nvSpPr>
          <p:cNvPr id="142" name="TextBox 141">
            <a:extLst>
              <a:ext uri="{FF2B5EF4-FFF2-40B4-BE49-F238E27FC236}">
                <a16:creationId xmlns:a16="http://schemas.microsoft.com/office/drawing/2014/main" id="{E5C8D833-EA71-4B92-91FB-2C79ED7919AF}"/>
              </a:ext>
            </a:extLst>
          </p:cNvPr>
          <p:cNvSpPr txBox="1"/>
          <p:nvPr/>
        </p:nvSpPr>
        <p:spPr>
          <a:xfrm>
            <a:off x="6499370" y="1616196"/>
            <a:ext cx="5147874" cy="738664"/>
          </a:xfrm>
          <a:prstGeom prst="rect">
            <a:avLst/>
          </a:prstGeom>
          <a:noFill/>
        </p:spPr>
        <p:txBody>
          <a:bodyPr wrap="square">
            <a:spAutoFit/>
          </a:bodyPr>
          <a:lstStyle/>
          <a:p>
            <a:r>
              <a:rPr lang="en-US" sz="1400" dirty="0">
                <a:latin typeface="Avenir Next LT Pro Light" panose="020B0304020202020204" pitchFamily="34" charset="0"/>
              </a:rPr>
              <a:t>Highly concentrated portfolio can lead to significant portfolio drawdowns in the short to medium term which may be temporary or even permanent in nature</a:t>
            </a:r>
          </a:p>
        </p:txBody>
      </p:sp>
      <p:sp>
        <p:nvSpPr>
          <p:cNvPr id="143" name="TextBox 142">
            <a:extLst>
              <a:ext uri="{FF2B5EF4-FFF2-40B4-BE49-F238E27FC236}">
                <a16:creationId xmlns:a16="http://schemas.microsoft.com/office/drawing/2014/main" id="{ABD56C39-95A7-4D78-9403-B93973F3981D}"/>
              </a:ext>
            </a:extLst>
          </p:cNvPr>
          <p:cNvSpPr txBox="1"/>
          <p:nvPr/>
        </p:nvSpPr>
        <p:spPr>
          <a:xfrm>
            <a:off x="6523878" y="2635740"/>
            <a:ext cx="4212000" cy="523220"/>
          </a:xfrm>
          <a:prstGeom prst="rect">
            <a:avLst/>
          </a:prstGeom>
          <a:noFill/>
        </p:spPr>
        <p:txBody>
          <a:bodyPr wrap="square">
            <a:spAutoFit/>
          </a:bodyPr>
          <a:lstStyle/>
          <a:p>
            <a:r>
              <a:rPr lang="en-US" sz="1400" dirty="0">
                <a:solidFill>
                  <a:srgbClr val="000000"/>
                </a:solidFill>
                <a:latin typeface="Avenir Next LT Pro Light" panose="020B0304020202020204" pitchFamily="34" charset="0"/>
              </a:rPr>
              <a:t>Higher portfolio volatility due to high exposure to Small Cap and Microcap segment </a:t>
            </a:r>
          </a:p>
        </p:txBody>
      </p:sp>
      <p:sp>
        <p:nvSpPr>
          <p:cNvPr id="144" name="TextBox 143">
            <a:extLst>
              <a:ext uri="{FF2B5EF4-FFF2-40B4-BE49-F238E27FC236}">
                <a16:creationId xmlns:a16="http://schemas.microsoft.com/office/drawing/2014/main" id="{A1FCDCCA-DA58-4AF0-8AB3-41E9D2A88FEB}"/>
              </a:ext>
            </a:extLst>
          </p:cNvPr>
          <p:cNvSpPr txBox="1"/>
          <p:nvPr/>
        </p:nvSpPr>
        <p:spPr>
          <a:xfrm>
            <a:off x="6561720" y="3582739"/>
            <a:ext cx="4212000" cy="307777"/>
          </a:xfrm>
          <a:prstGeom prst="rect">
            <a:avLst/>
          </a:prstGeom>
          <a:noFill/>
        </p:spPr>
        <p:txBody>
          <a:bodyPr wrap="square">
            <a:spAutoFit/>
          </a:bodyPr>
          <a:lstStyle/>
          <a:p>
            <a:r>
              <a:rPr lang="en-US" sz="1400" dirty="0">
                <a:solidFill>
                  <a:srgbClr val="000000"/>
                </a:solidFill>
                <a:latin typeface="Avenir Next LT Pro Light" panose="020B0304020202020204" pitchFamily="34" charset="0"/>
              </a:rPr>
              <a:t>Illiquidity risk in Small Cap and Microcap segment </a:t>
            </a:r>
          </a:p>
        </p:txBody>
      </p:sp>
      <p:sp>
        <p:nvSpPr>
          <p:cNvPr id="145" name="TextBox 144">
            <a:extLst>
              <a:ext uri="{FF2B5EF4-FFF2-40B4-BE49-F238E27FC236}">
                <a16:creationId xmlns:a16="http://schemas.microsoft.com/office/drawing/2014/main" id="{CD0DD1A5-6A57-4BFA-B43E-74114176556B}"/>
              </a:ext>
            </a:extLst>
          </p:cNvPr>
          <p:cNvSpPr txBox="1"/>
          <p:nvPr/>
        </p:nvSpPr>
        <p:spPr>
          <a:xfrm>
            <a:off x="6573257" y="4420885"/>
            <a:ext cx="4212000" cy="1169551"/>
          </a:xfrm>
          <a:prstGeom prst="rect">
            <a:avLst/>
          </a:prstGeom>
          <a:noFill/>
        </p:spPr>
        <p:txBody>
          <a:bodyPr wrap="square">
            <a:spAutoFit/>
          </a:bodyPr>
          <a:lstStyle/>
          <a:p>
            <a:r>
              <a:rPr lang="en-US" sz="1400" dirty="0">
                <a:solidFill>
                  <a:srgbClr val="000000"/>
                </a:solidFill>
                <a:latin typeface="Avenir Next LT Pro Light" panose="020B0304020202020204" pitchFamily="34" charset="0"/>
              </a:rPr>
              <a:t>Strategy is reliant on supportive market conditions prevailing between 2028-2029, viz., the exit year for our first Series of investments in portfolio companies</a:t>
            </a:r>
          </a:p>
          <a:p>
            <a:endParaRPr lang="en-US" sz="1400" dirty="0">
              <a:solidFill>
                <a:srgbClr val="000000"/>
              </a:solidFill>
              <a:latin typeface="Avenir Next LT Pro Light" panose="020B0304020202020204" pitchFamily="34" charset="0"/>
            </a:endParaRPr>
          </a:p>
        </p:txBody>
      </p:sp>
      <p:sp>
        <p:nvSpPr>
          <p:cNvPr id="146" name="Graphic 49">
            <a:extLst>
              <a:ext uri="{FF2B5EF4-FFF2-40B4-BE49-F238E27FC236}">
                <a16:creationId xmlns:a16="http://schemas.microsoft.com/office/drawing/2014/main" id="{7086A817-FD96-4A70-9AAA-2E904CDCCA56}"/>
              </a:ext>
            </a:extLst>
          </p:cNvPr>
          <p:cNvSpPr/>
          <p:nvPr/>
        </p:nvSpPr>
        <p:spPr>
          <a:xfrm flipV="1">
            <a:off x="6320905" y="1708621"/>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sp>
        <p:nvSpPr>
          <p:cNvPr id="148" name="Graphic 49">
            <a:extLst>
              <a:ext uri="{FF2B5EF4-FFF2-40B4-BE49-F238E27FC236}">
                <a16:creationId xmlns:a16="http://schemas.microsoft.com/office/drawing/2014/main" id="{5A34AD48-8278-403A-885A-75A1DE06F3FA}"/>
              </a:ext>
            </a:extLst>
          </p:cNvPr>
          <p:cNvSpPr/>
          <p:nvPr/>
        </p:nvSpPr>
        <p:spPr>
          <a:xfrm flipV="1">
            <a:off x="6337045" y="3591322"/>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sp>
        <p:nvSpPr>
          <p:cNvPr id="149" name="Graphic 49">
            <a:extLst>
              <a:ext uri="{FF2B5EF4-FFF2-40B4-BE49-F238E27FC236}">
                <a16:creationId xmlns:a16="http://schemas.microsoft.com/office/drawing/2014/main" id="{1B1DAE2F-AE92-4DDA-857A-76DFBABDF6D7}"/>
              </a:ext>
            </a:extLst>
          </p:cNvPr>
          <p:cNvSpPr/>
          <p:nvPr/>
        </p:nvSpPr>
        <p:spPr>
          <a:xfrm flipV="1">
            <a:off x="6400304" y="4368572"/>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cxnSp>
        <p:nvCxnSpPr>
          <p:cNvPr id="150" name="Straight Connector 149">
            <a:extLst>
              <a:ext uri="{FF2B5EF4-FFF2-40B4-BE49-F238E27FC236}">
                <a16:creationId xmlns:a16="http://schemas.microsoft.com/office/drawing/2014/main" id="{63D5A004-F3A4-4B22-A688-442FEDAB6A60}"/>
              </a:ext>
            </a:extLst>
          </p:cNvPr>
          <p:cNvCxnSpPr>
            <a:cxnSpLocks/>
          </p:cNvCxnSpPr>
          <p:nvPr/>
        </p:nvCxnSpPr>
        <p:spPr>
          <a:xfrm>
            <a:off x="6609553" y="2480413"/>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34AFE26-FB36-4630-82B0-63D1D5F883D1}"/>
              </a:ext>
            </a:extLst>
          </p:cNvPr>
          <p:cNvCxnSpPr>
            <a:cxnSpLocks/>
          </p:cNvCxnSpPr>
          <p:nvPr/>
        </p:nvCxnSpPr>
        <p:spPr>
          <a:xfrm>
            <a:off x="6635929" y="3311470"/>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6D9846B-F8E2-4091-AFD9-7F1BDDBA0DE8}"/>
              </a:ext>
            </a:extLst>
          </p:cNvPr>
          <p:cNvCxnSpPr>
            <a:cxnSpLocks/>
          </p:cNvCxnSpPr>
          <p:nvPr/>
        </p:nvCxnSpPr>
        <p:spPr>
          <a:xfrm>
            <a:off x="6635929" y="4238118"/>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pic>
        <p:nvPicPr>
          <p:cNvPr id="153" name="Graphic 152">
            <a:extLst>
              <a:ext uri="{FF2B5EF4-FFF2-40B4-BE49-F238E27FC236}">
                <a16:creationId xmlns:a16="http://schemas.microsoft.com/office/drawing/2014/main" id="{1ACE0C87-0B3D-49E4-9DC9-A2E2D3716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2559" y="1779986"/>
            <a:ext cx="360000" cy="360000"/>
          </a:xfrm>
          <a:prstGeom prst="rect">
            <a:avLst/>
          </a:prstGeom>
        </p:spPr>
      </p:pic>
      <p:pic>
        <p:nvPicPr>
          <p:cNvPr id="154" name="Graphic 153">
            <a:extLst>
              <a:ext uri="{FF2B5EF4-FFF2-40B4-BE49-F238E27FC236}">
                <a16:creationId xmlns:a16="http://schemas.microsoft.com/office/drawing/2014/main" id="{0C32CEBD-CE9E-4498-802F-7C8B75E7B3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1971" y="2780009"/>
            <a:ext cx="360000" cy="360000"/>
          </a:xfrm>
          <a:prstGeom prst="rect">
            <a:avLst/>
          </a:prstGeom>
        </p:spPr>
      </p:pic>
      <p:pic>
        <p:nvPicPr>
          <p:cNvPr id="155" name="Graphic 154">
            <a:extLst>
              <a:ext uri="{FF2B5EF4-FFF2-40B4-BE49-F238E27FC236}">
                <a16:creationId xmlns:a16="http://schemas.microsoft.com/office/drawing/2014/main" id="{EE75A428-80E6-4EC2-903D-2D9CDC926A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7644" y="3633512"/>
            <a:ext cx="360000" cy="360000"/>
          </a:xfrm>
          <a:prstGeom prst="rect">
            <a:avLst/>
          </a:prstGeom>
        </p:spPr>
      </p:pic>
      <p:pic>
        <p:nvPicPr>
          <p:cNvPr id="156" name="Graphic 155">
            <a:extLst>
              <a:ext uri="{FF2B5EF4-FFF2-40B4-BE49-F238E27FC236}">
                <a16:creationId xmlns:a16="http://schemas.microsoft.com/office/drawing/2014/main" id="{F3D5D4D5-B7E3-48E7-94F6-A66E93E5A4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0304" y="4437972"/>
            <a:ext cx="360000" cy="360000"/>
          </a:xfrm>
          <a:prstGeom prst="rect">
            <a:avLst/>
          </a:prstGeom>
        </p:spPr>
      </p:pic>
      <p:sp>
        <p:nvSpPr>
          <p:cNvPr id="157" name="Graphic 49">
            <a:extLst>
              <a:ext uri="{FF2B5EF4-FFF2-40B4-BE49-F238E27FC236}">
                <a16:creationId xmlns:a16="http://schemas.microsoft.com/office/drawing/2014/main" id="{C6B7321C-C88B-4164-8B79-139CF4D44201}"/>
              </a:ext>
            </a:extLst>
          </p:cNvPr>
          <p:cNvSpPr/>
          <p:nvPr/>
        </p:nvSpPr>
        <p:spPr>
          <a:xfrm flipV="1">
            <a:off x="6346479" y="2683981"/>
            <a:ext cx="140365" cy="499735"/>
          </a:xfrm>
          <a:custGeom>
            <a:avLst/>
            <a:gdLst>
              <a:gd name="connsiteX0" fmla="*/ -962 w 1170313"/>
              <a:gd name="connsiteY0" fmla="*/ 4166452 h 4166615"/>
              <a:gd name="connsiteX1" fmla="*/ 1141276 w 1170313"/>
              <a:gd name="connsiteY1" fmla="*/ 2188015 h 4166615"/>
              <a:gd name="connsiteX2" fmla="*/ 1141276 w 1170313"/>
              <a:gd name="connsiteY2" fmla="*/ 1978465 h 4166615"/>
              <a:gd name="connsiteX3" fmla="*/ -962 w 1170313"/>
              <a:gd name="connsiteY3" fmla="*/ -164 h 4166615"/>
            </a:gdLst>
            <a:ahLst/>
            <a:cxnLst>
              <a:cxn ang="0">
                <a:pos x="connsiteX0" y="connsiteY0"/>
              </a:cxn>
              <a:cxn ang="0">
                <a:pos x="connsiteX1" y="connsiteY1"/>
              </a:cxn>
              <a:cxn ang="0">
                <a:pos x="connsiteX2" y="connsiteY2"/>
              </a:cxn>
              <a:cxn ang="0">
                <a:pos x="connsiteX3" y="connsiteY3"/>
              </a:cxn>
            </a:cxnLst>
            <a:rect l="l" t="t" r="r" b="b"/>
            <a:pathLst>
              <a:path w="1170313" h="4166615">
                <a:moveTo>
                  <a:pt x="-962" y="4166452"/>
                </a:moveTo>
                <a:lnTo>
                  <a:pt x="1141276" y="2188015"/>
                </a:lnTo>
                <a:cubicBezTo>
                  <a:pt x="1178710" y="2123178"/>
                  <a:pt x="1178710" y="2043301"/>
                  <a:pt x="1141276" y="1978465"/>
                </a:cubicBezTo>
                <a:lnTo>
                  <a:pt x="-962" y="-164"/>
                </a:lnTo>
              </a:path>
            </a:pathLst>
          </a:custGeom>
          <a:noFill/>
          <a:ln w="12700" cap="rnd">
            <a:solidFill>
              <a:srgbClr val="F4A17B"/>
            </a:solidFill>
            <a:prstDash val="solid"/>
            <a:miter/>
          </a:ln>
        </p:spPr>
        <p:txBody>
          <a:bodyPr rtlCol="0" anchor="ctr"/>
          <a:lstStyle/>
          <a:p>
            <a:endParaRPr lang="en-IN" sz="800" dirty="0">
              <a:solidFill>
                <a:srgbClr val="2A2A2D"/>
              </a:solidFill>
            </a:endParaRPr>
          </a:p>
        </p:txBody>
      </p:sp>
      <p:cxnSp>
        <p:nvCxnSpPr>
          <p:cNvPr id="158" name="Straight Connector 157">
            <a:extLst>
              <a:ext uri="{FF2B5EF4-FFF2-40B4-BE49-F238E27FC236}">
                <a16:creationId xmlns:a16="http://schemas.microsoft.com/office/drawing/2014/main" id="{A487DE3A-E032-45BB-BDFE-7BABA3896742}"/>
              </a:ext>
            </a:extLst>
          </p:cNvPr>
          <p:cNvCxnSpPr>
            <a:cxnSpLocks/>
          </p:cNvCxnSpPr>
          <p:nvPr/>
        </p:nvCxnSpPr>
        <p:spPr>
          <a:xfrm>
            <a:off x="6636737" y="5590436"/>
            <a:ext cx="3700114" cy="0"/>
          </a:xfrm>
          <a:prstGeom prst="line">
            <a:avLst/>
          </a:prstGeom>
          <a:ln>
            <a:solidFill>
              <a:srgbClr val="ACBFBC"/>
            </a:solidFill>
          </a:ln>
        </p:spPr>
        <p:style>
          <a:lnRef idx="1">
            <a:schemeClr val="accent1"/>
          </a:lnRef>
          <a:fillRef idx="0">
            <a:schemeClr val="accent1"/>
          </a:fillRef>
          <a:effectRef idx="0">
            <a:schemeClr val="accent1"/>
          </a:effectRef>
          <a:fontRef idx="minor">
            <a:schemeClr val="tx1"/>
          </a:fontRef>
        </p:style>
      </p:cxnSp>
      <p:sp>
        <p:nvSpPr>
          <p:cNvPr id="21" name="TextBox 208">
            <a:extLst>
              <a:ext uri="{FF2B5EF4-FFF2-40B4-BE49-F238E27FC236}">
                <a16:creationId xmlns:a16="http://schemas.microsoft.com/office/drawing/2014/main" id="{1EC689A4-5CD5-4F4D-8AFE-DB11C818FEB3}"/>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2042302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0C24-DF8A-D5E3-1143-3D6E48BB3AC0}"/>
              </a:ext>
            </a:extLst>
          </p:cNvPr>
          <p:cNvSpPr>
            <a:spLocks noGrp="1"/>
          </p:cNvSpPr>
          <p:nvPr>
            <p:ph type="title"/>
          </p:nvPr>
        </p:nvSpPr>
        <p:spPr>
          <a:xfrm>
            <a:off x="838200" y="96837"/>
            <a:ext cx="10515600" cy="1325563"/>
          </a:xfrm>
        </p:spPr>
        <p:txBody>
          <a:bodyPr>
            <a:normAutofit/>
          </a:bodyPr>
          <a:lstStyle/>
          <a:p>
            <a:r>
              <a:rPr lang="en-US" sz="2400" dirty="0">
                <a:solidFill>
                  <a:schemeClr val="tx1">
                    <a:lumMod val="50000"/>
                  </a:schemeClr>
                </a:solidFill>
                <a:latin typeface="Avenir Next LT Pro" panose="020B0504020202020204" pitchFamily="34" charset="0"/>
              </a:rPr>
              <a:t>Merisis Catalyst Series I: </a:t>
            </a:r>
            <a:r>
              <a:rPr lang="en-US" sz="2400" b="1" dirty="0">
                <a:solidFill>
                  <a:schemeClr val="tx2"/>
                </a:solidFill>
                <a:latin typeface="Avenir Next LT Pro" panose="020B0504020202020204" pitchFamily="34" charset="0"/>
              </a:rPr>
              <a:t>Product Differentiators</a:t>
            </a:r>
          </a:p>
        </p:txBody>
      </p:sp>
      <p:graphicFrame>
        <p:nvGraphicFramePr>
          <p:cNvPr id="7" name="Content Placeholder 6">
            <a:extLst>
              <a:ext uri="{FF2B5EF4-FFF2-40B4-BE49-F238E27FC236}">
                <a16:creationId xmlns:a16="http://schemas.microsoft.com/office/drawing/2014/main" id="{F6BA7151-2626-958C-D493-A3AAD26F5B03}"/>
              </a:ext>
            </a:extLst>
          </p:cNvPr>
          <p:cNvGraphicFramePr>
            <a:graphicFrameLocks noGrp="1"/>
          </p:cNvGraphicFramePr>
          <p:nvPr>
            <p:ph idx="1"/>
            <p:extLst>
              <p:ext uri="{D42A27DB-BD31-4B8C-83A1-F6EECF244321}">
                <p14:modId xmlns:p14="http://schemas.microsoft.com/office/powerpoint/2010/main" val="1918781768"/>
              </p:ext>
            </p:extLst>
          </p:nvPr>
        </p:nvGraphicFramePr>
        <p:xfrm>
          <a:off x="517357" y="1104252"/>
          <a:ext cx="11440964" cy="5200346"/>
        </p:xfrm>
        <a:graphic>
          <a:graphicData uri="http://schemas.openxmlformats.org/drawingml/2006/table">
            <a:tbl>
              <a:tblPr firstRow="1" firstCol="1" bandRow="1">
                <a:tableStyleId>{72833802-FEF1-4C79-8D5D-14CF1EAF98D9}</a:tableStyleId>
              </a:tblPr>
              <a:tblGrid>
                <a:gridCol w="2222518">
                  <a:extLst>
                    <a:ext uri="{9D8B030D-6E8A-4147-A177-3AD203B41FA5}">
                      <a16:colId xmlns:a16="http://schemas.microsoft.com/office/drawing/2014/main" val="119398409"/>
                    </a:ext>
                  </a:extLst>
                </a:gridCol>
                <a:gridCol w="3305325">
                  <a:extLst>
                    <a:ext uri="{9D8B030D-6E8A-4147-A177-3AD203B41FA5}">
                      <a16:colId xmlns:a16="http://schemas.microsoft.com/office/drawing/2014/main" val="1042591053"/>
                    </a:ext>
                  </a:extLst>
                </a:gridCol>
                <a:gridCol w="1584960">
                  <a:extLst>
                    <a:ext uri="{9D8B030D-6E8A-4147-A177-3AD203B41FA5}">
                      <a16:colId xmlns:a16="http://schemas.microsoft.com/office/drawing/2014/main" val="4284710519"/>
                    </a:ext>
                  </a:extLst>
                </a:gridCol>
                <a:gridCol w="4328161">
                  <a:extLst>
                    <a:ext uri="{9D8B030D-6E8A-4147-A177-3AD203B41FA5}">
                      <a16:colId xmlns:a16="http://schemas.microsoft.com/office/drawing/2014/main" val="1023202596"/>
                    </a:ext>
                  </a:extLst>
                </a:gridCol>
              </a:tblGrid>
              <a:tr h="441879">
                <a:tc>
                  <a:txBody>
                    <a:bodyPr/>
                    <a:lstStyle/>
                    <a:p>
                      <a:pPr marL="0" marR="0" algn="ctr">
                        <a:lnSpc>
                          <a:spcPct val="107000"/>
                        </a:lnSpc>
                        <a:spcBef>
                          <a:spcPts val="0"/>
                        </a:spcBef>
                        <a:spcAft>
                          <a:spcPts val="0"/>
                        </a:spcAft>
                      </a:pPr>
                      <a:r>
                        <a:rPr lang="en-US" sz="1400" kern="100" dirty="0">
                          <a:effectLst/>
                          <a:latin typeface="Avenir Next LT Pro" panose="020B0504020202020204" pitchFamily="34" charset="0"/>
                        </a:rPr>
                        <a:t> </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ED6423"/>
                    </a:solidFill>
                  </a:tcPr>
                </a:tc>
                <a:tc>
                  <a:txBody>
                    <a:bodyPr/>
                    <a:lstStyle/>
                    <a:p>
                      <a:pPr marL="0" marR="0" algn="ctr">
                        <a:lnSpc>
                          <a:spcPct val="107000"/>
                        </a:lnSpc>
                        <a:spcBef>
                          <a:spcPts val="0"/>
                        </a:spcBef>
                        <a:spcAft>
                          <a:spcPts val="0"/>
                        </a:spcAft>
                      </a:pPr>
                      <a:r>
                        <a:rPr lang="en-US" sz="1400" kern="100" dirty="0">
                          <a:effectLst/>
                          <a:latin typeface="Avenir Next LT Pro" panose="020B0504020202020204" pitchFamily="34" charset="0"/>
                        </a:rPr>
                        <a:t>Merisis Catalyst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ED6423"/>
                    </a:solidFill>
                  </a:tcPr>
                </a:tc>
                <a:tc>
                  <a:txBody>
                    <a:bodyPr/>
                    <a:lstStyle/>
                    <a:p>
                      <a:pPr marL="0" marR="0" algn="ctr">
                        <a:lnSpc>
                          <a:spcPct val="107000"/>
                        </a:lnSpc>
                        <a:spcBef>
                          <a:spcPts val="0"/>
                        </a:spcBef>
                        <a:spcAft>
                          <a:spcPts val="0"/>
                        </a:spcAft>
                      </a:pPr>
                      <a:r>
                        <a:rPr lang="en-US" sz="1400" kern="100" dirty="0">
                          <a:effectLst/>
                          <a:latin typeface="Avenir Next LT Pro" panose="020B0504020202020204" pitchFamily="34" charset="0"/>
                        </a:rPr>
                        <a:t>Standard Equity PMS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ED6423"/>
                    </a:solidFill>
                  </a:tcPr>
                </a:tc>
                <a:tc>
                  <a:txBody>
                    <a:bodyPr/>
                    <a:lstStyle/>
                    <a:p>
                      <a:pPr marL="0" marR="0" algn="ctr">
                        <a:lnSpc>
                          <a:spcPct val="107000"/>
                        </a:lnSpc>
                        <a:spcBef>
                          <a:spcPts val="0"/>
                        </a:spcBef>
                        <a:spcAft>
                          <a:spcPts val="0"/>
                        </a:spcAft>
                      </a:pPr>
                      <a:r>
                        <a:rPr lang="en-US" sz="1400" kern="100" dirty="0">
                          <a:effectLst/>
                          <a:latin typeface="Avenir Next LT Pro" panose="020B0504020202020204" pitchFamily="34" charset="0"/>
                        </a:rPr>
                        <a:t>Problem Addressed</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rgbClr val="ED6423"/>
                    </a:solidFill>
                  </a:tcPr>
                </a:tc>
                <a:extLst>
                  <a:ext uri="{0D108BD9-81ED-4DB2-BD59-A6C34878D82A}">
                    <a16:rowId xmlns:a16="http://schemas.microsoft.com/office/drawing/2014/main" val="3178970303"/>
                  </a:ext>
                </a:extLst>
              </a:tr>
              <a:tr h="521133">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Fund Raising Duration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Limited Period</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Perpetual</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Improved ability to get better entry / exits on long term investments for client monies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3227727"/>
                  </a:ext>
                </a:extLst>
              </a:tr>
              <a:tr h="511237">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Fund life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Fixed Duration (1+3+1)</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Perpetual</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Unique ability to provide monetization opportunity to clients post completion of investment tenure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0830344"/>
                  </a:ext>
                </a:extLst>
              </a:tr>
              <a:tr h="893750">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Early Monetization Optionality</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Subject to Minimum hurdle rates being met client to be presented with early monetization optionality (without attracting exit loads)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No such optionality exists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Unique ability to provide early monetization opportunity to clients even prior to completion of full investment tenure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2552694"/>
                  </a:ext>
                </a:extLst>
              </a:tr>
              <a:tr h="441879">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Annual Fixed Fee Structure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1.00% - 1.25%  (Incl of GST)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1.25% – 2.50%</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Annual fixed fees lower by &gt; 50% vs Industry standards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2464854"/>
                  </a:ext>
                </a:extLst>
              </a:tr>
              <a:tr h="667814">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Portfolio Benchmarking</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Very Low – Uncorrelated to Benchmark</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Moderate to High – Correlated to Benchmark</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Focus to generate high absolute returns over a reasonably long investment horizon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0790585"/>
                  </a:ext>
                </a:extLst>
              </a:tr>
              <a:tr h="441879">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Portfolio Concentration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8 - 13 Stocks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20-40 Stocks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Focus to generate significant absolute returns by focusing on pure bottom-up stock picking</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2044111"/>
                  </a:ext>
                </a:extLst>
              </a:tr>
              <a:tr h="634871">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Performance Fee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Performance Fee Charged at end of Tenure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Performance Fee Charged Annually</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Unique feature in the PMS industry – Back ended performance fee aids in higher compounding of portfolio</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8025446"/>
                  </a:ext>
                </a:extLst>
              </a:tr>
              <a:tr h="593559">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GST Levy on Performance Fee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Performance Fee inclusive of GST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Performance Fee exclusive of GST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kern="100" dirty="0">
                          <a:effectLst/>
                          <a:latin typeface="Avenir Next LT Pro" panose="020B0504020202020204" pitchFamily="34" charset="0"/>
                        </a:rPr>
                        <a:t>Will potentially save clients &gt; 200bps in terms of cumulative costs for clients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6975755"/>
                  </a:ext>
                </a:extLst>
              </a:tr>
            </a:tbl>
          </a:graphicData>
        </a:graphic>
      </p:graphicFrame>
      <p:sp>
        <p:nvSpPr>
          <p:cNvPr id="4" name="TextBox 208">
            <a:extLst>
              <a:ext uri="{FF2B5EF4-FFF2-40B4-BE49-F238E27FC236}">
                <a16:creationId xmlns:a16="http://schemas.microsoft.com/office/drawing/2014/main" id="{E0C4A15C-2997-40F1-A930-42A9C0F0E8E0}"/>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54750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F28CB289-8816-4F5C-91F9-DFF8D3659476}"/>
              </a:ext>
            </a:extLst>
          </p:cNvPr>
          <p:cNvSpPr txBox="1"/>
          <p:nvPr/>
        </p:nvSpPr>
        <p:spPr>
          <a:xfrm>
            <a:off x="642401" y="94710"/>
            <a:ext cx="9058812"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lang="en-IN" sz="2800" dirty="0">
                <a:solidFill>
                  <a:srgbClr val="000000"/>
                </a:solidFill>
                <a:latin typeface="Avenir Next LT Pro" panose="020B0504020202020204" pitchFamily="34" charset="0"/>
              </a:rPr>
              <a:t>All Strategies – Snapshot </a:t>
            </a:r>
            <a:r>
              <a:rPr lang="en-US" sz="2800" b="1" dirty="0">
                <a:solidFill>
                  <a:srgbClr val="ED6423"/>
                </a:solidFill>
                <a:latin typeface="Avenir Next LT Pro" panose="020B0504020202020204" pitchFamily="34" charset="0"/>
              </a:rPr>
              <a:t>Key F</a:t>
            </a:r>
            <a:r>
              <a:rPr kumimoji="0" lang="en-US" sz="2800" b="1" i="0" u="none" strike="noStrike" kern="1200" cap="none" spc="0" normalizeH="0" baseline="0" noProof="0" dirty="0" err="1">
                <a:ln>
                  <a:noFill/>
                </a:ln>
                <a:solidFill>
                  <a:srgbClr val="ED6423"/>
                </a:solidFill>
                <a:effectLst/>
                <a:uLnTx/>
                <a:uFillTx/>
                <a:latin typeface="Avenir Next LT Pro" panose="020B0504020202020204" pitchFamily="34" charset="0"/>
                <a:ea typeface="+mn-ea"/>
                <a:cs typeface="+mn-cs"/>
              </a:rPr>
              <a:t>eatures</a:t>
            </a:r>
            <a:endParaRPr kumimoji="0" lang="en-IN" sz="2800" b="1" i="0" u="none" strike="noStrike" kern="1200" cap="none" spc="0" normalizeH="0" baseline="0" noProof="0" dirty="0">
              <a:ln>
                <a:noFill/>
              </a:ln>
              <a:solidFill>
                <a:srgbClr val="ED6423"/>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EDE42ABB-EA14-4431-8F4F-70DF4CFE8BCC}"/>
              </a:ext>
            </a:extLst>
          </p:cNvPr>
          <p:cNvSpPr/>
          <p:nvPr/>
        </p:nvSpPr>
        <p:spPr>
          <a:xfrm>
            <a:off x="658812" y="1280159"/>
            <a:ext cx="10874376" cy="4807821"/>
          </a:xfrm>
          <a:prstGeom prst="roundRect">
            <a:avLst>
              <a:gd name="adj" fmla="val 3438"/>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900">
              <a:solidFill>
                <a:schemeClr val="tx1">
                  <a:lumMod val="75000"/>
                </a:schemeClr>
              </a:solidFill>
              <a:latin typeface="Avenir Next LT Pro Light" panose="020B0304020202020204" pitchFamily="34" charset="0"/>
              <a:ea typeface="Roboto" panose="02000000000000000000" pitchFamily="2" charset="0"/>
            </a:endParaRPr>
          </a:p>
        </p:txBody>
      </p:sp>
      <p:sp>
        <p:nvSpPr>
          <p:cNvPr id="7" name="Rectangle: Rounded Corners 6">
            <a:extLst>
              <a:ext uri="{FF2B5EF4-FFF2-40B4-BE49-F238E27FC236}">
                <a16:creationId xmlns:a16="http://schemas.microsoft.com/office/drawing/2014/main" id="{8DDE8C0B-0295-4960-9321-BD33ED71CCDB}"/>
              </a:ext>
            </a:extLst>
          </p:cNvPr>
          <p:cNvSpPr/>
          <p:nvPr/>
        </p:nvSpPr>
        <p:spPr>
          <a:xfrm>
            <a:off x="678000" y="1783284"/>
            <a:ext cx="10836000" cy="677975"/>
          </a:xfrm>
          <a:prstGeom prst="roundRect">
            <a:avLst>
              <a:gd name="adj" fmla="val 15669"/>
            </a:avLst>
          </a:prstGeom>
          <a:solidFill>
            <a:srgbClr val="ED6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5A601F3-D43E-4432-A6AA-41D845AEC22B}"/>
              </a:ext>
            </a:extLst>
          </p:cNvPr>
          <p:cNvPicPr>
            <a:picLocks noChangeAspect="1"/>
          </p:cNvPicPr>
          <p:nvPr/>
        </p:nvPicPr>
        <p:blipFill>
          <a:blip r:embed="rId2"/>
          <a:srcRect r="66852"/>
          <a:stretch/>
        </p:blipFill>
        <p:spPr>
          <a:xfrm rot="10800000">
            <a:off x="3991293" y="2400322"/>
            <a:ext cx="257489" cy="3748595"/>
          </a:xfrm>
          <a:prstGeom prst="rect">
            <a:avLst/>
          </a:prstGeom>
        </p:spPr>
      </p:pic>
      <p:graphicFrame>
        <p:nvGraphicFramePr>
          <p:cNvPr id="9" name="Table 8">
            <a:extLst>
              <a:ext uri="{FF2B5EF4-FFF2-40B4-BE49-F238E27FC236}">
                <a16:creationId xmlns:a16="http://schemas.microsoft.com/office/drawing/2014/main" id="{AC5E0C67-D038-4C3F-A9E1-4B8F122FE654}"/>
              </a:ext>
            </a:extLst>
          </p:cNvPr>
          <p:cNvGraphicFramePr>
            <a:graphicFrameLocks noGrp="1"/>
          </p:cNvGraphicFramePr>
          <p:nvPr>
            <p:extLst>
              <p:ext uri="{D42A27DB-BD31-4B8C-83A1-F6EECF244321}">
                <p14:modId xmlns:p14="http://schemas.microsoft.com/office/powerpoint/2010/main" val="2678897406"/>
              </p:ext>
            </p:extLst>
          </p:nvPr>
        </p:nvGraphicFramePr>
        <p:xfrm>
          <a:off x="678000" y="1737360"/>
          <a:ext cx="10835999" cy="4418808"/>
        </p:xfrm>
        <a:graphic>
          <a:graphicData uri="http://schemas.openxmlformats.org/drawingml/2006/table">
            <a:tbl>
              <a:tblPr firstRow="1" bandRow="1">
                <a:tableStyleId>{2D5ABB26-0587-4C30-8999-92F81FD0307C}</a:tableStyleId>
              </a:tblPr>
              <a:tblGrid>
                <a:gridCol w="3304453">
                  <a:extLst>
                    <a:ext uri="{9D8B030D-6E8A-4147-A177-3AD203B41FA5}">
                      <a16:colId xmlns:a16="http://schemas.microsoft.com/office/drawing/2014/main" val="2464583970"/>
                    </a:ext>
                  </a:extLst>
                </a:gridCol>
                <a:gridCol w="2887579">
                  <a:extLst>
                    <a:ext uri="{9D8B030D-6E8A-4147-A177-3AD203B41FA5}">
                      <a16:colId xmlns:a16="http://schemas.microsoft.com/office/drawing/2014/main" val="3929432218"/>
                    </a:ext>
                  </a:extLst>
                </a:gridCol>
                <a:gridCol w="2141621">
                  <a:extLst>
                    <a:ext uri="{9D8B030D-6E8A-4147-A177-3AD203B41FA5}">
                      <a16:colId xmlns:a16="http://schemas.microsoft.com/office/drawing/2014/main" val="2334438930"/>
                    </a:ext>
                  </a:extLst>
                </a:gridCol>
                <a:gridCol w="2502346">
                  <a:extLst>
                    <a:ext uri="{9D8B030D-6E8A-4147-A177-3AD203B41FA5}">
                      <a16:colId xmlns:a16="http://schemas.microsoft.com/office/drawing/2014/main" val="1657025415"/>
                    </a:ext>
                  </a:extLst>
                </a:gridCol>
              </a:tblGrid>
              <a:tr h="818808">
                <a:tc>
                  <a:txBody>
                    <a:bodyPr/>
                    <a:lstStyle/>
                    <a:p>
                      <a:pPr algn="ctr"/>
                      <a:r>
                        <a:rPr lang="en-US" sz="1600" b="1" dirty="0">
                          <a:solidFill>
                            <a:schemeClr val="bg1"/>
                          </a:solidFill>
                          <a:latin typeface="Avenir Next LT Pro Light" panose="020B0304020202020204" pitchFamily="34" charset="0"/>
                        </a:rPr>
                        <a:t>Scheme Name</a:t>
                      </a:r>
                    </a:p>
                  </a:txBody>
                  <a:tcPr marL="180000" anchor="ctr">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US" sz="1600" b="1" dirty="0">
                          <a:solidFill>
                            <a:schemeClr val="bg1"/>
                          </a:solidFill>
                          <a:latin typeface="Avenir Next LT Pro Light" panose="020B0304020202020204" pitchFamily="34" charset="0"/>
                        </a:rPr>
                        <a:t>Merisis </a:t>
                      </a:r>
                      <a:r>
                        <a:rPr lang="en-US" sz="1600" b="1" dirty="0" err="1">
                          <a:solidFill>
                            <a:schemeClr val="bg1"/>
                          </a:solidFill>
                          <a:latin typeface="Avenir Next LT Pro Light" panose="020B0304020202020204" pitchFamily="34" charset="0"/>
                        </a:rPr>
                        <a:t>SmartBlend</a:t>
                      </a:r>
                      <a:r>
                        <a:rPr lang="en-US" sz="1600" b="1" dirty="0">
                          <a:solidFill>
                            <a:schemeClr val="bg1"/>
                          </a:solidFill>
                          <a:latin typeface="Avenir Next LT Pro Light" panose="020B0304020202020204" pitchFamily="34" charset="0"/>
                        </a:rPr>
                        <a:t> ETF</a:t>
                      </a:r>
                    </a:p>
                  </a:txBody>
                  <a:tcPr marL="18000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US" sz="1600" b="1" dirty="0" err="1">
                          <a:solidFill>
                            <a:schemeClr val="bg1"/>
                          </a:solidFill>
                          <a:latin typeface="Avenir Next LT Pro Light" panose="020B0304020202020204" pitchFamily="34" charset="0"/>
                        </a:rPr>
                        <a:t>Merisis</a:t>
                      </a:r>
                      <a:r>
                        <a:rPr lang="en-US" sz="1600" b="1" dirty="0">
                          <a:solidFill>
                            <a:schemeClr val="bg1"/>
                          </a:solidFill>
                          <a:latin typeface="Avenir Next LT Pro Light" panose="020B0304020202020204" pitchFamily="34" charset="0"/>
                        </a:rPr>
                        <a:t> Catalyst Series I</a:t>
                      </a:r>
                    </a:p>
                  </a:txBody>
                  <a:tcPr marL="180000"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r>
                        <a:rPr lang="en-US" sz="1600" b="1" dirty="0" err="1">
                          <a:solidFill>
                            <a:schemeClr val="bg1"/>
                          </a:solidFill>
                          <a:latin typeface="Avenir Next LT Pro Light" panose="020B0304020202020204" pitchFamily="34" charset="0"/>
                        </a:rPr>
                        <a:t>Merisis</a:t>
                      </a:r>
                      <a:r>
                        <a:rPr lang="en-US" sz="1600" b="1" dirty="0">
                          <a:solidFill>
                            <a:schemeClr val="bg1"/>
                          </a:solidFill>
                          <a:latin typeface="Avenir Next LT Pro Light" panose="020B0304020202020204" pitchFamily="34" charset="0"/>
                        </a:rPr>
                        <a:t> Multicap </a:t>
                      </a:r>
                    </a:p>
                  </a:txBody>
                  <a:tcPr marL="180000"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256819833"/>
                  </a:ext>
                </a:extLst>
              </a:tr>
              <a:tr h="720000">
                <a:tc>
                  <a:txBody>
                    <a:bodyPr/>
                    <a:lstStyle/>
                    <a:p>
                      <a:pPr algn="ctr"/>
                      <a:r>
                        <a:rPr lang="en-US" sz="1600" b="1" dirty="0">
                          <a:solidFill>
                            <a:srgbClr val="000000"/>
                          </a:solidFill>
                          <a:latin typeface="Avenir Next LT Pro Light" panose="020B0304020202020204" pitchFamily="34" charset="0"/>
                        </a:rPr>
                        <a:t>Benchmark</a:t>
                      </a:r>
                    </a:p>
                  </a:txBody>
                  <a:tcPr marL="180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a:r>
                        <a:rPr lang="it-IT" sz="1400" b="0" i="0" kern="1200" dirty="0">
                          <a:solidFill>
                            <a:schemeClr val="tx1"/>
                          </a:solidFill>
                          <a:effectLst/>
                          <a:latin typeface="Avenir Next LT Pro Light" panose="020B0304020202020204" pitchFamily="34" charset="0"/>
                          <a:ea typeface="+mn-ea"/>
                          <a:cs typeface="+mn-cs"/>
                        </a:rPr>
                        <a:t>CRISIL Hybrid 35+65 - Aggressive TR INR</a:t>
                      </a:r>
                      <a:endParaRPr lang="en-US" sz="1400" dirty="0">
                        <a:solidFill>
                          <a:srgbClr val="000000"/>
                        </a:solidFill>
                        <a:latin typeface="Avenir Next LT Pro Light" panose="020B0304020202020204" pitchFamily="34" charset="0"/>
                      </a:endParaRP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1600" kern="1200" dirty="0">
                          <a:solidFill>
                            <a:srgbClr val="000000"/>
                          </a:solidFill>
                          <a:latin typeface="Avenir Next LT Pro Light" panose="020B0304020202020204" pitchFamily="34" charset="0"/>
                          <a:ea typeface="+mn-ea"/>
                          <a:cs typeface="+mn-cs"/>
                        </a:rPr>
                        <a:t>BSE 500 TRI</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latin typeface="Avenir Next LT Pro Light" panose="020B0304020202020204" pitchFamily="34" charset="0"/>
                        </a:rPr>
                        <a:t>BSE 500 TRI</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03706966"/>
                  </a:ext>
                </a:extLst>
              </a:tr>
              <a:tr h="720000">
                <a:tc>
                  <a:txBody>
                    <a:bodyPr/>
                    <a:lstStyle/>
                    <a:p>
                      <a:pPr algn="ctr"/>
                      <a:r>
                        <a:rPr lang="en-US" sz="1600" b="1" dirty="0">
                          <a:solidFill>
                            <a:srgbClr val="000000"/>
                          </a:solidFill>
                          <a:latin typeface="Avenir Next LT Pro Light" panose="020B0304020202020204" pitchFamily="34" charset="0"/>
                        </a:rPr>
                        <a:t>Objective</a:t>
                      </a:r>
                    </a:p>
                  </a:txBody>
                  <a:tcPr marL="180000" anchor="ctr">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a:r>
                        <a:rPr lang="en-US" sz="1600" dirty="0">
                          <a:solidFill>
                            <a:srgbClr val="000000"/>
                          </a:solidFill>
                          <a:latin typeface="Avenir Next LT Pro Light" panose="020B0304020202020204" pitchFamily="34" charset="0"/>
                        </a:rPr>
                        <a:t>Capital Appreciation</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venir Next LT Pro Light" panose="020B0304020202020204" pitchFamily="34" charset="0"/>
                        </a:rPr>
                        <a:t>Capital Appreciation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venir Next LT Pro Light" panose="020B0304020202020204" pitchFamily="34" charset="0"/>
                        </a:rPr>
                        <a:t>Capital Appreciation</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0398573"/>
                  </a:ext>
                </a:extLst>
              </a:tr>
              <a:tr h="720000">
                <a:tc>
                  <a:txBody>
                    <a:bodyPr/>
                    <a:lstStyle/>
                    <a:p>
                      <a:pPr algn="ctr"/>
                      <a:r>
                        <a:rPr lang="en-US" sz="1600" b="1" dirty="0">
                          <a:solidFill>
                            <a:srgbClr val="000000"/>
                          </a:solidFill>
                          <a:latin typeface="Avenir Next LT Pro Light" panose="020B0304020202020204" pitchFamily="34" charset="0"/>
                        </a:rPr>
                        <a:t>Investment Horizon</a:t>
                      </a:r>
                    </a:p>
                  </a:txBody>
                  <a:tcPr marL="180000" anchor="ctr">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a:r>
                        <a:rPr lang="en-US" sz="1600" dirty="0">
                          <a:solidFill>
                            <a:srgbClr val="000000"/>
                          </a:solidFill>
                          <a:latin typeface="Avenir Next LT Pro Light" panose="020B0304020202020204" pitchFamily="34" charset="0"/>
                        </a:rPr>
                        <a:t>+2 Years</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1600" kern="1200" dirty="0">
                          <a:solidFill>
                            <a:srgbClr val="000000"/>
                          </a:solidFill>
                          <a:latin typeface="Avenir Next LT Pro Light" panose="020B0304020202020204" pitchFamily="34" charset="0"/>
                          <a:ea typeface="+mn-ea"/>
                          <a:cs typeface="+mn-cs"/>
                        </a:rPr>
                        <a:t>+4 Years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latin typeface="Avenir Next LT Pro Light" panose="020B0304020202020204" pitchFamily="34" charset="0"/>
                        </a:rPr>
                        <a:t>+3 Years</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5152087"/>
                  </a:ext>
                </a:extLst>
              </a:tr>
              <a:tr h="720000">
                <a:tc>
                  <a:txBody>
                    <a:bodyPr/>
                    <a:lstStyle/>
                    <a:p>
                      <a:pPr algn="ctr"/>
                      <a:r>
                        <a:rPr lang="en-US" sz="1600" b="1" dirty="0">
                          <a:solidFill>
                            <a:srgbClr val="000000"/>
                          </a:solidFill>
                          <a:latin typeface="Avenir Next LT Pro Light" panose="020B0304020202020204" pitchFamily="34" charset="0"/>
                        </a:rPr>
                        <a:t>Ticket Size</a:t>
                      </a:r>
                    </a:p>
                  </a:txBody>
                  <a:tcPr marL="180000" anchor="ctr">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noFill/>
                  </a:tcPr>
                </a:tc>
                <a:tc>
                  <a:txBody>
                    <a:bodyPr/>
                    <a:lstStyle/>
                    <a:p>
                      <a:pPr algn="ctr"/>
                      <a:r>
                        <a:rPr lang="en-US" sz="1600" dirty="0">
                          <a:solidFill>
                            <a:srgbClr val="000000"/>
                          </a:solidFill>
                          <a:latin typeface="Avenir Next LT Pro Light" panose="020B0304020202020204" pitchFamily="34" charset="0"/>
                        </a:rPr>
                        <a:t>INR 50 Lacs </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1600" kern="1200" dirty="0">
                          <a:solidFill>
                            <a:srgbClr val="000000"/>
                          </a:solidFill>
                          <a:latin typeface="Avenir Next LT Pro Light" panose="020B0304020202020204" pitchFamily="34" charset="0"/>
                          <a:ea typeface="+mn-ea"/>
                          <a:cs typeface="+mn-cs"/>
                        </a:rPr>
                        <a:t>INR 1Crore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latin typeface="Avenir Next LT Pro Light" panose="020B0304020202020204" pitchFamily="34" charset="0"/>
                        </a:rPr>
                        <a:t>INR 1 Crore</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6350" cap="flat" cmpd="sng" algn="ctr">
                      <a:solidFill>
                        <a:srgbClr val="ACBFB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78846532"/>
                  </a:ext>
                </a:extLst>
              </a:tr>
              <a:tr h="720000">
                <a:tc>
                  <a:txBody>
                    <a:bodyPr/>
                    <a:lstStyle/>
                    <a:p>
                      <a:pPr algn="ctr"/>
                      <a:r>
                        <a:rPr lang="en-US" sz="1600" b="1" dirty="0">
                          <a:solidFill>
                            <a:srgbClr val="000000"/>
                          </a:solidFill>
                          <a:latin typeface="Avenir Next LT Pro Light" panose="020B0304020202020204" pitchFamily="34" charset="0"/>
                        </a:rPr>
                        <a:t>Client Risk Category</a:t>
                      </a:r>
                    </a:p>
                  </a:txBody>
                  <a:tcPr marL="180000" anchor="ctr">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1600" dirty="0">
                          <a:solidFill>
                            <a:srgbClr val="000000"/>
                          </a:solidFill>
                          <a:latin typeface="Avenir Next LT Pro Light" panose="020B0304020202020204" pitchFamily="34" charset="0"/>
                        </a:rPr>
                        <a:t>Balanced</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3175" cap="flat" cmpd="sng" algn="ctr">
                      <a:no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r>
                        <a:rPr lang="en-US" sz="1600" kern="1200" dirty="0">
                          <a:solidFill>
                            <a:srgbClr val="000000"/>
                          </a:solidFill>
                          <a:latin typeface="Avenir Next LT Pro Light" panose="020B0304020202020204" pitchFamily="34" charset="0"/>
                          <a:ea typeface="+mn-ea"/>
                          <a:cs typeface="+mn-cs"/>
                        </a:rPr>
                        <a:t>Growth</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3175" cap="flat" cmpd="sng" algn="ctr">
                      <a:noFill/>
                      <a:prstDash val="solid"/>
                      <a:round/>
                      <a:headEnd type="none" w="med" len="med"/>
                      <a:tailEnd type="none" w="med" len="med"/>
                    </a:lnB>
                    <a:solidFill>
                      <a:schemeClr val="bg1">
                        <a:lumMod val="95000"/>
                      </a:schemeClr>
                    </a:solidFill>
                  </a:tcPr>
                </a:tc>
                <a:tc>
                  <a:txBody>
                    <a:bodyPr/>
                    <a:lstStyle/>
                    <a:p>
                      <a:pPr algn="ctr"/>
                      <a:r>
                        <a:rPr lang="en-US" sz="1600" dirty="0">
                          <a:solidFill>
                            <a:srgbClr val="000000"/>
                          </a:solidFill>
                          <a:latin typeface="Avenir Next LT Pro Light" panose="020B0304020202020204" pitchFamily="34" charset="0"/>
                        </a:rPr>
                        <a:t>Growth</a:t>
                      </a:r>
                    </a:p>
                  </a:txBody>
                  <a:tcPr marL="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ACBFBC"/>
                      </a:solidFill>
                      <a:prstDash val="solid"/>
                      <a:round/>
                      <a:headEnd type="none" w="med" len="med"/>
                      <a:tailEnd type="none" w="med" len="med"/>
                    </a:lnT>
                    <a:lnB w="3175"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75965043"/>
                  </a:ext>
                </a:extLst>
              </a:tr>
            </a:tbl>
          </a:graphicData>
        </a:graphic>
      </p:graphicFrame>
      <p:sp>
        <p:nvSpPr>
          <p:cNvPr id="13" name="TextBox 12">
            <a:extLst>
              <a:ext uri="{FF2B5EF4-FFF2-40B4-BE49-F238E27FC236}">
                <a16:creationId xmlns:a16="http://schemas.microsoft.com/office/drawing/2014/main" id="{F5C8BF43-4F00-4373-A0ED-1C71BAA0E093}"/>
              </a:ext>
            </a:extLst>
          </p:cNvPr>
          <p:cNvSpPr txBox="1"/>
          <p:nvPr/>
        </p:nvSpPr>
        <p:spPr>
          <a:xfrm>
            <a:off x="4679101" y="1348347"/>
            <a:ext cx="2833799" cy="338554"/>
          </a:xfrm>
          <a:prstGeom prst="rect">
            <a:avLst/>
          </a:prstGeom>
          <a:noFill/>
        </p:spPr>
        <p:txBody>
          <a:bodyPr wrap="square">
            <a:spAutoFit/>
          </a:bodyPr>
          <a:lstStyle/>
          <a:p>
            <a:pPr marL="0" lvl="1" indent="0" algn="ctr" defTabSz="1371600">
              <a:spcBef>
                <a:spcPts val="750"/>
              </a:spcBef>
              <a:buNone/>
              <a:defRPr/>
            </a:pPr>
            <a:r>
              <a:rPr lang="en-US" sz="1600" b="1" dirty="0">
                <a:solidFill>
                  <a:srgbClr val="ED6423"/>
                </a:solidFill>
                <a:latin typeface="Avenir Next LT Pro Light" panose="020B0304020202020204" pitchFamily="34" charset="0"/>
                <a:cs typeface="Poppins" panose="00000500000000000000" pitchFamily="2" charset="0"/>
              </a:rPr>
              <a:t>Key Features</a:t>
            </a:r>
          </a:p>
        </p:txBody>
      </p:sp>
      <p:grpSp>
        <p:nvGrpSpPr>
          <p:cNvPr id="10" name="Group 9">
            <a:extLst>
              <a:ext uri="{FF2B5EF4-FFF2-40B4-BE49-F238E27FC236}">
                <a16:creationId xmlns:a16="http://schemas.microsoft.com/office/drawing/2014/main" id="{B885BB66-2D86-42F3-8501-B1A4ED406514}"/>
              </a:ext>
            </a:extLst>
          </p:cNvPr>
          <p:cNvGrpSpPr/>
          <p:nvPr/>
        </p:nvGrpSpPr>
        <p:grpSpPr>
          <a:xfrm>
            <a:off x="10793403" y="220247"/>
            <a:ext cx="1398597" cy="584776"/>
            <a:chOff x="10793403" y="220247"/>
            <a:chExt cx="1398597" cy="584776"/>
          </a:xfrm>
        </p:grpSpPr>
        <p:sp>
          <p:nvSpPr>
            <p:cNvPr id="11" name="Rectangle: Top Corners Rounded 10">
              <a:extLst>
                <a:ext uri="{FF2B5EF4-FFF2-40B4-BE49-F238E27FC236}">
                  <a16:creationId xmlns:a16="http://schemas.microsoft.com/office/drawing/2014/main" id="{607B3FFD-E246-4BD6-A549-137A6451347E}"/>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12" name="Content Placeholder 55">
              <a:extLst>
                <a:ext uri="{FF2B5EF4-FFF2-40B4-BE49-F238E27FC236}">
                  <a16:creationId xmlns:a16="http://schemas.microsoft.com/office/drawing/2014/main" id="{B7F24CD1-FB69-45DA-8E9B-557960531F79}"/>
                </a:ext>
              </a:extLst>
            </p:cNvPr>
            <p:cNvPicPr>
              <a:picLocks noChangeAspect="1"/>
            </p:cNvPicPr>
            <p:nvPr/>
          </p:nvPicPr>
          <p:blipFill>
            <a:blip r:embed="rId3"/>
            <a:stretch>
              <a:fillRect/>
            </a:stretch>
          </p:blipFill>
          <p:spPr>
            <a:xfrm>
              <a:off x="11263718" y="292811"/>
              <a:ext cx="763456" cy="439646"/>
            </a:xfrm>
            <a:prstGeom prst="rect">
              <a:avLst/>
            </a:prstGeom>
          </p:spPr>
        </p:pic>
      </p:grpSp>
      <p:sp>
        <p:nvSpPr>
          <p:cNvPr id="14" name="TextBox 208">
            <a:extLst>
              <a:ext uri="{FF2B5EF4-FFF2-40B4-BE49-F238E27FC236}">
                <a16:creationId xmlns:a16="http://schemas.microsoft.com/office/drawing/2014/main" id="{0402349F-65DC-47CA-875C-765A361711CA}"/>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967417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6E9AFB5-C8B5-41D8-A216-01B0E900022D}"/>
              </a:ext>
            </a:extLst>
          </p:cNvPr>
          <p:cNvSpPr txBox="1"/>
          <p:nvPr/>
        </p:nvSpPr>
        <p:spPr>
          <a:xfrm>
            <a:off x="658812" y="97937"/>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lang="en-IN" sz="2800" b="1" dirty="0" err="1">
                <a:solidFill>
                  <a:srgbClr val="ED6423"/>
                </a:solidFill>
                <a:latin typeface="Avenir Next LT Pro" panose="020B0504020202020204" pitchFamily="34" charset="0"/>
              </a:rPr>
              <a:t>Merisis</a:t>
            </a:r>
            <a:r>
              <a:rPr lang="en-IN" sz="2800" b="1" dirty="0">
                <a:solidFill>
                  <a:srgbClr val="ED6423"/>
                </a:solidFill>
                <a:latin typeface="Avenir Next LT Pro" panose="020B0504020202020204" pitchFamily="34" charset="0"/>
              </a:rPr>
              <a:t> </a:t>
            </a:r>
            <a:r>
              <a:rPr lang="en-IN" sz="2800" b="1" dirty="0" err="1">
                <a:solidFill>
                  <a:srgbClr val="ED6423"/>
                </a:solidFill>
                <a:latin typeface="Avenir Next LT Pro" panose="020B0504020202020204" pitchFamily="34" charset="0"/>
              </a:rPr>
              <a:t>SmartBlend</a:t>
            </a:r>
            <a:r>
              <a:rPr lang="en-IN" sz="2800" b="1" dirty="0">
                <a:solidFill>
                  <a:srgbClr val="ED6423"/>
                </a:solidFill>
                <a:latin typeface="Avenir Next LT Pro" panose="020B0504020202020204" pitchFamily="34" charset="0"/>
              </a:rPr>
              <a:t> ETF </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mn-ea"/>
                <a:cs typeface="+mn-cs"/>
              </a:rPr>
              <a:t>Fee Structure</a:t>
            </a:r>
            <a:endParaRPr kumimoji="0" lang="en-IN"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3D9F80EA-B301-4843-B80A-E6E720F6FA2D}"/>
              </a:ext>
            </a:extLst>
          </p:cNvPr>
          <p:cNvSpPr/>
          <p:nvPr/>
        </p:nvSpPr>
        <p:spPr>
          <a:xfrm>
            <a:off x="668406" y="2225040"/>
            <a:ext cx="10836000" cy="2367280"/>
          </a:xfrm>
          <a:prstGeom prst="roundRect">
            <a:avLst>
              <a:gd name="adj" fmla="val 3438"/>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800">
              <a:solidFill>
                <a:schemeClr val="tx1">
                  <a:lumMod val="75000"/>
                </a:schemeClr>
              </a:solidFill>
              <a:latin typeface="Avenir Next LT Pro Light" panose="020B0304020202020204" pitchFamily="34" charset="0"/>
              <a:ea typeface="Roboto" panose="02000000000000000000" pitchFamily="2" charset="0"/>
            </a:endParaRPr>
          </a:p>
        </p:txBody>
      </p:sp>
      <p:sp>
        <p:nvSpPr>
          <p:cNvPr id="8" name="Rectangle: Rounded Corners 7">
            <a:extLst>
              <a:ext uri="{FF2B5EF4-FFF2-40B4-BE49-F238E27FC236}">
                <a16:creationId xmlns:a16="http://schemas.microsoft.com/office/drawing/2014/main" id="{6171B2FB-01F6-43D0-BFB2-96B36F99DD36}"/>
              </a:ext>
            </a:extLst>
          </p:cNvPr>
          <p:cNvSpPr/>
          <p:nvPr/>
        </p:nvSpPr>
        <p:spPr>
          <a:xfrm>
            <a:off x="668406" y="2072845"/>
            <a:ext cx="10836000" cy="432000"/>
          </a:xfrm>
          <a:prstGeom prst="roundRect">
            <a:avLst>
              <a:gd name="adj" fmla="val 15669"/>
            </a:avLst>
          </a:prstGeom>
          <a:solidFill>
            <a:srgbClr val="ED6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4" name="Table 23">
            <a:extLst>
              <a:ext uri="{FF2B5EF4-FFF2-40B4-BE49-F238E27FC236}">
                <a16:creationId xmlns:a16="http://schemas.microsoft.com/office/drawing/2014/main" id="{E1E6A420-2943-455D-9C87-5613BF2CB689}"/>
              </a:ext>
            </a:extLst>
          </p:cNvPr>
          <p:cNvGraphicFramePr>
            <a:graphicFrameLocks noGrp="1"/>
          </p:cNvGraphicFramePr>
          <p:nvPr>
            <p:extLst>
              <p:ext uri="{D42A27DB-BD31-4B8C-83A1-F6EECF244321}">
                <p14:modId xmlns:p14="http://schemas.microsoft.com/office/powerpoint/2010/main" val="4239654549"/>
              </p:ext>
            </p:extLst>
          </p:nvPr>
        </p:nvGraphicFramePr>
        <p:xfrm>
          <a:off x="389342" y="2022560"/>
          <a:ext cx="10874376" cy="2031281"/>
        </p:xfrm>
        <a:graphic>
          <a:graphicData uri="http://schemas.openxmlformats.org/drawingml/2006/table">
            <a:tbl>
              <a:tblPr firstRow="1" bandRow="1">
                <a:tableStyleId>{2D5ABB26-0587-4C30-8999-92F81FD0307C}</a:tableStyleId>
              </a:tblPr>
              <a:tblGrid>
                <a:gridCol w="3624792">
                  <a:extLst>
                    <a:ext uri="{9D8B030D-6E8A-4147-A177-3AD203B41FA5}">
                      <a16:colId xmlns:a16="http://schemas.microsoft.com/office/drawing/2014/main" val="2464583970"/>
                    </a:ext>
                  </a:extLst>
                </a:gridCol>
                <a:gridCol w="3624792">
                  <a:extLst>
                    <a:ext uri="{9D8B030D-6E8A-4147-A177-3AD203B41FA5}">
                      <a16:colId xmlns:a16="http://schemas.microsoft.com/office/drawing/2014/main" val="3929432218"/>
                    </a:ext>
                  </a:extLst>
                </a:gridCol>
                <a:gridCol w="3624792">
                  <a:extLst>
                    <a:ext uri="{9D8B030D-6E8A-4147-A177-3AD203B41FA5}">
                      <a16:colId xmlns:a16="http://schemas.microsoft.com/office/drawing/2014/main" val="1325425294"/>
                    </a:ext>
                  </a:extLst>
                </a:gridCol>
              </a:tblGrid>
              <a:tr h="522408">
                <a:tc>
                  <a:txBody>
                    <a:bodyPr/>
                    <a:lstStyle/>
                    <a:p>
                      <a:pPr marL="0" marR="0" algn="ctr">
                        <a:lnSpc>
                          <a:spcPct val="107000"/>
                        </a:lnSpc>
                        <a:spcBef>
                          <a:spcPts val="0"/>
                        </a:spcBef>
                        <a:spcAft>
                          <a:spcPts val="0"/>
                        </a:spcAft>
                      </a:pPr>
                      <a:r>
                        <a:rPr lang="en-US" sz="1600" b="1" kern="100" dirty="0">
                          <a:solidFill>
                            <a:schemeClr val="bg1"/>
                          </a:solidFill>
                          <a:effectLst/>
                          <a:latin typeface="Avenir Next LT Pro Light" panose="020B0304020202020204" pitchFamily="34" charset="0"/>
                        </a:rPr>
                        <a:t>Client Investment Commitment</a:t>
                      </a:r>
                      <a:endParaRPr lang="en-US" sz="1600" b="1" kern="100" dirty="0">
                        <a:solidFill>
                          <a:schemeClr val="bg1"/>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kern="100" dirty="0">
                          <a:solidFill>
                            <a:schemeClr val="bg1"/>
                          </a:solidFill>
                          <a:effectLst/>
                          <a:latin typeface="Avenir Next LT Pro Light" panose="020B0304020202020204" pitchFamily="34" charset="0"/>
                        </a:rPr>
                        <a:t>Upto INR 2 Crores</a:t>
                      </a:r>
                      <a:endParaRPr lang="en-US" sz="1600" b="1" kern="100" dirty="0">
                        <a:solidFill>
                          <a:schemeClr val="bg1"/>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b="1" kern="100" dirty="0">
                          <a:solidFill>
                            <a:schemeClr val="bg1"/>
                          </a:solidFill>
                          <a:effectLst/>
                          <a:latin typeface="Avenir Next LT Pro Light" panose="020B0304020202020204" pitchFamily="34" charset="0"/>
                        </a:rPr>
                        <a:t>Above INR 2 Crores</a:t>
                      </a:r>
                      <a:endParaRPr lang="en-US" sz="1600" b="1" kern="100" dirty="0">
                        <a:solidFill>
                          <a:schemeClr val="bg1"/>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107802283"/>
                  </a:ext>
                </a:extLst>
              </a:tr>
              <a:tr h="482223">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Annual Management Fee</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rgbClr val="ACBFBC"/>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1.00% p.a.</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rgbClr val="ACBFBC"/>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0.75% p.a.</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rgbClr val="ACBFBC"/>
                      </a:solidFill>
                      <a:prstDash val="solid"/>
                      <a:round/>
                      <a:headEnd type="none" w="med" len="med"/>
                      <a:tailEnd type="none" w="med" len="med"/>
                    </a:lnB>
                    <a:noFill/>
                  </a:tcPr>
                </a:tc>
                <a:extLst>
                  <a:ext uri="{0D108BD9-81ED-4DB2-BD59-A6C34878D82A}">
                    <a16:rowId xmlns:a16="http://schemas.microsoft.com/office/drawing/2014/main" val="2256819833"/>
                  </a:ext>
                </a:extLst>
              </a:tr>
              <a:tr h="482223">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Exit Load</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lnR w="6350" cap="flat" cmpd="sng" algn="ctr">
                      <a:noFill/>
                      <a:prstDash val="solid"/>
                      <a:round/>
                      <a:headEnd type="none" w="med" len="med"/>
                      <a:tailEnd type="none" w="med" len="med"/>
                    </a:ln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0.50% Exit Load up to 181 Days</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0.50% Exit Load </a:t>
                      </a:r>
                      <a:r>
                        <a:rPr lang="en-US" sz="1400" kern="100" dirty="0" err="1">
                          <a:solidFill>
                            <a:srgbClr val="000000"/>
                          </a:solidFill>
                          <a:effectLst/>
                          <a:latin typeface="Avenir Next LT Pro Light" panose="020B0304020202020204" pitchFamily="34" charset="0"/>
                        </a:rPr>
                        <a:t>upto</a:t>
                      </a:r>
                      <a:r>
                        <a:rPr lang="en-US" sz="1400" kern="100" dirty="0">
                          <a:solidFill>
                            <a:srgbClr val="000000"/>
                          </a:solidFill>
                          <a:effectLst/>
                          <a:latin typeface="Avenir Next LT Pro Light" panose="020B0304020202020204" pitchFamily="34" charset="0"/>
                        </a:rPr>
                        <a:t> 367 Days</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ACBFBC"/>
                      </a:solidFill>
                      <a:prstDash val="solid"/>
                      <a:round/>
                      <a:headEnd type="none" w="med" len="med"/>
                      <a:tailEnd type="none" w="med" len="med"/>
                    </a:lnT>
                    <a:lnB w="3175" cap="flat" cmpd="sng" algn="ctr">
                      <a:solidFill>
                        <a:srgbClr val="ACBFBC"/>
                      </a:solidFill>
                      <a:prstDash val="solid"/>
                      <a:round/>
                      <a:headEnd type="none" w="med" len="med"/>
                      <a:tailEnd type="none" w="med" len="med"/>
                    </a:lnB>
                    <a:noFill/>
                  </a:tcPr>
                </a:tc>
                <a:extLst>
                  <a:ext uri="{0D108BD9-81ED-4DB2-BD59-A6C34878D82A}">
                    <a16:rowId xmlns:a16="http://schemas.microsoft.com/office/drawing/2014/main" val="1303706966"/>
                  </a:ext>
                </a:extLst>
              </a:tr>
              <a:tr h="544427">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Performance Fee</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lnR w="6350" cap="flat" cmpd="sng" algn="ctr">
                      <a:noFill/>
                      <a:prstDash val="solid"/>
                      <a:round/>
                      <a:headEnd type="none" w="med" len="med"/>
                      <a:tailEnd type="none" w="med" len="med"/>
                    </a:lnR>
                    <a:lnT w="3175" cap="flat" cmpd="sng" algn="ctr">
                      <a:solidFill>
                        <a:srgbClr val="ACBFBC"/>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20% Outperformance over 10% Hurdle Rate charged annually</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ACBFBC"/>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15% Outperformance over 10% Hurdle Rate charged annually</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ACBFBC"/>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710398573"/>
                  </a:ext>
                </a:extLst>
              </a:tr>
            </a:tbl>
          </a:graphicData>
        </a:graphic>
      </p:graphicFrame>
      <p:grpSp>
        <p:nvGrpSpPr>
          <p:cNvPr id="20" name="Group 19">
            <a:extLst>
              <a:ext uri="{FF2B5EF4-FFF2-40B4-BE49-F238E27FC236}">
                <a16:creationId xmlns:a16="http://schemas.microsoft.com/office/drawing/2014/main" id="{75392392-B06F-4AF6-B66E-A64F344CF65F}"/>
              </a:ext>
            </a:extLst>
          </p:cNvPr>
          <p:cNvGrpSpPr/>
          <p:nvPr/>
        </p:nvGrpSpPr>
        <p:grpSpPr>
          <a:xfrm>
            <a:off x="10793403" y="220247"/>
            <a:ext cx="1398597" cy="584776"/>
            <a:chOff x="10793403" y="220247"/>
            <a:chExt cx="1398597" cy="584776"/>
          </a:xfrm>
        </p:grpSpPr>
        <p:sp>
          <p:nvSpPr>
            <p:cNvPr id="22" name="Rectangle: Top Corners Rounded 21">
              <a:extLst>
                <a:ext uri="{FF2B5EF4-FFF2-40B4-BE49-F238E27FC236}">
                  <a16:creationId xmlns:a16="http://schemas.microsoft.com/office/drawing/2014/main" id="{1F69F4E9-A3B6-4EC2-998D-3B26A695DBBB}"/>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25" name="Content Placeholder 55">
              <a:extLst>
                <a:ext uri="{FF2B5EF4-FFF2-40B4-BE49-F238E27FC236}">
                  <a16:creationId xmlns:a16="http://schemas.microsoft.com/office/drawing/2014/main" id="{92AA451A-173F-4D45-9D55-AED5C5DB8A99}"/>
                </a:ext>
              </a:extLst>
            </p:cNvPr>
            <p:cNvPicPr>
              <a:picLocks noChangeAspect="1"/>
            </p:cNvPicPr>
            <p:nvPr/>
          </p:nvPicPr>
          <p:blipFill>
            <a:blip r:embed="rId2"/>
            <a:stretch>
              <a:fillRect/>
            </a:stretch>
          </p:blipFill>
          <p:spPr>
            <a:xfrm>
              <a:off x="11263718" y="292811"/>
              <a:ext cx="763456" cy="439646"/>
            </a:xfrm>
            <a:prstGeom prst="rect">
              <a:avLst/>
            </a:prstGeom>
          </p:spPr>
        </p:pic>
      </p:grpSp>
      <p:sp>
        <p:nvSpPr>
          <p:cNvPr id="2" name="TextBox 1">
            <a:extLst>
              <a:ext uri="{FF2B5EF4-FFF2-40B4-BE49-F238E27FC236}">
                <a16:creationId xmlns:a16="http://schemas.microsoft.com/office/drawing/2014/main" id="{CBF897A9-8D01-2744-704B-6BFA614657F6}"/>
              </a:ext>
            </a:extLst>
          </p:cNvPr>
          <p:cNvSpPr txBox="1"/>
          <p:nvPr/>
        </p:nvSpPr>
        <p:spPr>
          <a:xfrm>
            <a:off x="687594" y="4185920"/>
            <a:ext cx="6465046" cy="292388"/>
          </a:xfrm>
          <a:prstGeom prst="rect">
            <a:avLst/>
          </a:prstGeom>
          <a:noFill/>
        </p:spPr>
        <p:txBody>
          <a:bodyPr wrap="square" rtlCol="0">
            <a:spAutoFit/>
          </a:bodyPr>
          <a:lstStyle/>
          <a:p>
            <a:r>
              <a:rPr lang="en-US" sz="1300" i="1" dirty="0"/>
              <a:t>*Fees are Inclusive of GST</a:t>
            </a:r>
          </a:p>
        </p:txBody>
      </p:sp>
      <p:sp>
        <p:nvSpPr>
          <p:cNvPr id="10" name="TextBox 208">
            <a:extLst>
              <a:ext uri="{FF2B5EF4-FFF2-40B4-BE49-F238E27FC236}">
                <a16:creationId xmlns:a16="http://schemas.microsoft.com/office/drawing/2014/main" id="{6182AD9C-FB73-470F-BE45-1C27872488AC}"/>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1260006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6E9AFB5-C8B5-41D8-A216-01B0E900022D}"/>
              </a:ext>
            </a:extLst>
          </p:cNvPr>
          <p:cNvSpPr txBox="1"/>
          <p:nvPr/>
        </p:nvSpPr>
        <p:spPr>
          <a:xfrm>
            <a:off x="658812" y="97937"/>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lang="en-IN" sz="2800" b="1" dirty="0" err="1">
                <a:solidFill>
                  <a:srgbClr val="ED6423"/>
                </a:solidFill>
                <a:latin typeface="Avenir Next LT Pro" panose="020B0504020202020204" pitchFamily="34" charset="0"/>
              </a:rPr>
              <a:t>Merisis</a:t>
            </a:r>
            <a:r>
              <a:rPr lang="en-IN" sz="2800" b="1" dirty="0">
                <a:solidFill>
                  <a:srgbClr val="ED6423"/>
                </a:solidFill>
                <a:latin typeface="Avenir Next LT Pro" panose="020B0504020202020204" pitchFamily="34" charset="0"/>
              </a:rPr>
              <a:t> Catalyst Series 1 </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mn-ea"/>
                <a:cs typeface="+mn-cs"/>
              </a:rPr>
              <a:t>Fee Structure</a:t>
            </a:r>
            <a:endParaRPr kumimoji="0" lang="en-IN"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3D9F80EA-B301-4843-B80A-E6E720F6FA2D}"/>
              </a:ext>
            </a:extLst>
          </p:cNvPr>
          <p:cNvSpPr/>
          <p:nvPr/>
        </p:nvSpPr>
        <p:spPr>
          <a:xfrm>
            <a:off x="678000" y="1798320"/>
            <a:ext cx="10836000" cy="3642360"/>
          </a:xfrm>
          <a:prstGeom prst="roundRect">
            <a:avLst>
              <a:gd name="adj" fmla="val 3438"/>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800">
              <a:solidFill>
                <a:schemeClr val="tx1">
                  <a:lumMod val="75000"/>
                </a:schemeClr>
              </a:solidFill>
              <a:latin typeface="Avenir Next LT Pro Light" panose="020B0304020202020204" pitchFamily="34" charset="0"/>
              <a:ea typeface="Roboto" panose="02000000000000000000" pitchFamily="2" charset="0"/>
            </a:endParaRPr>
          </a:p>
        </p:txBody>
      </p:sp>
      <p:sp>
        <p:nvSpPr>
          <p:cNvPr id="8" name="Rectangle: Rounded Corners 7">
            <a:extLst>
              <a:ext uri="{FF2B5EF4-FFF2-40B4-BE49-F238E27FC236}">
                <a16:creationId xmlns:a16="http://schemas.microsoft.com/office/drawing/2014/main" id="{6171B2FB-01F6-43D0-BFB2-96B36F99DD36}"/>
              </a:ext>
            </a:extLst>
          </p:cNvPr>
          <p:cNvSpPr/>
          <p:nvPr/>
        </p:nvSpPr>
        <p:spPr>
          <a:xfrm>
            <a:off x="678000" y="1646125"/>
            <a:ext cx="10836000" cy="432000"/>
          </a:xfrm>
          <a:prstGeom prst="roundRect">
            <a:avLst>
              <a:gd name="adj" fmla="val 15669"/>
            </a:avLst>
          </a:prstGeom>
          <a:solidFill>
            <a:srgbClr val="ED64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75392392-B06F-4AF6-B66E-A64F344CF65F}"/>
              </a:ext>
            </a:extLst>
          </p:cNvPr>
          <p:cNvGrpSpPr/>
          <p:nvPr/>
        </p:nvGrpSpPr>
        <p:grpSpPr>
          <a:xfrm>
            <a:off x="10793403" y="220247"/>
            <a:ext cx="1398597" cy="584776"/>
            <a:chOff x="10793403" y="220247"/>
            <a:chExt cx="1398597" cy="584776"/>
          </a:xfrm>
        </p:grpSpPr>
        <p:sp>
          <p:nvSpPr>
            <p:cNvPr id="22" name="Rectangle: Top Corners Rounded 21">
              <a:extLst>
                <a:ext uri="{FF2B5EF4-FFF2-40B4-BE49-F238E27FC236}">
                  <a16:creationId xmlns:a16="http://schemas.microsoft.com/office/drawing/2014/main" id="{1F69F4E9-A3B6-4EC2-998D-3B26A695DBBB}"/>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25" name="Content Placeholder 55">
              <a:extLst>
                <a:ext uri="{FF2B5EF4-FFF2-40B4-BE49-F238E27FC236}">
                  <a16:creationId xmlns:a16="http://schemas.microsoft.com/office/drawing/2014/main" id="{92AA451A-173F-4D45-9D55-AED5C5DB8A99}"/>
                </a:ext>
              </a:extLst>
            </p:cNvPr>
            <p:cNvPicPr>
              <a:picLocks noChangeAspect="1"/>
            </p:cNvPicPr>
            <p:nvPr/>
          </p:nvPicPr>
          <p:blipFill>
            <a:blip r:embed="rId2"/>
            <a:stretch>
              <a:fillRect/>
            </a:stretch>
          </p:blipFill>
          <p:spPr>
            <a:xfrm>
              <a:off x="11263718" y="292811"/>
              <a:ext cx="763456" cy="439646"/>
            </a:xfrm>
            <a:prstGeom prst="rect">
              <a:avLst/>
            </a:prstGeom>
          </p:spPr>
        </p:pic>
      </p:grpSp>
      <p:graphicFrame>
        <p:nvGraphicFramePr>
          <p:cNvPr id="3" name="Table 5">
            <a:extLst>
              <a:ext uri="{FF2B5EF4-FFF2-40B4-BE49-F238E27FC236}">
                <a16:creationId xmlns:a16="http://schemas.microsoft.com/office/drawing/2014/main" id="{4F98458D-3E8C-43A4-9F62-FA1AC19E251E}"/>
              </a:ext>
            </a:extLst>
          </p:cNvPr>
          <p:cNvGraphicFramePr>
            <a:graphicFrameLocks noGrp="1"/>
          </p:cNvGraphicFramePr>
          <p:nvPr>
            <p:extLst>
              <p:ext uri="{D42A27DB-BD31-4B8C-83A1-F6EECF244321}">
                <p14:modId xmlns:p14="http://schemas.microsoft.com/office/powerpoint/2010/main" val="3153849432"/>
              </p:ext>
            </p:extLst>
          </p:nvPr>
        </p:nvGraphicFramePr>
        <p:xfrm>
          <a:off x="889000" y="1623476"/>
          <a:ext cx="10374717" cy="3506275"/>
        </p:xfrm>
        <a:graphic>
          <a:graphicData uri="http://schemas.openxmlformats.org/drawingml/2006/table">
            <a:tbl>
              <a:tblPr firstRow="1" bandRow="1">
                <a:tableStyleId>{2D5ABB26-0587-4C30-8999-92F81FD0307C}</a:tableStyleId>
              </a:tblPr>
              <a:tblGrid>
                <a:gridCol w="3458239">
                  <a:extLst>
                    <a:ext uri="{9D8B030D-6E8A-4147-A177-3AD203B41FA5}">
                      <a16:colId xmlns:a16="http://schemas.microsoft.com/office/drawing/2014/main" val="3207289605"/>
                    </a:ext>
                  </a:extLst>
                </a:gridCol>
                <a:gridCol w="3458239">
                  <a:extLst>
                    <a:ext uri="{9D8B030D-6E8A-4147-A177-3AD203B41FA5}">
                      <a16:colId xmlns:a16="http://schemas.microsoft.com/office/drawing/2014/main" val="2137535055"/>
                    </a:ext>
                  </a:extLst>
                </a:gridCol>
                <a:gridCol w="3458239">
                  <a:extLst>
                    <a:ext uri="{9D8B030D-6E8A-4147-A177-3AD203B41FA5}">
                      <a16:colId xmlns:a16="http://schemas.microsoft.com/office/drawing/2014/main" val="2307297182"/>
                    </a:ext>
                  </a:extLst>
                </a:gridCol>
              </a:tblGrid>
              <a:tr h="535249">
                <a:tc>
                  <a:txBody>
                    <a:bodyPr/>
                    <a:lstStyle/>
                    <a:p>
                      <a:pPr marL="0" marR="0" algn="ctr">
                        <a:lnSpc>
                          <a:spcPct val="107000"/>
                        </a:lnSpc>
                        <a:spcBef>
                          <a:spcPts val="0"/>
                        </a:spcBef>
                        <a:spcAft>
                          <a:spcPts val="0"/>
                        </a:spcAft>
                      </a:pPr>
                      <a:r>
                        <a:rPr lang="en-US" sz="1600" b="1" kern="100" dirty="0">
                          <a:solidFill>
                            <a:schemeClr val="bg1"/>
                          </a:solidFill>
                          <a:effectLst/>
                          <a:latin typeface="Avenir Next LT Pro Light" panose="020B0304020202020204" pitchFamily="34" charset="0"/>
                        </a:rPr>
                        <a:t>Client Investment Commitment</a:t>
                      </a:r>
                      <a:endParaRPr lang="en-US" sz="1600" b="1" kern="100" dirty="0">
                        <a:solidFill>
                          <a:schemeClr val="bg1"/>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tc>
                <a:tc>
                  <a:txBody>
                    <a:bodyPr/>
                    <a:lstStyle/>
                    <a:p>
                      <a:pPr marL="0" marR="0" algn="ctr">
                        <a:lnSpc>
                          <a:spcPct val="107000"/>
                        </a:lnSpc>
                        <a:spcBef>
                          <a:spcPts val="0"/>
                        </a:spcBef>
                        <a:spcAft>
                          <a:spcPts val="0"/>
                        </a:spcAft>
                      </a:pPr>
                      <a:r>
                        <a:rPr lang="en-US" sz="1600" b="1" kern="100" dirty="0">
                          <a:solidFill>
                            <a:schemeClr val="bg1"/>
                          </a:solidFill>
                          <a:effectLst/>
                          <a:latin typeface="Avenir Next LT Pro Light" panose="020B0304020202020204" pitchFamily="34" charset="0"/>
                        </a:rPr>
                        <a:t>Upto INR 2 Crores</a:t>
                      </a:r>
                      <a:endParaRPr lang="en-US" sz="1600" b="1" kern="100" dirty="0">
                        <a:solidFill>
                          <a:schemeClr val="bg1"/>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kern="100" dirty="0">
                          <a:solidFill>
                            <a:schemeClr val="bg1"/>
                          </a:solidFill>
                          <a:effectLst/>
                          <a:latin typeface="Avenir Next LT Pro Light" panose="020B0304020202020204" pitchFamily="34" charset="0"/>
                        </a:rPr>
                        <a:t>Above INR 2 Crores</a:t>
                      </a:r>
                      <a:endParaRPr lang="en-US" sz="1600" b="1" kern="100" dirty="0">
                        <a:solidFill>
                          <a:schemeClr val="bg1"/>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6431458"/>
                  </a:ext>
                </a:extLst>
              </a:tr>
              <a:tr h="535249">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Annual Management Fee*</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rPr>
                        <a:t>1.25%</a:t>
                      </a: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rPr>
                        <a:t>1.00%</a:t>
                      </a: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7131288"/>
                  </a:ext>
                </a:extLst>
              </a:tr>
              <a:tr h="969681">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Exit Load</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tc>
                <a:tc gridSpan="2">
                  <a:txBody>
                    <a:bodyPr/>
                    <a:lstStyle/>
                    <a:p>
                      <a:pPr marL="1174750" marR="0" algn="ctr">
                        <a:lnSpc>
                          <a:spcPct val="107000"/>
                        </a:lnSpc>
                        <a:spcBef>
                          <a:spcPts val="0"/>
                        </a:spcBef>
                        <a:spcAft>
                          <a:spcPts val="0"/>
                        </a:spcAft>
                      </a:pPr>
                      <a:r>
                        <a:rPr lang="en-US" sz="1400" kern="100" dirty="0">
                          <a:effectLst/>
                          <a:latin typeface="Avenir Next LT Pro Light" panose="020B0304020202020204" pitchFamily="34" charset="0"/>
                        </a:rPr>
                        <a:t>Year 1: 3.0% </a:t>
                      </a:r>
                    </a:p>
                    <a:p>
                      <a:pPr marL="1174750" marR="0" algn="ctr">
                        <a:lnSpc>
                          <a:spcPct val="107000"/>
                        </a:lnSpc>
                        <a:spcBef>
                          <a:spcPts val="0"/>
                        </a:spcBef>
                        <a:spcAft>
                          <a:spcPts val="0"/>
                        </a:spcAft>
                      </a:pPr>
                      <a:r>
                        <a:rPr lang="en-US" sz="1400" kern="100" dirty="0">
                          <a:effectLst/>
                          <a:latin typeface="Avenir Next LT Pro Light" panose="020B0304020202020204" pitchFamily="34" charset="0"/>
                        </a:rPr>
                        <a:t>Year 2: 2.0% </a:t>
                      </a:r>
                    </a:p>
                    <a:p>
                      <a:pPr marL="1174750" marR="0" algn="ctr">
                        <a:lnSpc>
                          <a:spcPct val="107000"/>
                        </a:lnSpc>
                        <a:spcBef>
                          <a:spcPts val="0"/>
                        </a:spcBef>
                        <a:spcAft>
                          <a:spcPts val="0"/>
                        </a:spcAft>
                      </a:pPr>
                      <a:r>
                        <a:rPr lang="en-US" sz="1400" kern="100" dirty="0">
                          <a:effectLst/>
                          <a:latin typeface="Avenir Next LT Pro Light" panose="020B0304020202020204" pitchFamily="34" charset="0"/>
                        </a:rPr>
                        <a:t>Year 3: 1.0%</a:t>
                      </a:r>
                    </a:p>
                  </a:txBody>
                  <a:tcPr marL="68580" marR="68580" marT="0" marB="0" anchor="ctr"/>
                </a:tc>
                <a:tc hMerge="1">
                  <a:txBody>
                    <a:bodyPr/>
                    <a:lstStyle/>
                    <a:p>
                      <a:pPr marL="1174750" marR="0" algn="ctr">
                        <a:lnSpc>
                          <a:spcPct val="107000"/>
                        </a:lnSpc>
                        <a:spcBef>
                          <a:spcPts val="0"/>
                        </a:spcBef>
                        <a:spcAft>
                          <a:spcPts val="0"/>
                        </a:spcAft>
                      </a:pPr>
                      <a:endParaRPr lang="en-US" sz="1400" kern="100" dirty="0">
                        <a:effectLst/>
                        <a:latin typeface="Avenir Next LT Pro Light" panose="020B0304020202020204" pitchFamily="34" charset="0"/>
                      </a:endParaRPr>
                    </a:p>
                  </a:txBody>
                  <a:tcPr marL="68580" marR="68580" marT="0" marB="0" anchor="ctr"/>
                </a:tc>
                <a:extLst>
                  <a:ext uri="{0D108BD9-81ED-4DB2-BD59-A6C34878D82A}">
                    <a16:rowId xmlns:a16="http://schemas.microsoft.com/office/drawing/2014/main" val="2803186366"/>
                  </a:ext>
                </a:extLst>
              </a:tr>
              <a:tr h="535249">
                <a:tc>
                  <a:txBody>
                    <a:bodyPr/>
                    <a:lstStyle/>
                    <a:p>
                      <a:pPr marL="0" marR="0" algn="ctr">
                        <a:lnSpc>
                          <a:spcPct val="107000"/>
                        </a:lnSpc>
                        <a:spcBef>
                          <a:spcPts val="0"/>
                        </a:spcBef>
                        <a:spcAft>
                          <a:spcPts val="0"/>
                        </a:spcAft>
                      </a:pPr>
                      <a:r>
                        <a:rPr lang="en-US" sz="1400" kern="100" dirty="0">
                          <a:solidFill>
                            <a:srgbClr val="000000"/>
                          </a:solidFill>
                          <a:effectLst/>
                          <a:latin typeface="Avenir Next LT Pro Light" panose="020B0304020202020204" pitchFamily="34" charset="0"/>
                        </a:rPr>
                        <a:t>Performance Fee*</a:t>
                      </a:r>
                      <a:endParaRPr lang="en-US" sz="1400" kern="100" dirty="0">
                        <a:solidFill>
                          <a:srgbClr val="00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144000" marR="68580" marT="0" marB="0" anchor="ctr"/>
                </a:tc>
                <a:tc gridSpan="2">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rPr>
                        <a:t>Performance Fee of 20% on an annualized hurdle rate (IRR) of 12%</a:t>
                      </a: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6385515"/>
                  </a:ext>
                </a:extLst>
              </a:tr>
              <a:tr h="535249">
                <a:tc>
                  <a:txBody>
                    <a:bodyPr/>
                    <a:lstStyle/>
                    <a:p>
                      <a:pPr marL="0" marR="0" algn="ctr" defTabSz="914400" rtl="0" eaLnBrk="1" latinLnBrk="0" hangingPunct="1">
                        <a:lnSpc>
                          <a:spcPct val="107000"/>
                        </a:lnSpc>
                        <a:spcBef>
                          <a:spcPts val="0"/>
                        </a:spcBef>
                        <a:spcAft>
                          <a:spcPts val="0"/>
                        </a:spcAft>
                      </a:pPr>
                      <a:r>
                        <a:rPr lang="en-US" sz="1400" kern="100" dirty="0">
                          <a:solidFill>
                            <a:srgbClr val="000000"/>
                          </a:solidFill>
                          <a:effectLst/>
                          <a:latin typeface="Avenir Next LT Pro Light" panose="020B0304020202020204" pitchFamily="34" charset="0"/>
                          <a:ea typeface="+mn-ea"/>
                          <a:cs typeface="+mn-cs"/>
                        </a:rPr>
                        <a:t>Early Monetization Event</a:t>
                      </a:r>
                    </a:p>
                  </a:txBody>
                  <a:tcPr marL="144000" marR="68580" marT="0" marB="0" anchor="ct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00" dirty="0">
                          <a:solidFill>
                            <a:schemeClr val="tx1"/>
                          </a:solidFill>
                          <a:effectLst/>
                          <a:latin typeface="Avenir Next LT Pro Light" panose="020B0304020202020204" pitchFamily="34" charset="0"/>
                          <a:ea typeface="+mn-ea"/>
                          <a:cs typeface="+mn-cs"/>
                        </a:rPr>
                        <a:t>Incase of crossing an absolute IRR of 50% within a period of 24 Months from date of full deployment, client will be given an option for early exit from scheme without attracting any Exit Load</a:t>
                      </a:r>
                    </a:p>
                    <a:p>
                      <a:pPr marL="0" marR="0" algn="ctr">
                        <a:lnSpc>
                          <a:spcPct val="107000"/>
                        </a:lnSpc>
                        <a:spcBef>
                          <a:spcPts val="0"/>
                        </a:spcBef>
                        <a:spcAft>
                          <a:spcPts val="0"/>
                        </a:spcAft>
                      </a:pPr>
                      <a:endParaRPr lang="en-US" sz="1600" b="0" kern="100" dirty="0">
                        <a:solidFill>
                          <a:srgbClr val="FF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600" b="0" kern="100" dirty="0">
                        <a:solidFill>
                          <a:srgbClr val="FF0000"/>
                        </a:solidFill>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8881449"/>
                  </a:ext>
                </a:extLst>
              </a:tr>
            </a:tbl>
          </a:graphicData>
        </a:graphic>
      </p:graphicFrame>
      <p:sp>
        <p:nvSpPr>
          <p:cNvPr id="2" name="TextBox 1">
            <a:extLst>
              <a:ext uri="{FF2B5EF4-FFF2-40B4-BE49-F238E27FC236}">
                <a16:creationId xmlns:a16="http://schemas.microsoft.com/office/drawing/2014/main" id="{C59C177D-E4F6-7FA8-3773-93815750111A}"/>
              </a:ext>
            </a:extLst>
          </p:cNvPr>
          <p:cNvSpPr txBox="1"/>
          <p:nvPr/>
        </p:nvSpPr>
        <p:spPr>
          <a:xfrm>
            <a:off x="678000" y="4988560"/>
            <a:ext cx="10836000" cy="292388"/>
          </a:xfrm>
          <a:prstGeom prst="rect">
            <a:avLst/>
          </a:prstGeom>
          <a:noFill/>
        </p:spPr>
        <p:txBody>
          <a:bodyPr wrap="square" rtlCol="0">
            <a:spAutoFit/>
          </a:bodyPr>
          <a:lstStyle/>
          <a:p>
            <a:r>
              <a:rPr lang="en-US" sz="1300" i="1" dirty="0"/>
              <a:t>*Fees are inclusive of GST</a:t>
            </a:r>
          </a:p>
        </p:txBody>
      </p:sp>
      <p:sp>
        <p:nvSpPr>
          <p:cNvPr id="10" name="TextBox 208">
            <a:extLst>
              <a:ext uri="{FF2B5EF4-FFF2-40B4-BE49-F238E27FC236}">
                <a16:creationId xmlns:a16="http://schemas.microsoft.com/office/drawing/2014/main" id="{E0A2670C-76F9-452E-8690-9F6DB8E438C4}"/>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582227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6E9AFB5-C8B5-41D8-A216-01B0E900022D}"/>
              </a:ext>
            </a:extLst>
          </p:cNvPr>
          <p:cNvSpPr txBox="1"/>
          <p:nvPr/>
        </p:nvSpPr>
        <p:spPr>
          <a:xfrm>
            <a:off x="658812" y="97937"/>
            <a:ext cx="7212763" cy="829394"/>
          </a:xfrm>
          <a:prstGeom prst="rect">
            <a:avLst/>
          </a:prstGeom>
        </p:spPr>
        <p:txBody>
          <a:bodyPr wrap="square" lIns="0" tIns="0" rIns="0" bIns="0" rtlCol="0" anchor="t">
            <a:spAutoFit/>
          </a:bodyPr>
          <a:lstStyle/>
          <a:p>
            <a:pPr marL="0" marR="0" lvl="0" indent="0" algn="l" defTabSz="914400" rtl="0" eaLnBrk="1" fontAlgn="auto" latinLnBrk="0" hangingPunct="1">
              <a:lnSpc>
                <a:spcPts val="7670"/>
              </a:lnSpc>
              <a:spcBef>
                <a:spcPts val="0"/>
              </a:spcBef>
              <a:spcAft>
                <a:spcPts val="0"/>
              </a:spcAft>
              <a:buClrTx/>
              <a:buSzTx/>
              <a:buFontTx/>
              <a:buNone/>
              <a:tabLst/>
              <a:defRPr/>
            </a:pPr>
            <a:r>
              <a:rPr lang="en-IN" sz="2800" b="1" dirty="0" err="1">
                <a:solidFill>
                  <a:srgbClr val="ED6423"/>
                </a:solidFill>
                <a:latin typeface="Avenir Next LT Pro" panose="020B0504020202020204" pitchFamily="34" charset="0"/>
              </a:rPr>
              <a:t>Merisis</a:t>
            </a:r>
            <a:r>
              <a:rPr lang="en-IN" sz="2800" b="1" dirty="0">
                <a:solidFill>
                  <a:srgbClr val="ED6423"/>
                </a:solidFill>
                <a:latin typeface="Avenir Next LT Pro" panose="020B0504020202020204" pitchFamily="34" charset="0"/>
              </a:rPr>
              <a:t> </a:t>
            </a:r>
            <a:r>
              <a:rPr lang="en-IN" sz="2800" b="1" dirty="0" err="1">
                <a:solidFill>
                  <a:srgbClr val="ED6423"/>
                </a:solidFill>
                <a:latin typeface="Avenir Next LT Pro" panose="020B0504020202020204" pitchFamily="34" charset="0"/>
              </a:rPr>
              <a:t>MultiCap</a:t>
            </a:r>
            <a:r>
              <a:rPr lang="en-IN" sz="2800" b="1" dirty="0">
                <a:solidFill>
                  <a:srgbClr val="ED6423"/>
                </a:solidFill>
                <a:latin typeface="Avenir Next LT Pro" panose="020B0504020202020204" pitchFamily="34" charset="0"/>
              </a:rPr>
              <a:t> </a:t>
            </a:r>
            <a:r>
              <a:rPr kumimoji="0" lang="en-IN"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 </a:t>
            </a:r>
            <a:r>
              <a:rPr kumimoji="0" lang="en-US"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mn-ea"/>
                <a:cs typeface="+mn-cs"/>
              </a:rPr>
              <a:t>Fee Structure</a:t>
            </a:r>
            <a:endParaRPr kumimoji="0" lang="en-IN" sz="2800" i="0" u="none" strike="noStrike" kern="1200" cap="none" spc="0" normalizeH="0" baseline="0" noProof="0" dirty="0">
              <a:ln>
                <a:noFill/>
              </a:ln>
              <a:solidFill>
                <a:schemeClr val="tx1">
                  <a:lumMod val="50000"/>
                </a:schemeClr>
              </a:solidFill>
              <a:effectLst/>
              <a:uLnTx/>
              <a:uFillTx/>
              <a:latin typeface="Avenir Next LT Pro" panose="020B0504020202020204" pitchFamily="34" charset="0"/>
              <a:ea typeface="+mn-ea"/>
              <a:cs typeface="+mn-cs"/>
            </a:endParaRPr>
          </a:p>
        </p:txBody>
      </p:sp>
      <p:sp>
        <p:nvSpPr>
          <p:cNvPr id="5" name="Rectangle: Rounded Corners 4">
            <a:extLst>
              <a:ext uri="{FF2B5EF4-FFF2-40B4-BE49-F238E27FC236}">
                <a16:creationId xmlns:a16="http://schemas.microsoft.com/office/drawing/2014/main" id="{3D9F80EA-B301-4843-B80A-E6E720F6FA2D}"/>
              </a:ext>
            </a:extLst>
          </p:cNvPr>
          <p:cNvSpPr/>
          <p:nvPr/>
        </p:nvSpPr>
        <p:spPr>
          <a:xfrm>
            <a:off x="678000" y="1798320"/>
            <a:ext cx="10836000" cy="2407920"/>
          </a:xfrm>
          <a:prstGeom prst="roundRect">
            <a:avLst>
              <a:gd name="adj" fmla="val 3438"/>
            </a:avLst>
          </a:prstGeom>
          <a:gradFill flip="none" rotWithShape="1">
            <a:gsLst>
              <a:gs pos="100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800">
              <a:solidFill>
                <a:schemeClr val="tx1">
                  <a:lumMod val="75000"/>
                </a:schemeClr>
              </a:solidFill>
              <a:latin typeface="Avenir Next LT Pro Light" panose="020B0304020202020204" pitchFamily="34" charset="0"/>
              <a:ea typeface="Roboto" panose="02000000000000000000" pitchFamily="2" charset="0"/>
            </a:endParaRPr>
          </a:p>
        </p:txBody>
      </p:sp>
      <p:grpSp>
        <p:nvGrpSpPr>
          <p:cNvPr id="20" name="Group 19">
            <a:extLst>
              <a:ext uri="{FF2B5EF4-FFF2-40B4-BE49-F238E27FC236}">
                <a16:creationId xmlns:a16="http://schemas.microsoft.com/office/drawing/2014/main" id="{75392392-B06F-4AF6-B66E-A64F344CF65F}"/>
              </a:ext>
            </a:extLst>
          </p:cNvPr>
          <p:cNvGrpSpPr/>
          <p:nvPr/>
        </p:nvGrpSpPr>
        <p:grpSpPr>
          <a:xfrm>
            <a:off x="10793403" y="220247"/>
            <a:ext cx="1398597" cy="584776"/>
            <a:chOff x="10793403" y="220247"/>
            <a:chExt cx="1398597" cy="584776"/>
          </a:xfrm>
        </p:grpSpPr>
        <p:sp>
          <p:nvSpPr>
            <p:cNvPr id="22" name="Rectangle: Top Corners Rounded 21">
              <a:extLst>
                <a:ext uri="{FF2B5EF4-FFF2-40B4-BE49-F238E27FC236}">
                  <a16:creationId xmlns:a16="http://schemas.microsoft.com/office/drawing/2014/main" id="{1F69F4E9-A3B6-4EC2-998D-3B26A695DBBB}"/>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25" name="Content Placeholder 55">
              <a:extLst>
                <a:ext uri="{FF2B5EF4-FFF2-40B4-BE49-F238E27FC236}">
                  <a16:creationId xmlns:a16="http://schemas.microsoft.com/office/drawing/2014/main" id="{92AA451A-173F-4D45-9D55-AED5C5DB8A99}"/>
                </a:ext>
              </a:extLst>
            </p:cNvPr>
            <p:cNvPicPr>
              <a:picLocks noChangeAspect="1"/>
            </p:cNvPicPr>
            <p:nvPr/>
          </p:nvPicPr>
          <p:blipFill>
            <a:blip r:embed="rId2"/>
            <a:stretch>
              <a:fillRect/>
            </a:stretch>
          </p:blipFill>
          <p:spPr>
            <a:xfrm>
              <a:off x="11263718" y="292811"/>
              <a:ext cx="763456" cy="439646"/>
            </a:xfrm>
            <a:prstGeom prst="rect">
              <a:avLst/>
            </a:prstGeom>
          </p:spPr>
        </p:pic>
      </p:grpSp>
      <p:graphicFrame>
        <p:nvGraphicFramePr>
          <p:cNvPr id="2" name="Table 1">
            <a:extLst>
              <a:ext uri="{FF2B5EF4-FFF2-40B4-BE49-F238E27FC236}">
                <a16:creationId xmlns:a16="http://schemas.microsoft.com/office/drawing/2014/main" id="{206B862B-3F58-6699-174E-E777C84D9F24}"/>
              </a:ext>
            </a:extLst>
          </p:cNvPr>
          <p:cNvGraphicFramePr>
            <a:graphicFrameLocks noGrp="1"/>
          </p:cNvGraphicFramePr>
          <p:nvPr>
            <p:extLst>
              <p:ext uri="{D42A27DB-BD31-4B8C-83A1-F6EECF244321}">
                <p14:modId xmlns:p14="http://schemas.microsoft.com/office/powerpoint/2010/main" val="853830792"/>
              </p:ext>
            </p:extLst>
          </p:nvPr>
        </p:nvGraphicFramePr>
        <p:xfrm>
          <a:off x="678000" y="1798321"/>
          <a:ext cx="10836000" cy="2405667"/>
        </p:xfrm>
        <a:graphic>
          <a:graphicData uri="http://schemas.openxmlformats.org/drawingml/2006/table">
            <a:tbl>
              <a:tblPr firstRow="1" firstCol="1" bandRow="1">
                <a:tableStyleId>{72833802-FEF1-4C79-8D5D-14CF1EAF98D9}</a:tableStyleId>
              </a:tblPr>
              <a:tblGrid>
                <a:gridCol w="3331925">
                  <a:extLst>
                    <a:ext uri="{9D8B030D-6E8A-4147-A177-3AD203B41FA5}">
                      <a16:colId xmlns:a16="http://schemas.microsoft.com/office/drawing/2014/main" val="839883079"/>
                    </a:ext>
                  </a:extLst>
                </a:gridCol>
                <a:gridCol w="2190379">
                  <a:extLst>
                    <a:ext uri="{9D8B030D-6E8A-4147-A177-3AD203B41FA5}">
                      <a16:colId xmlns:a16="http://schemas.microsoft.com/office/drawing/2014/main" val="1226062800"/>
                    </a:ext>
                  </a:extLst>
                </a:gridCol>
                <a:gridCol w="2607593">
                  <a:extLst>
                    <a:ext uri="{9D8B030D-6E8A-4147-A177-3AD203B41FA5}">
                      <a16:colId xmlns:a16="http://schemas.microsoft.com/office/drawing/2014/main" val="897292935"/>
                    </a:ext>
                  </a:extLst>
                </a:gridCol>
                <a:gridCol w="2706103">
                  <a:extLst>
                    <a:ext uri="{9D8B030D-6E8A-4147-A177-3AD203B41FA5}">
                      <a16:colId xmlns:a16="http://schemas.microsoft.com/office/drawing/2014/main" val="3637920161"/>
                    </a:ext>
                  </a:extLst>
                </a:gridCol>
              </a:tblGrid>
              <a:tr h="356730">
                <a:tc>
                  <a:txBody>
                    <a:bodyPr/>
                    <a:lstStyle/>
                    <a:p>
                      <a:pPr marL="0" marR="0">
                        <a:lnSpc>
                          <a:spcPct val="107000"/>
                        </a:lnSpc>
                        <a:spcBef>
                          <a:spcPts val="0"/>
                        </a:spcBef>
                        <a:spcAft>
                          <a:spcPts val="0"/>
                        </a:spcAft>
                      </a:pPr>
                      <a:r>
                        <a:rPr lang="en-US" sz="1600" kern="100" dirty="0">
                          <a:effectLst/>
                          <a:latin typeface="Avenir Next LT Pro Light" panose="020B0304020202020204" pitchFamily="34" charset="0"/>
                        </a:rPr>
                        <a:t> Client Investment Commitment</a:t>
                      </a:r>
                      <a:endParaRPr lang="en-US" sz="16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423"/>
                    </a:solidFill>
                  </a:tcPr>
                </a:tc>
                <a:tc>
                  <a:txBody>
                    <a:bodyPr/>
                    <a:lstStyle/>
                    <a:p>
                      <a:pPr marL="0" marR="0" algn="ctr">
                        <a:lnSpc>
                          <a:spcPct val="107000"/>
                        </a:lnSpc>
                        <a:spcBef>
                          <a:spcPts val="0"/>
                        </a:spcBef>
                        <a:spcAft>
                          <a:spcPts val="0"/>
                        </a:spcAft>
                      </a:pPr>
                      <a:r>
                        <a:rPr lang="en-US" sz="1600" kern="100" dirty="0">
                          <a:effectLst/>
                          <a:latin typeface="Avenir Next LT Pro Light" panose="020B0304020202020204" pitchFamily="34" charset="0"/>
                        </a:rPr>
                        <a:t>Upto INR 1 Crores</a:t>
                      </a:r>
                      <a:endParaRPr lang="en-US" sz="16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423"/>
                    </a:solidFill>
                  </a:tcPr>
                </a:tc>
                <a:tc>
                  <a:txBody>
                    <a:bodyPr/>
                    <a:lstStyle/>
                    <a:p>
                      <a:pPr marL="0" marR="0" algn="ctr">
                        <a:lnSpc>
                          <a:spcPct val="107000"/>
                        </a:lnSpc>
                        <a:spcBef>
                          <a:spcPts val="0"/>
                        </a:spcBef>
                        <a:spcAft>
                          <a:spcPts val="0"/>
                        </a:spcAft>
                      </a:pPr>
                      <a:r>
                        <a:rPr lang="en-US" sz="1600" kern="100" dirty="0">
                          <a:effectLst/>
                          <a:latin typeface="Avenir Next LT Pro Light" panose="020B0304020202020204" pitchFamily="34" charset="0"/>
                        </a:rPr>
                        <a:t>Between INR 1-2 Crores</a:t>
                      </a:r>
                      <a:endParaRPr lang="en-US" sz="16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423"/>
                    </a:solidFill>
                  </a:tcPr>
                </a:tc>
                <a:tc>
                  <a:txBody>
                    <a:bodyPr/>
                    <a:lstStyle/>
                    <a:p>
                      <a:pPr marL="0" marR="0" algn="ctr">
                        <a:lnSpc>
                          <a:spcPct val="107000"/>
                        </a:lnSpc>
                        <a:spcBef>
                          <a:spcPts val="0"/>
                        </a:spcBef>
                        <a:spcAft>
                          <a:spcPts val="0"/>
                        </a:spcAft>
                      </a:pPr>
                      <a:r>
                        <a:rPr lang="en-US" sz="1600" kern="100" dirty="0">
                          <a:effectLst/>
                          <a:latin typeface="Avenir Next LT Pro Light" panose="020B0304020202020204" pitchFamily="34" charset="0"/>
                        </a:rPr>
                        <a:t>Above INR 2 Crores</a:t>
                      </a:r>
                      <a:endParaRPr lang="en-US" sz="16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6423"/>
                    </a:solidFill>
                  </a:tcPr>
                </a:tc>
                <a:extLst>
                  <a:ext uri="{0D108BD9-81ED-4DB2-BD59-A6C34878D82A}">
                    <a16:rowId xmlns:a16="http://schemas.microsoft.com/office/drawing/2014/main" val="486474602"/>
                  </a:ext>
                </a:extLst>
              </a:tr>
              <a:tr h="392386">
                <a:tc>
                  <a:txBody>
                    <a:bodyPr/>
                    <a:lstStyle/>
                    <a:p>
                      <a:pPr marL="0" marR="0">
                        <a:lnSpc>
                          <a:spcPct val="107000"/>
                        </a:lnSpc>
                        <a:spcBef>
                          <a:spcPts val="0"/>
                        </a:spcBef>
                        <a:spcAft>
                          <a:spcPts val="0"/>
                        </a:spcAft>
                      </a:pPr>
                      <a:r>
                        <a:rPr lang="en-US" sz="1400" kern="100" dirty="0">
                          <a:effectLst/>
                          <a:latin typeface="Avenir Next LT Pro Light" panose="020B0304020202020204" pitchFamily="34" charset="0"/>
                        </a:rPr>
                        <a:t>Option 1: Only Fixed Fee*</a:t>
                      </a: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2.50% p.a.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2.00% p.a.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1.50% p.a.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4724430"/>
                  </a:ext>
                </a:extLst>
              </a:tr>
              <a:tr h="723867">
                <a:tc>
                  <a:txBody>
                    <a:bodyPr/>
                    <a:lstStyle/>
                    <a:p>
                      <a:pPr marL="0" marR="0">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Option 2: Fixed + Variable with Hurdle*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2.00% p.a. + 20% over 10% Hurdle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1.50% p.a. + 20% over 10% Hurdle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rPr>
                        <a:t>1.25% p.a. + 20% over 10% Hurdle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481923"/>
                  </a:ext>
                </a:extLst>
              </a:tr>
              <a:tr h="932684">
                <a:tc>
                  <a:txBody>
                    <a:bodyPr/>
                    <a:lstStyle/>
                    <a:p>
                      <a:pPr marL="0" marR="0">
                        <a:lnSpc>
                          <a:spcPct val="107000"/>
                        </a:lnSpc>
                        <a:spcBef>
                          <a:spcPts val="0"/>
                        </a:spcBef>
                        <a:spcAft>
                          <a:spcPts val="0"/>
                        </a:spcAft>
                      </a:pPr>
                      <a:r>
                        <a:rPr lang="en-US" sz="1400" kern="100" dirty="0">
                          <a:effectLst/>
                          <a:latin typeface="Avenir Next LT Pro Light" panose="020B0304020202020204" pitchFamily="34" charset="0"/>
                        </a:rPr>
                        <a:t>Exit Load</a:t>
                      </a: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1631950" marR="0">
                        <a:lnSpc>
                          <a:spcPct val="107000"/>
                        </a:lnSpc>
                        <a:spcBef>
                          <a:spcPts val="0"/>
                        </a:spcBef>
                        <a:spcAft>
                          <a:spcPts val="0"/>
                        </a:spcAft>
                      </a:pPr>
                      <a:r>
                        <a:rPr lang="en-US" sz="1400" kern="100" dirty="0">
                          <a:effectLst/>
                          <a:latin typeface="Avenir Next LT Pro Light" panose="020B0304020202020204" pitchFamily="34" charset="0"/>
                        </a:rPr>
                        <a:t>                   Year 1: 2.0%</a:t>
                      </a:r>
                    </a:p>
                    <a:p>
                      <a:pPr marL="1631950" marR="0">
                        <a:lnSpc>
                          <a:spcPct val="107000"/>
                        </a:lnSpc>
                        <a:spcBef>
                          <a:spcPts val="0"/>
                        </a:spcBef>
                        <a:spcAft>
                          <a:spcPts val="0"/>
                        </a:spcAft>
                      </a:pPr>
                      <a:r>
                        <a:rPr lang="en-US" sz="1400" kern="100" dirty="0">
                          <a:effectLst/>
                          <a:latin typeface="Avenir Next LT Pro Light" panose="020B0304020202020204" pitchFamily="34" charset="0"/>
                        </a:rPr>
                        <a:t>                   Year 2: 1.0%</a:t>
                      </a:r>
                    </a:p>
                    <a:p>
                      <a:pPr marL="1631950" marR="0">
                        <a:lnSpc>
                          <a:spcPct val="107000"/>
                        </a:lnSpc>
                        <a:spcBef>
                          <a:spcPts val="0"/>
                        </a:spcBef>
                        <a:spcAft>
                          <a:spcPts val="0"/>
                        </a:spcAft>
                      </a:pPr>
                      <a:r>
                        <a:rPr lang="en-US" sz="1400" kern="100" dirty="0">
                          <a:effectLst/>
                          <a:latin typeface="Avenir Next LT Pro Light" panose="020B0304020202020204" pitchFamily="34" charset="0"/>
                        </a:rPr>
                        <a:t>                   Year 3: 0.0%</a:t>
                      </a:r>
                      <a:endParaRPr lang="en-US" sz="1400" kern="100" dirty="0">
                        <a:effectLst/>
                        <a:latin typeface="Avenir Next LT Pro Light" panose="020B03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3892518"/>
                  </a:ext>
                </a:extLst>
              </a:tr>
            </a:tbl>
          </a:graphicData>
        </a:graphic>
      </p:graphicFrame>
      <p:sp>
        <p:nvSpPr>
          <p:cNvPr id="6" name="TextBox 5">
            <a:extLst>
              <a:ext uri="{FF2B5EF4-FFF2-40B4-BE49-F238E27FC236}">
                <a16:creationId xmlns:a16="http://schemas.microsoft.com/office/drawing/2014/main" id="{9425B292-B22E-8926-18CF-26F0B42ABA97}"/>
              </a:ext>
            </a:extLst>
          </p:cNvPr>
          <p:cNvSpPr txBox="1"/>
          <p:nvPr/>
        </p:nvSpPr>
        <p:spPr>
          <a:xfrm>
            <a:off x="658812" y="4203988"/>
            <a:ext cx="8384720" cy="292388"/>
          </a:xfrm>
          <a:prstGeom prst="rect">
            <a:avLst/>
          </a:prstGeom>
          <a:noFill/>
        </p:spPr>
        <p:txBody>
          <a:bodyPr wrap="square" rtlCol="0">
            <a:spAutoFit/>
          </a:bodyPr>
          <a:lstStyle/>
          <a:p>
            <a:r>
              <a:rPr lang="en-US" sz="1300" i="1" dirty="0"/>
              <a:t>*Exclusive of GST</a:t>
            </a:r>
          </a:p>
        </p:txBody>
      </p:sp>
      <p:sp>
        <p:nvSpPr>
          <p:cNvPr id="9" name="TextBox 208">
            <a:extLst>
              <a:ext uri="{FF2B5EF4-FFF2-40B4-BE49-F238E27FC236}">
                <a16:creationId xmlns:a16="http://schemas.microsoft.com/office/drawing/2014/main" id="{F2CB97D1-06DF-427D-9CAD-E7FD64A6E921}"/>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812821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0C24-DF8A-D5E3-1143-3D6E48BB3AC0}"/>
              </a:ext>
            </a:extLst>
          </p:cNvPr>
          <p:cNvSpPr>
            <a:spLocks noGrp="1"/>
          </p:cNvSpPr>
          <p:nvPr>
            <p:ph type="title"/>
          </p:nvPr>
        </p:nvSpPr>
        <p:spPr>
          <a:xfrm>
            <a:off x="894240" y="33223"/>
            <a:ext cx="10515600" cy="1325563"/>
          </a:xfrm>
        </p:spPr>
        <p:txBody>
          <a:bodyPr>
            <a:normAutofit/>
          </a:bodyPr>
          <a:lstStyle/>
          <a:p>
            <a:r>
              <a:rPr lang="en-US" sz="2800" b="1" dirty="0">
                <a:solidFill>
                  <a:schemeClr val="tx2"/>
                </a:solidFill>
                <a:latin typeface="Avenir Next LT Pro" panose="020B0504020202020204" pitchFamily="34" charset="0"/>
              </a:rPr>
              <a:t>Merisis PMS: </a:t>
            </a:r>
            <a:r>
              <a:rPr lang="en-US" sz="2800" dirty="0">
                <a:latin typeface="Avenir Next LT Pro" panose="020B0504020202020204" pitchFamily="34" charset="0"/>
              </a:rPr>
              <a:t>Our Key Partners</a:t>
            </a:r>
          </a:p>
        </p:txBody>
      </p:sp>
      <p:sp>
        <p:nvSpPr>
          <p:cNvPr id="43" name="Rounded Rectangle 76">
            <a:extLst>
              <a:ext uri="{FF2B5EF4-FFF2-40B4-BE49-F238E27FC236}">
                <a16:creationId xmlns:a16="http://schemas.microsoft.com/office/drawing/2014/main" id="{AD42B03A-97E1-49B4-A4CD-06EBCCCEAAC0}"/>
              </a:ext>
            </a:extLst>
          </p:cNvPr>
          <p:cNvSpPr/>
          <p:nvPr/>
        </p:nvSpPr>
        <p:spPr>
          <a:xfrm>
            <a:off x="921000" y="1690161"/>
            <a:ext cx="3041989" cy="1471471"/>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lumMod val="65000"/>
                  <a:lumOff val="35000"/>
                </a:schemeClr>
              </a:solidFill>
              <a:latin typeface="Avenir Next LT Pro" panose="020B0504020202020204" pitchFamily="34" charset="0"/>
              <a:ea typeface="Cormorant" pitchFamily="2" charset="0"/>
              <a:cs typeface="Cormorant" pitchFamily="2" charset="0"/>
            </a:endParaRPr>
          </a:p>
        </p:txBody>
      </p:sp>
      <p:sp>
        <p:nvSpPr>
          <p:cNvPr id="80" name="TextBox 79">
            <a:extLst>
              <a:ext uri="{FF2B5EF4-FFF2-40B4-BE49-F238E27FC236}">
                <a16:creationId xmlns:a16="http://schemas.microsoft.com/office/drawing/2014/main" id="{3DBB674F-9239-40EA-A071-7601FD35D62A}"/>
              </a:ext>
            </a:extLst>
          </p:cNvPr>
          <p:cNvSpPr txBox="1"/>
          <p:nvPr/>
        </p:nvSpPr>
        <p:spPr>
          <a:xfrm>
            <a:off x="1130463" y="1773514"/>
            <a:ext cx="2696469" cy="523220"/>
          </a:xfrm>
          <a:prstGeom prst="rect">
            <a:avLst/>
          </a:prstGeom>
          <a:noFill/>
        </p:spPr>
        <p:txBody>
          <a:bodyPr wrap="square" rtlCol="0" anchor="ctr">
            <a:spAutoFit/>
          </a:bodyPr>
          <a:lstStyle/>
          <a:p>
            <a:pPr algn="ctr"/>
            <a:r>
              <a:rPr lang="en-US" sz="1400" b="1" dirty="0">
                <a:latin typeface="Avenir Next LT Pro" panose="020B0504020202020204" pitchFamily="34" charset="0"/>
                <a:ea typeface="Cormorant" pitchFamily="2" charset="0"/>
                <a:cs typeface="Cormorant" pitchFamily="2" charset="0"/>
              </a:rPr>
              <a:t>Custodian &amp; Fund Accounting</a:t>
            </a:r>
          </a:p>
        </p:txBody>
      </p:sp>
      <p:cxnSp>
        <p:nvCxnSpPr>
          <p:cNvPr id="137" name="Straight Connector 136">
            <a:extLst>
              <a:ext uri="{FF2B5EF4-FFF2-40B4-BE49-F238E27FC236}">
                <a16:creationId xmlns:a16="http://schemas.microsoft.com/office/drawing/2014/main" id="{96390207-5957-4AE0-BE19-8BE17563DA92}"/>
              </a:ext>
            </a:extLst>
          </p:cNvPr>
          <p:cNvCxnSpPr>
            <a:cxnSpLocks/>
          </p:cNvCxnSpPr>
          <p:nvPr/>
        </p:nvCxnSpPr>
        <p:spPr>
          <a:xfrm>
            <a:off x="1050683" y="2326156"/>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sp>
        <p:nvSpPr>
          <p:cNvPr id="139" name="TextBox 138">
            <a:extLst>
              <a:ext uri="{FF2B5EF4-FFF2-40B4-BE49-F238E27FC236}">
                <a16:creationId xmlns:a16="http://schemas.microsoft.com/office/drawing/2014/main" id="{2134F016-F978-4B41-B5C9-1E9D517C5E4D}"/>
              </a:ext>
            </a:extLst>
          </p:cNvPr>
          <p:cNvSpPr txBox="1"/>
          <p:nvPr/>
        </p:nvSpPr>
        <p:spPr>
          <a:xfrm>
            <a:off x="894240" y="2537225"/>
            <a:ext cx="7831666" cy="369332"/>
          </a:xfrm>
          <a:prstGeom prst="rect">
            <a:avLst/>
          </a:prstGeom>
          <a:noFill/>
        </p:spPr>
        <p:txBody>
          <a:bodyPr wrap="square">
            <a:spAutoFit/>
          </a:bodyPr>
          <a:lstStyle/>
          <a:p>
            <a:pPr marL="914400" lvl="2" indent="0">
              <a:buNone/>
            </a:pPr>
            <a:r>
              <a:rPr lang="en-US" dirty="0"/>
              <a:t>HDFC Bank</a:t>
            </a:r>
          </a:p>
        </p:txBody>
      </p:sp>
      <p:sp>
        <p:nvSpPr>
          <p:cNvPr id="140" name="Rounded Rectangle 76">
            <a:extLst>
              <a:ext uri="{FF2B5EF4-FFF2-40B4-BE49-F238E27FC236}">
                <a16:creationId xmlns:a16="http://schemas.microsoft.com/office/drawing/2014/main" id="{E8D5839D-DDD6-4623-947B-C7B0951EEB8E}"/>
              </a:ext>
            </a:extLst>
          </p:cNvPr>
          <p:cNvSpPr/>
          <p:nvPr/>
        </p:nvSpPr>
        <p:spPr>
          <a:xfrm>
            <a:off x="4823453" y="1690161"/>
            <a:ext cx="3041989" cy="1471471"/>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lumMod val="65000"/>
                  <a:lumOff val="35000"/>
                </a:schemeClr>
              </a:solidFill>
              <a:latin typeface="Avenir Next LT Pro" panose="020B0504020202020204" pitchFamily="34" charset="0"/>
              <a:ea typeface="Cormorant" pitchFamily="2" charset="0"/>
              <a:cs typeface="Cormorant" pitchFamily="2" charset="0"/>
            </a:endParaRPr>
          </a:p>
        </p:txBody>
      </p:sp>
      <p:sp>
        <p:nvSpPr>
          <p:cNvPr id="141" name="TextBox 140">
            <a:extLst>
              <a:ext uri="{FF2B5EF4-FFF2-40B4-BE49-F238E27FC236}">
                <a16:creationId xmlns:a16="http://schemas.microsoft.com/office/drawing/2014/main" id="{68A3FD6D-9517-447D-9932-FA841A499590}"/>
              </a:ext>
            </a:extLst>
          </p:cNvPr>
          <p:cNvSpPr txBox="1"/>
          <p:nvPr/>
        </p:nvSpPr>
        <p:spPr>
          <a:xfrm>
            <a:off x="5032916" y="1881235"/>
            <a:ext cx="2696469" cy="307777"/>
          </a:xfrm>
          <a:prstGeom prst="rect">
            <a:avLst/>
          </a:prstGeom>
          <a:noFill/>
        </p:spPr>
        <p:txBody>
          <a:bodyPr wrap="square" rtlCol="0" anchor="ctr">
            <a:spAutoFit/>
          </a:bodyPr>
          <a:lstStyle/>
          <a:p>
            <a:pPr algn="ctr"/>
            <a:r>
              <a:rPr lang="en-US" sz="1400" b="1" dirty="0">
                <a:latin typeface="Avenir Next LT Pro" panose="020B0504020202020204" pitchFamily="34" charset="0"/>
                <a:ea typeface="Cormorant" pitchFamily="2" charset="0"/>
                <a:cs typeface="Cormorant" pitchFamily="2" charset="0"/>
              </a:rPr>
              <a:t>Brokers</a:t>
            </a:r>
          </a:p>
        </p:txBody>
      </p:sp>
      <p:cxnSp>
        <p:nvCxnSpPr>
          <p:cNvPr id="142" name="Straight Connector 141">
            <a:extLst>
              <a:ext uri="{FF2B5EF4-FFF2-40B4-BE49-F238E27FC236}">
                <a16:creationId xmlns:a16="http://schemas.microsoft.com/office/drawing/2014/main" id="{3258AD10-796F-49AE-8AC2-09F1B7C2F425}"/>
              </a:ext>
            </a:extLst>
          </p:cNvPr>
          <p:cNvCxnSpPr>
            <a:cxnSpLocks/>
          </p:cNvCxnSpPr>
          <p:nvPr/>
        </p:nvCxnSpPr>
        <p:spPr>
          <a:xfrm>
            <a:off x="4953136" y="2326156"/>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sp>
        <p:nvSpPr>
          <p:cNvPr id="143" name="Rounded Rectangle 76">
            <a:extLst>
              <a:ext uri="{FF2B5EF4-FFF2-40B4-BE49-F238E27FC236}">
                <a16:creationId xmlns:a16="http://schemas.microsoft.com/office/drawing/2014/main" id="{70A4D46B-E0B1-43AE-9845-6970A1B3A0C1}"/>
              </a:ext>
            </a:extLst>
          </p:cNvPr>
          <p:cNvSpPr/>
          <p:nvPr/>
        </p:nvSpPr>
        <p:spPr>
          <a:xfrm>
            <a:off x="8647601" y="1690161"/>
            <a:ext cx="3041989" cy="1471471"/>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lumMod val="65000"/>
                  <a:lumOff val="35000"/>
                </a:schemeClr>
              </a:solidFill>
              <a:latin typeface="Avenir Next LT Pro" panose="020B0504020202020204" pitchFamily="34" charset="0"/>
              <a:ea typeface="Cormorant" pitchFamily="2" charset="0"/>
              <a:cs typeface="Cormorant" pitchFamily="2" charset="0"/>
            </a:endParaRPr>
          </a:p>
        </p:txBody>
      </p:sp>
      <p:sp>
        <p:nvSpPr>
          <p:cNvPr id="144" name="TextBox 143">
            <a:extLst>
              <a:ext uri="{FF2B5EF4-FFF2-40B4-BE49-F238E27FC236}">
                <a16:creationId xmlns:a16="http://schemas.microsoft.com/office/drawing/2014/main" id="{27F2F1E7-617F-4002-9E29-B0F2F27B1FC5}"/>
              </a:ext>
            </a:extLst>
          </p:cNvPr>
          <p:cNvSpPr txBox="1"/>
          <p:nvPr/>
        </p:nvSpPr>
        <p:spPr>
          <a:xfrm>
            <a:off x="8857064" y="1881235"/>
            <a:ext cx="2696469" cy="307777"/>
          </a:xfrm>
          <a:prstGeom prst="rect">
            <a:avLst/>
          </a:prstGeom>
          <a:noFill/>
        </p:spPr>
        <p:txBody>
          <a:bodyPr wrap="square" rtlCol="0" anchor="ctr">
            <a:spAutoFit/>
          </a:bodyPr>
          <a:lstStyle/>
          <a:p>
            <a:pPr algn="ctr"/>
            <a:r>
              <a:rPr lang="en-US" sz="1400" b="1" dirty="0">
                <a:latin typeface="Avenir Next LT Pro" panose="020B0504020202020204" pitchFamily="34" charset="0"/>
                <a:ea typeface="Cormorant" pitchFamily="2" charset="0"/>
                <a:cs typeface="Cormorant" pitchFamily="2" charset="0"/>
              </a:rPr>
              <a:t>Compliances &amp; Audit</a:t>
            </a:r>
          </a:p>
        </p:txBody>
      </p:sp>
      <p:cxnSp>
        <p:nvCxnSpPr>
          <p:cNvPr id="145" name="Straight Connector 144">
            <a:extLst>
              <a:ext uri="{FF2B5EF4-FFF2-40B4-BE49-F238E27FC236}">
                <a16:creationId xmlns:a16="http://schemas.microsoft.com/office/drawing/2014/main" id="{CCBBD417-3A3E-4984-A0C2-79D59CC7048C}"/>
              </a:ext>
            </a:extLst>
          </p:cNvPr>
          <p:cNvCxnSpPr>
            <a:cxnSpLocks/>
          </p:cNvCxnSpPr>
          <p:nvPr/>
        </p:nvCxnSpPr>
        <p:spPr>
          <a:xfrm>
            <a:off x="8777284" y="2326156"/>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sp>
        <p:nvSpPr>
          <p:cNvPr id="146" name="Rounded Rectangle 76">
            <a:extLst>
              <a:ext uri="{FF2B5EF4-FFF2-40B4-BE49-F238E27FC236}">
                <a16:creationId xmlns:a16="http://schemas.microsoft.com/office/drawing/2014/main" id="{5FB91ECA-5748-4DB5-985E-7E8F771A281E}"/>
              </a:ext>
            </a:extLst>
          </p:cNvPr>
          <p:cNvSpPr/>
          <p:nvPr/>
        </p:nvSpPr>
        <p:spPr>
          <a:xfrm>
            <a:off x="2770676" y="3924693"/>
            <a:ext cx="3041989" cy="1471471"/>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lumMod val="65000"/>
                  <a:lumOff val="35000"/>
                </a:schemeClr>
              </a:solidFill>
              <a:latin typeface="Avenir Next LT Pro" panose="020B0504020202020204" pitchFamily="34" charset="0"/>
              <a:ea typeface="Cormorant" pitchFamily="2" charset="0"/>
              <a:cs typeface="Cormorant" pitchFamily="2" charset="0"/>
            </a:endParaRPr>
          </a:p>
        </p:txBody>
      </p:sp>
      <p:sp>
        <p:nvSpPr>
          <p:cNvPr id="147" name="TextBox 146">
            <a:extLst>
              <a:ext uri="{FF2B5EF4-FFF2-40B4-BE49-F238E27FC236}">
                <a16:creationId xmlns:a16="http://schemas.microsoft.com/office/drawing/2014/main" id="{21F90F98-FF37-41EE-A87B-54371DA19C2A}"/>
              </a:ext>
            </a:extLst>
          </p:cNvPr>
          <p:cNvSpPr txBox="1"/>
          <p:nvPr/>
        </p:nvSpPr>
        <p:spPr>
          <a:xfrm>
            <a:off x="2980139" y="4115767"/>
            <a:ext cx="2696469" cy="307777"/>
          </a:xfrm>
          <a:prstGeom prst="rect">
            <a:avLst/>
          </a:prstGeom>
          <a:noFill/>
        </p:spPr>
        <p:txBody>
          <a:bodyPr wrap="square" rtlCol="0" anchor="ctr">
            <a:spAutoFit/>
          </a:bodyPr>
          <a:lstStyle/>
          <a:p>
            <a:pPr algn="ctr"/>
            <a:r>
              <a:rPr lang="en-US" sz="1400" b="1" dirty="0">
                <a:latin typeface="Avenir Next LT Pro" panose="020B0504020202020204" pitchFamily="34" charset="0"/>
                <a:ea typeface="Cormorant" pitchFamily="2" charset="0"/>
                <a:cs typeface="Cormorant" pitchFamily="2" charset="0"/>
              </a:rPr>
              <a:t>Digital Onboarding Partner</a:t>
            </a:r>
          </a:p>
        </p:txBody>
      </p:sp>
      <p:cxnSp>
        <p:nvCxnSpPr>
          <p:cNvPr id="148" name="Straight Connector 147">
            <a:extLst>
              <a:ext uri="{FF2B5EF4-FFF2-40B4-BE49-F238E27FC236}">
                <a16:creationId xmlns:a16="http://schemas.microsoft.com/office/drawing/2014/main" id="{0E8E311E-4948-4BC1-AD29-44EC31A39B76}"/>
              </a:ext>
            </a:extLst>
          </p:cNvPr>
          <p:cNvCxnSpPr>
            <a:cxnSpLocks/>
          </p:cNvCxnSpPr>
          <p:nvPr/>
        </p:nvCxnSpPr>
        <p:spPr>
          <a:xfrm>
            <a:off x="2900359" y="4560688"/>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sp>
        <p:nvSpPr>
          <p:cNvPr id="149" name="Rounded Rectangle 76">
            <a:extLst>
              <a:ext uri="{FF2B5EF4-FFF2-40B4-BE49-F238E27FC236}">
                <a16:creationId xmlns:a16="http://schemas.microsoft.com/office/drawing/2014/main" id="{59C55B49-93F7-48F9-A2A9-0AA93AAE11DE}"/>
              </a:ext>
            </a:extLst>
          </p:cNvPr>
          <p:cNvSpPr/>
          <p:nvPr/>
        </p:nvSpPr>
        <p:spPr>
          <a:xfrm>
            <a:off x="7126606" y="3915986"/>
            <a:ext cx="3041989" cy="1471471"/>
          </a:xfrm>
          <a:prstGeom prst="roundRect">
            <a:avLst/>
          </a:prstGeom>
          <a:solidFill>
            <a:schemeClr val="bg1">
              <a:lumMod val="95000"/>
            </a:schemeClr>
          </a:solidFill>
          <a:ln>
            <a:solidFill>
              <a:schemeClr val="bg1">
                <a:lumMod val="95000"/>
              </a:schemeClr>
            </a:solidFill>
          </a:ln>
          <a:effectLst>
            <a:outerShdw blurRad="3683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lumMod val="65000"/>
                  <a:lumOff val="35000"/>
                </a:schemeClr>
              </a:solidFill>
              <a:latin typeface="Avenir Next LT Pro" panose="020B0504020202020204" pitchFamily="34" charset="0"/>
              <a:ea typeface="Cormorant" pitchFamily="2" charset="0"/>
              <a:cs typeface="Cormorant" pitchFamily="2" charset="0"/>
            </a:endParaRPr>
          </a:p>
        </p:txBody>
      </p:sp>
      <p:sp>
        <p:nvSpPr>
          <p:cNvPr id="150" name="TextBox 149">
            <a:extLst>
              <a:ext uri="{FF2B5EF4-FFF2-40B4-BE49-F238E27FC236}">
                <a16:creationId xmlns:a16="http://schemas.microsoft.com/office/drawing/2014/main" id="{71DAF087-C597-4A9D-9864-EF9DDEB2C76F}"/>
              </a:ext>
            </a:extLst>
          </p:cNvPr>
          <p:cNvSpPr txBox="1"/>
          <p:nvPr/>
        </p:nvSpPr>
        <p:spPr>
          <a:xfrm>
            <a:off x="7336069" y="3999339"/>
            <a:ext cx="2696469" cy="523220"/>
          </a:xfrm>
          <a:prstGeom prst="rect">
            <a:avLst/>
          </a:prstGeom>
          <a:noFill/>
        </p:spPr>
        <p:txBody>
          <a:bodyPr wrap="square" rtlCol="0" anchor="ctr">
            <a:spAutoFit/>
          </a:bodyPr>
          <a:lstStyle/>
          <a:p>
            <a:pPr algn="ctr"/>
            <a:r>
              <a:rPr lang="en-US" sz="1400" b="1" dirty="0">
                <a:latin typeface="Avenir Next LT Pro" panose="020B0504020202020204" pitchFamily="34" charset="0"/>
                <a:ea typeface="Cormorant" pitchFamily="2" charset="0"/>
                <a:cs typeface="Cormorant" pitchFamily="2" charset="0"/>
              </a:rPr>
              <a:t>Back Office / Order Management</a:t>
            </a:r>
          </a:p>
        </p:txBody>
      </p:sp>
      <p:cxnSp>
        <p:nvCxnSpPr>
          <p:cNvPr id="151" name="Straight Connector 150">
            <a:extLst>
              <a:ext uri="{FF2B5EF4-FFF2-40B4-BE49-F238E27FC236}">
                <a16:creationId xmlns:a16="http://schemas.microsoft.com/office/drawing/2014/main" id="{C5E25ADE-76D8-4C5E-92C3-E032AD3117AF}"/>
              </a:ext>
            </a:extLst>
          </p:cNvPr>
          <p:cNvCxnSpPr>
            <a:cxnSpLocks/>
          </p:cNvCxnSpPr>
          <p:nvPr/>
        </p:nvCxnSpPr>
        <p:spPr>
          <a:xfrm>
            <a:off x="7256289" y="4551981"/>
            <a:ext cx="2793182" cy="0"/>
          </a:xfrm>
          <a:prstGeom prst="line">
            <a:avLst/>
          </a:prstGeom>
          <a:ln>
            <a:solidFill>
              <a:srgbClr val="EE6423"/>
            </a:solidFill>
          </a:ln>
        </p:spPr>
        <p:style>
          <a:lnRef idx="1">
            <a:schemeClr val="accent3"/>
          </a:lnRef>
          <a:fillRef idx="0">
            <a:schemeClr val="accent3"/>
          </a:fillRef>
          <a:effectRef idx="0">
            <a:schemeClr val="accent3"/>
          </a:effectRef>
          <a:fontRef idx="minor">
            <a:schemeClr val="tx1"/>
          </a:fontRef>
        </p:style>
      </p:cxnSp>
      <p:sp>
        <p:nvSpPr>
          <p:cNvPr id="152" name="TextBox 151">
            <a:extLst>
              <a:ext uri="{FF2B5EF4-FFF2-40B4-BE49-F238E27FC236}">
                <a16:creationId xmlns:a16="http://schemas.microsoft.com/office/drawing/2014/main" id="{EB2F2888-04CC-48F5-8B4D-C4F1DC383F80}"/>
              </a:ext>
            </a:extLst>
          </p:cNvPr>
          <p:cNvSpPr txBox="1"/>
          <p:nvPr/>
        </p:nvSpPr>
        <p:spPr>
          <a:xfrm>
            <a:off x="4731767" y="2561498"/>
            <a:ext cx="7831666" cy="369332"/>
          </a:xfrm>
          <a:prstGeom prst="rect">
            <a:avLst/>
          </a:prstGeom>
          <a:noFill/>
        </p:spPr>
        <p:txBody>
          <a:bodyPr wrap="square">
            <a:spAutoFit/>
          </a:bodyPr>
          <a:lstStyle/>
          <a:p>
            <a:pPr marL="914400" lvl="2" indent="0">
              <a:buNone/>
            </a:pPr>
            <a:r>
              <a:rPr lang="en-US" dirty="0" err="1"/>
              <a:t>Nuvama</a:t>
            </a:r>
            <a:r>
              <a:rPr lang="en-US" dirty="0"/>
              <a:t>, Ambit</a:t>
            </a:r>
          </a:p>
        </p:txBody>
      </p:sp>
      <p:sp>
        <p:nvSpPr>
          <p:cNvPr id="153" name="TextBox 152">
            <a:extLst>
              <a:ext uri="{FF2B5EF4-FFF2-40B4-BE49-F238E27FC236}">
                <a16:creationId xmlns:a16="http://schemas.microsoft.com/office/drawing/2014/main" id="{2B501D55-5E49-4AC6-A70D-19B06060C2EB}"/>
              </a:ext>
            </a:extLst>
          </p:cNvPr>
          <p:cNvSpPr txBox="1"/>
          <p:nvPr/>
        </p:nvSpPr>
        <p:spPr>
          <a:xfrm>
            <a:off x="7957128" y="2538541"/>
            <a:ext cx="7831666" cy="369332"/>
          </a:xfrm>
          <a:prstGeom prst="rect">
            <a:avLst/>
          </a:prstGeom>
          <a:noFill/>
        </p:spPr>
        <p:txBody>
          <a:bodyPr wrap="square">
            <a:spAutoFit/>
          </a:bodyPr>
          <a:lstStyle/>
          <a:p>
            <a:pPr marL="914400" lvl="2" indent="0">
              <a:buNone/>
            </a:pPr>
            <a:r>
              <a:rPr lang="en-US" dirty="0" err="1"/>
              <a:t>Megha</a:t>
            </a:r>
            <a:r>
              <a:rPr lang="en-US" dirty="0"/>
              <a:t> </a:t>
            </a:r>
            <a:r>
              <a:rPr lang="en-US" dirty="0" err="1"/>
              <a:t>Kyal</a:t>
            </a:r>
            <a:r>
              <a:rPr lang="en-US" dirty="0"/>
              <a:t> &amp; Associates</a:t>
            </a:r>
          </a:p>
        </p:txBody>
      </p:sp>
      <p:sp>
        <p:nvSpPr>
          <p:cNvPr id="154" name="TextBox 153">
            <a:extLst>
              <a:ext uri="{FF2B5EF4-FFF2-40B4-BE49-F238E27FC236}">
                <a16:creationId xmlns:a16="http://schemas.microsoft.com/office/drawing/2014/main" id="{8256B722-0162-4DB5-A297-7868D4E40FC7}"/>
              </a:ext>
            </a:extLst>
          </p:cNvPr>
          <p:cNvSpPr txBox="1"/>
          <p:nvPr/>
        </p:nvSpPr>
        <p:spPr>
          <a:xfrm>
            <a:off x="2770676" y="4808566"/>
            <a:ext cx="7831666" cy="369332"/>
          </a:xfrm>
          <a:prstGeom prst="rect">
            <a:avLst/>
          </a:prstGeom>
          <a:noFill/>
        </p:spPr>
        <p:txBody>
          <a:bodyPr wrap="square">
            <a:spAutoFit/>
          </a:bodyPr>
          <a:lstStyle/>
          <a:p>
            <a:pPr marL="914400" lvl="2" indent="0">
              <a:buNone/>
            </a:pPr>
            <a:r>
              <a:rPr lang="en-US" dirty="0"/>
              <a:t>CAMS</a:t>
            </a:r>
          </a:p>
        </p:txBody>
      </p:sp>
      <p:sp>
        <p:nvSpPr>
          <p:cNvPr id="155" name="TextBox 154">
            <a:extLst>
              <a:ext uri="{FF2B5EF4-FFF2-40B4-BE49-F238E27FC236}">
                <a16:creationId xmlns:a16="http://schemas.microsoft.com/office/drawing/2014/main" id="{54B021F6-AB86-4EBE-9E32-250BC5E70F06}"/>
              </a:ext>
            </a:extLst>
          </p:cNvPr>
          <p:cNvSpPr txBox="1"/>
          <p:nvPr/>
        </p:nvSpPr>
        <p:spPr>
          <a:xfrm>
            <a:off x="6953886" y="4770436"/>
            <a:ext cx="7831666" cy="369332"/>
          </a:xfrm>
          <a:prstGeom prst="rect">
            <a:avLst/>
          </a:prstGeom>
          <a:noFill/>
        </p:spPr>
        <p:txBody>
          <a:bodyPr wrap="square">
            <a:spAutoFit/>
          </a:bodyPr>
          <a:lstStyle/>
          <a:p>
            <a:pPr marL="914400" lvl="2" indent="0">
              <a:buNone/>
            </a:pPr>
            <a:r>
              <a:rPr lang="en-US" dirty="0" err="1"/>
              <a:t>WealthSpectrum</a:t>
            </a:r>
            <a:endParaRPr lang="en-US" dirty="0"/>
          </a:p>
        </p:txBody>
      </p:sp>
      <p:sp>
        <p:nvSpPr>
          <p:cNvPr id="23" name="TextBox 208">
            <a:extLst>
              <a:ext uri="{FF2B5EF4-FFF2-40B4-BE49-F238E27FC236}">
                <a16:creationId xmlns:a16="http://schemas.microsoft.com/office/drawing/2014/main" id="{6F9A1BA1-2D6E-4417-BC3F-3F8556D9D8FE}"/>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621813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AAA9C-4499-276B-3024-4553AEE65F96}"/>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1CA86DA-D82B-4C20-80EA-3C5CE8F76DAE}"/>
              </a:ext>
            </a:extLst>
          </p:cNvPr>
          <p:cNvSpPr/>
          <p:nvPr/>
        </p:nvSpPr>
        <p:spPr>
          <a:xfrm>
            <a:off x="614304" y="3322106"/>
            <a:ext cx="10830191" cy="3051228"/>
          </a:xfrm>
          <a:prstGeom prst="roundRect">
            <a:avLst>
              <a:gd name="adj" fmla="val 4478"/>
            </a:avLst>
          </a:prstGeom>
          <a:gradFill>
            <a:gsLst>
              <a:gs pos="5000">
                <a:srgbClr val="CDD9D7"/>
              </a:gs>
              <a:gs pos="97203">
                <a:schemeClr val="bg1"/>
              </a:gs>
              <a:gs pos="58000">
                <a:srgbClr val="CDD9D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i="1"/>
          </a:p>
        </p:txBody>
      </p:sp>
      <p:cxnSp>
        <p:nvCxnSpPr>
          <p:cNvPr id="3" name="Straight Connector 2">
            <a:extLst>
              <a:ext uri="{FF2B5EF4-FFF2-40B4-BE49-F238E27FC236}">
                <a16:creationId xmlns:a16="http://schemas.microsoft.com/office/drawing/2014/main" id="{B2057B53-F05B-1E38-624C-D13B5F766F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743769A7-5C2B-956D-6BA3-86A177CEB1A0}"/>
              </a:ext>
            </a:extLst>
          </p:cNvPr>
          <p:cNvSpPr txBox="1">
            <a:spLocks/>
          </p:cNvSpPr>
          <p:nvPr/>
        </p:nvSpPr>
        <p:spPr>
          <a:xfrm>
            <a:off x="614304" y="463667"/>
            <a:ext cx="10337073" cy="63065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Cormorant" pitchFamily="2" charset="0"/>
                <a:cs typeface="Cormorant" pitchFamily="2" charset="0"/>
              </a:rPr>
              <a:t>Customer Dashboards</a:t>
            </a:r>
          </a:p>
        </p:txBody>
      </p:sp>
      <p:sp>
        <p:nvSpPr>
          <p:cNvPr id="8" name="TextBox 7">
            <a:extLst>
              <a:ext uri="{FF2B5EF4-FFF2-40B4-BE49-F238E27FC236}">
                <a16:creationId xmlns:a16="http://schemas.microsoft.com/office/drawing/2014/main" id="{DE536A31-6EDA-A2D1-7023-C0EF855FA39C}"/>
              </a:ext>
            </a:extLst>
          </p:cNvPr>
          <p:cNvSpPr txBox="1"/>
          <p:nvPr/>
        </p:nvSpPr>
        <p:spPr>
          <a:xfrm>
            <a:off x="845725" y="1348958"/>
            <a:ext cx="6466770"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Live on </a:t>
            </a:r>
            <a:r>
              <a:rPr kumimoji="0" lang="en-US" sz="1400" b="1" i="0" u="none" strike="noStrike" kern="1200" cap="none" spc="0" normalizeH="0" baseline="0" noProof="0" dirty="0" err="1">
                <a:ln>
                  <a:noFill/>
                </a:ln>
                <a:solidFill>
                  <a:srgbClr val="000000"/>
                </a:solidFill>
                <a:effectLst/>
                <a:uLnTx/>
                <a:uFillTx/>
                <a:latin typeface="Avenir Next LT Pro Light" panose="020B0304020202020204" pitchFamily="34" charset="0"/>
                <a:ea typeface="Cormorant" pitchFamily="2" charset="0"/>
                <a:cs typeface="Cormorant" pitchFamily="2" charset="0"/>
              </a:rPr>
              <a:t>Merisis</a:t>
            </a: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App  </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PMS/Third Party Products (PMS/AIF) Wealth Products</a:t>
            </a:r>
          </a:p>
        </p:txBody>
      </p:sp>
      <p:sp>
        <p:nvSpPr>
          <p:cNvPr id="11" name="TextBox 10">
            <a:extLst>
              <a:ext uri="{FF2B5EF4-FFF2-40B4-BE49-F238E27FC236}">
                <a16:creationId xmlns:a16="http://schemas.microsoft.com/office/drawing/2014/main" id="{37921219-F577-0F25-B3EF-CF2C66375D36}"/>
              </a:ext>
            </a:extLst>
          </p:cNvPr>
          <p:cNvSpPr txBox="1"/>
          <p:nvPr/>
        </p:nvSpPr>
        <p:spPr>
          <a:xfrm>
            <a:off x="845725" y="1813893"/>
            <a:ext cx="5785302"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Digital Onboarding –  </a:t>
            </a:r>
            <a:r>
              <a:rPr kumimoji="0" lang="en-US" sz="1400" b="0" i="0" u="none" strike="noStrike" kern="1200" cap="none" spc="0" normalizeH="0" baseline="0" noProof="0" dirty="0" err="1">
                <a:ln>
                  <a:noFill/>
                </a:ln>
                <a:solidFill>
                  <a:srgbClr val="000000"/>
                </a:solidFill>
                <a:effectLst/>
                <a:uLnTx/>
                <a:uFillTx/>
                <a:latin typeface="Avenir Next LT Pro Light" panose="020B0304020202020204" pitchFamily="34" charset="0"/>
                <a:ea typeface="Cormorant" pitchFamily="2" charset="0"/>
                <a:cs typeface="Cormorant" pitchFamily="2" charset="0"/>
              </a:rPr>
              <a:t>Merisis</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Multicap Portfolio via CAMS portal</a:t>
            </a:r>
          </a:p>
        </p:txBody>
      </p:sp>
      <p:sp>
        <p:nvSpPr>
          <p:cNvPr id="13" name="TextBox 12">
            <a:extLst>
              <a:ext uri="{FF2B5EF4-FFF2-40B4-BE49-F238E27FC236}">
                <a16:creationId xmlns:a16="http://schemas.microsoft.com/office/drawing/2014/main" id="{B0933B0D-A68E-4C50-E080-0388581C1B29}"/>
              </a:ext>
            </a:extLst>
          </p:cNvPr>
          <p:cNvSpPr txBox="1"/>
          <p:nvPr/>
        </p:nvSpPr>
        <p:spPr>
          <a:xfrm>
            <a:off x="845725" y="2322768"/>
            <a:ext cx="5072671"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Testing of the Account Aggregator </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CAMS and FINVU</a:t>
            </a:r>
          </a:p>
        </p:txBody>
      </p:sp>
      <p:sp>
        <p:nvSpPr>
          <p:cNvPr id="14" name="TextBox 13">
            <a:extLst>
              <a:ext uri="{FF2B5EF4-FFF2-40B4-BE49-F238E27FC236}">
                <a16:creationId xmlns:a16="http://schemas.microsoft.com/office/drawing/2014/main" id="{3702385B-6562-CA16-5774-C5F9159C4647}"/>
              </a:ext>
            </a:extLst>
          </p:cNvPr>
          <p:cNvSpPr txBox="1"/>
          <p:nvPr/>
        </p:nvSpPr>
        <p:spPr>
          <a:xfrm>
            <a:off x="845725" y="2770629"/>
            <a:ext cx="9927008"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Portfolio Screening of Client’s portfolio using </a:t>
            </a:r>
            <a:r>
              <a:rPr kumimoji="0" lang="en-US" sz="1400" b="1" i="0" u="none" strike="noStrike" kern="1200" cap="none" spc="0" normalizeH="0" baseline="0" noProof="0" dirty="0" err="1">
                <a:ln>
                  <a:noFill/>
                </a:ln>
                <a:solidFill>
                  <a:srgbClr val="000000"/>
                </a:solidFill>
                <a:effectLst/>
                <a:uLnTx/>
                <a:uFillTx/>
                <a:latin typeface="Avenir Next LT Pro Light" panose="020B0304020202020204" pitchFamily="34" charset="0"/>
                <a:ea typeface="Cormorant" pitchFamily="2" charset="0"/>
                <a:cs typeface="Cormorant" pitchFamily="2" charset="0"/>
              </a:rPr>
              <a:t>Wealthspectrum</a:t>
            </a: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a:t>
            </a:r>
            <a:r>
              <a:rPr kumimoji="0" lang="en-US" sz="1400" b="0" i="0" u="none" strike="noStrike" kern="1200" cap="none" spc="0" normalizeH="0" baseline="0" noProof="0" dirty="0" err="1">
                <a:ln>
                  <a:noFill/>
                </a:ln>
                <a:solidFill>
                  <a:srgbClr val="000000"/>
                </a:solidFill>
                <a:effectLst/>
                <a:uLnTx/>
                <a:uFillTx/>
                <a:latin typeface="Avenir Next LT Pro Light" panose="020B0304020202020204" pitchFamily="34" charset="0"/>
                <a:ea typeface="Cormorant" pitchFamily="2" charset="0"/>
                <a:cs typeface="Cormorant" pitchFamily="2" charset="0"/>
              </a:rPr>
              <a:t>eCAS</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upload (Non-</a:t>
            </a:r>
            <a:r>
              <a:rPr kumimoji="0" lang="en-US" sz="1400" b="0" i="0" u="none" strike="noStrike" kern="1200" cap="none" spc="0" normalizeH="0" baseline="0" noProof="0" dirty="0" err="1">
                <a:ln>
                  <a:noFill/>
                </a:ln>
                <a:solidFill>
                  <a:srgbClr val="000000"/>
                </a:solidFill>
                <a:effectLst/>
                <a:uLnTx/>
                <a:uFillTx/>
                <a:latin typeface="Avenir Next LT Pro Light" panose="020B0304020202020204" pitchFamily="34" charset="0"/>
                <a:ea typeface="Cormorant" pitchFamily="2" charset="0"/>
                <a:cs typeface="Cormorant" pitchFamily="2" charset="0"/>
              </a:rPr>
              <a:t>Merisis</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Holdings)</a:t>
            </a:r>
          </a:p>
        </p:txBody>
      </p:sp>
      <p:sp>
        <p:nvSpPr>
          <p:cNvPr id="15" name="TextBox 14">
            <a:extLst>
              <a:ext uri="{FF2B5EF4-FFF2-40B4-BE49-F238E27FC236}">
                <a16:creationId xmlns:a16="http://schemas.microsoft.com/office/drawing/2014/main" id="{11CFC148-3BC9-534E-CEBF-0530D404AA03}"/>
              </a:ext>
            </a:extLst>
          </p:cNvPr>
          <p:cNvSpPr txBox="1"/>
          <p:nvPr/>
        </p:nvSpPr>
        <p:spPr>
          <a:xfrm>
            <a:off x="845725" y="908391"/>
            <a:ext cx="4784515"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000000"/>
                </a:solidFill>
                <a:effectLst/>
                <a:uLnTx/>
                <a:uFillTx/>
                <a:latin typeface="Avenir Next LT Pro Light" panose="020B0304020202020204" pitchFamily="34" charset="0"/>
                <a:ea typeface="Cormorant" pitchFamily="2" charset="0"/>
                <a:cs typeface="Cormorant" pitchFamily="2" charset="0"/>
              </a:rPr>
              <a:t>Merisis</a:t>
            </a:r>
            <a:r>
              <a:rPr kumimoji="0" lang="en-US" sz="1400" b="1"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 Wealth App </a:t>
            </a:r>
            <a:r>
              <a:rPr kumimoji="0" lang="en-US" sz="1400" b="0" i="0" u="none" strike="noStrike" kern="1200" cap="none" spc="0" normalizeH="0" baseline="0" noProof="0" dirty="0">
                <a:ln>
                  <a:noFill/>
                </a:ln>
                <a:solidFill>
                  <a:srgbClr val="000000"/>
                </a:solidFill>
                <a:effectLst/>
                <a:uLnTx/>
                <a:uFillTx/>
                <a:latin typeface="Avenir Next LT Pro Light" panose="020B0304020202020204" pitchFamily="34" charset="0"/>
                <a:ea typeface="Cormorant" pitchFamily="2" charset="0"/>
                <a:cs typeface="Cormorant" pitchFamily="2" charset="0"/>
              </a:rPr>
              <a:t>live on AppStore and Play Store</a:t>
            </a:r>
          </a:p>
        </p:txBody>
      </p:sp>
      <p:pic>
        <p:nvPicPr>
          <p:cNvPr id="18" name="Picture 17">
            <a:extLst>
              <a:ext uri="{FF2B5EF4-FFF2-40B4-BE49-F238E27FC236}">
                <a16:creationId xmlns:a16="http://schemas.microsoft.com/office/drawing/2014/main" id="{90F734B2-E68B-C15D-6A4D-795EAEA410C2}"/>
              </a:ext>
            </a:extLst>
          </p:cNvPr>
          <p:cNvPicPr>
            <a:picLocks noChangeAspect="1"/>
          </p:cNvPicPr>
          <p:nvPr/>
        </p:nvPicPr>
        <p:blipFill>
          <a:blip r:embed="rId3"/>
          <a:stretch>
            <a:fillRect/>
          </a:stretch>
        </p:blipFill>
        <p:spPr>
          <a:xfrm>
            <a:off x="5803613" y="3616227"/>
            <a:ext cx="5138451" cy="2511113"/>
          </a:xfrm>
          <a:prstGeom prst="rect">
            <a:avLst/>
          </a:prstGeom>
        </p:spPr>
      </p:pic>
      <p:pic>
        <p:nvPicPr>
          <p:cNvPr id="19" name="Picture 18">
            <a:extLst>
              <a:ext uri="{FF2B5EF4-FFF2-40B4-BE49-F238E27FC236}">
                <a16:creationId xmlns:a16="http://schemas.microsoft.com/office/drawing/2014/main" id="{D6140C69-89D0-ABB1-9197-EBE65D63B0E6}"/>
              </a:ext>
            </a:extLst>
          </p:cNvPr>
          <p:cNvPicPr>
            <a:picLocks noChangeAspect="1"/>
          </p:cNvPicPr>
          <p:nvPr/>
        </p:nvPicPr>
        <p:blipFill>
          <a:blip r:embed="rId4"/>
          <a:stretch>
            <a:fillRect/>
          </a:stretch>
        </p:blipFill>
        <p:spPr>
          <a:xfrm>
            <a:off x="1104080" y="3592163"/>
            <a:ext cx="4337020" cy="2520621"/>
          </a:xfrm>
          <a:prstGeom prst="rect">
            <a:avLst/>
          </a:prstGeom>
        </p:spPr>
      </p:pic>
      <p:sp>
        <p:nvSpPr>
          <p:cNvPr id="12" name="TextBox 208">
            <a:extLst>
              <a:ext uri="{FF2B5EF4-FFF2-40B4-BE49-F238E27FC236}">
                <a16:creationId xmlns:a16="http://schemas.microsoft.com/office/drawing/2014/main" id="{E381B407-6E2C-40A6-81BE-83FB0195AF9D}"/>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587221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429FE6EC-0CFC-7149-8FB7-33A984F88567}"/>
              </a:ext>
            </a:extLst>
          </p:cNvPr>
          <p:cNvSpPr txBox="1">
            <a:spLocks/>
          </p:cNvSpPr>
          <p:nvPr/>
        </p:nvSpPr>
        <p:spPr>
          <a:xfrm>
            <a:off x="612832" y="1731896"/>
            <a:ext cx="10966335" cy="4015761"/>
          </a:xfrm>
          <a:prstGeom prst="rect">
            <a:avLst/>
          </a:prstGeom>
          <a:solidFill>
            <a:schemeClr val="bg1">
              <a:lumMod val="95000"/>
            </a:schemeClr>
          </a:solidFill>
          <a:ln>
            <a:solidFill>
              <a:schemeClr val="bg1">
                <a:lumMod val="95000"/>
              </a:schemeClr>
            </a:solidFill>
          </a:ln>
        </p:spPr>
        <p:txBody>
          <a:bodyPr vert="horz" lIns="0" tIns="45720" rIns="91440" bIns="45720" rtlCol="0" anchor="ctr">
            <a:normAutofit/>
          </a:bodyPr>
          <a:lstStyle>
            <a:lvl1pPr algn="l" defTabSz="914400" rtl="0" eaLnBrk="1" latinLnBrk="0" hangingPunct="1">
              <a:lnSpc>
                <a:spcPct val="90000"/>
              </a:lnSpc>
              <a:spcBef>
                <a:spcPct val="0"/>
              </a:spcBef>
              <a:buNone/>
              <a:defRPr sz="4400" kern="1200">
                <a:solidFill>
                  <a:srgbClr val="5DAAB0"/>
                </a:solidFill>
                <a:latin typeface="+mj-lt"/>
                <a:ea typeface="+mj-ea"/>
                <a:cs typeface="+mj-cs"/>
              </a:defRPr>
            </a:lvl1pPr>
          </a:lstStyle>
          <a:p>
            <a:pPr algn="ctr"/>
            <a:endParaRPr lang="en-IN" sz="4000" dirty="0">
              <a:solidFill>
                <a:schemeClr val="tx1">
                  <a:lumMod val="65000"/>
                  <a:lumOff val="35000"/>
                </a:schemeClr>
              </a:solidFill>
              <a:latin typeface="Cormorant" pitchFamily="2" charset="0"/>
              <a:ea typeface="Cormorant" pitchFamily="2" charset="0"/>
              <a:cs typeface="Cormorant" pitchFamily="2" charset="0"/>
            </a:endParaRPr>
          </a:p>
        </p:txBody>
      </p:sp>
      <p:sp>
        <p:nvSpPr>
          <p:cNvPr id="15" name="Title 1">
            <a:extLst>
              <a:ext uri="{FF2B5EF4-FFF2-40B4-BE49-F238E27FC236}">
                <a16:creationId xmlns:a16="http://schemas.microsoft.com/office/drawing/2014/main" id="{ABDB8F55-9695-8AA1-EDCF-69DAC4D7AAD2}"/>
              </a:ext>
            </a:extLst>
          </p:cNvPr>
          <p:cNvSpPr txBox="1">
            <a:spLocks/>
          </p:cNvSpPr>
          <p:nvPr/>
        </p:nvSpPr>
        <p:spPr>
          <a:xfrm>
            <a:off x="663013" y="99890"/>
            <a:ext cx="9986601" cy="1325563"/>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4400" kern="1200">
                <a:solidFill>
                  <a:srgbClr val="5DAAB0"/>
                </a:solidFill>
                <a:latin typeface="+mj-lt"/>
                <a:ea typeface="+mj-ea"/>
                <a:cs typeface="+mj-cs"/>
              </a:defRPr>
            </a:lvl1pPr>
          </a:lstStyle>
          <a:p>
            <a:r>
              <a:rPr lang="en-US" sz="2800" dirty="0">
                <a:solidFill>
                  <a:schemeClr val="tx1"/>
                </a:solidFill>
                <a:latin typeface="Avenir Next LT Pro" panose="020B0504020202020204" pitchFamily="34" charset="0"/>
                <a:ea typeface="Cormorant Medium" pitchFamily="2" charset="0"/>
                <a:cs typeface="Cormorant Medium" pitchFamily="2" charset="0"/>
              </a:rPr>
              <a:t>Disclaimer</a:t>
            </a:r>
          </a:p>
        </p:txBody>
      </p:sp>
      <p:sp>
        <p:nvSpPr>
          <p:cNvPr id="58" name="TextBox 57">
            <a:extLst>
              <a:ext uri="{FF2B5EF4-FFF2-40B4-BE49-F238E27FC236}">
                <a16:creationId xmlns:a16="http://schemas.microsoft.com/office/drawing/2014/main" id="{337563AD-95E7-2B30-4DF3-486DD48BEA50}"/>
              </a:ext>
            </a:extLst>
          </p:cNvPr>
          <p:cNvSpPr txBox="1"/>
          <p:nvPr/>
        </p:nvSpPr>
        <p:spPr>
          <a:xfrm>
            <a:off x="663013" y="1409569"/>
            <a:ext cx="11054518" cy="5047536"/>
          </a:xfrm>
          <a:prstGeom prst="rect">
            <a:avLst/>
          </a:prstGeom>
          <a:noFill/>
        </p:spPr>
        <p:txBody>
          <a:bodyPr wrap="square">
            <a:spAutoFit/>
          </a:bodyPr>
          <a:lstStyle/>
          <a:p>
            <a:pPr marL="0" algn="just" rtl="0" latinLnBrk="0">
              <a:spcBef>
                <a:spcPts val="0"/>
              </a:spcBef>
              <a:spcAft>
                <a:spcPts val="0"/>
              </a:spcAft>
            </a:pPr>
            <a:r>
              <a:rPr lang="en-US" sz="1400" b="1" dirty="0" err="1">
                <a:latin typeface="Avenir Next LT Pro Light" panose="020B0304020202020204" pitchFamily="34" charset="0"/>
              </a:rPr>
              <a:t>Merisis</a:t>
            </a:r>
            <a:r>
              <a:rPr lang="en-US" sz="1400" b="1" dirty="0">
                <a:latin typeface="Avenir Next LT Pro Light" panose="020B0304020202020204" pitchFamily="34" charset="0"/>
              </a:rPr>
              <a:t> Wealth Pvt. Ltd.|</a:t>
            </a:r>
            <a:r>
              <a:rPr lang="en-US" sz="1400" dirty="0">
                <a:latin typeface="Avenir Next LT Pro Light" panose="020B0304020202020204" pitchFamily="34" charset="0"/>
              </a:rPr>
              <a:t> Corporate address – 504, 5th Floor, One BKC, Bandra Kurla Complex, Bandra East, Mumbai, Maharashtra 400051| ARN - 220145 | CIN - U52392MH2005PTC376253 | GST No. - 27AACCC8041L2ZH | </a:t>
            </a:r>
            <a:r>
              <a:rPr lang="en-US" sz="1400" dirty="0" err="1">
                <a:latin typeface="Avenir Next LT Pro Light" panose="020B0304020202020204" pitchFamily="34" charset="0"/>
              </a:rPr>
              <a:t>Merisis</a:t>
            </a:r>
            <a:r>
              <a:rPr lang="en-US" sz="1400" dirty="0">
                <a:latin typeface="Avenir Next LT Pro Light" panose="020B0304020202020204" pitchFamily="34" charset="0"/>
              </a:rPr>
              <a:t> Advisors Private Limited (“MAPL”) is registered under SEBI (Portfolio Managers) Regulations, 1993 as a Portfolio Manager vide Registration No. INP000006846 | Principal Officer &amp; Managing Director – </a:t>
            </a:r>
            <a:r>
              <a:rPr lang="en-US" sz="1400" dirty="0" err="1">
                <a:latin typeface="Avenir Next LT Pro Light" panose="020B0304020202020204" pitchFamily="34" charset="0"/>
              </a:rPr>
              <a:t>Akshay</a:t>
            </a:r>
            <a:r>
              <a:rPr lang="en-US" sz="1400" dirty="0">
                <a:latin typeface="Avenir Next LT Pro Light" panose="020B0304020202020204" pitchFamily="34" charset="0"/>
              </a:rPr>
              <a:t> </a:t>
            </a:r>
            <a:r>
              <a:rPr lang="en-US" sz="1400" dirty="0" err="1">
                <a:latin typeface="Avenir Next LT Pro Light" panose="020B0304020202020204" pitchFamily="34" charset="0"/>
              </a:rPr>
              <a:t>Badjate</a:t>
            </a:r>
            <a:r>
              <a:rPr lang="en-US" sz="1400" dirty="0">
                <a:latin typeface="Avenir Next LT Pro Light" panose="020B0304020202020204" pitchFamily="34" charset="0"/>
              </a:rPr>
              <a:t> (</a:t>
            </a:r>
            <a:r>
              <a:rPr lang="en-US" sz="1400" dirty="0" err="1">
                <a:latin typeface="Avenir Next LT Pro Light" panose="020B0304020202020204" pitchFamily="34" charset="0"/>
              </a:rPr>
              <a:t>akshay@merisis</a:t>
            </a:r>
            <a:r>
              <a:rPr lang="en-US" sz="1400" dirty="0">
                <a:latin typeface="Avenir Next LT Pro Light" panose="020B0304020202020204" pitchFamily="34" charset="0"/>
              </a:rPr>
              <a:t> .in) </a:t>
            </a:r>
          </a:p>
          <a:p>
            <a:pPr marL="0" algn="just" rtl="0" latinLnBrk="0">
              <a:spcBef>
                <a:spcPts val="0"/>
              </a:spcBef>
              <a:spcAft>
                <a:spcPts val="0"/>
              </a:spcAft>
            </a:pPr>
            <a:endParaRPr lang="en-US" sz="1400" dirty="0">
              <a:latin typeface="Avenir Next LT Pro Light" panose="020B0304020202020204" pitchFamily="34" charset="0"/>
            </a:endParaRPr>
          </a:p>
          <a:p>
            <a:pPr marL="0" algn="just" rtl="0" latinLnBrk="0">
              <a:spcBef>
                <a:spcPts val="0"/>
              </a:spcBef>
              <a:spcAft>
                <a:spcPts val="0"/>
              </a:spcAft>
            </a:pPr>
            <a:r>
              <a:rPr lang="en-US" sz="1400" b="1" dirty="0">
                <a:latin typeface="Avenir Next LT Pro Light" panose="020B0304020202020204" pitchFamily="34" charset="0"/>
              </a:rPr>
              <a:t>Disclaimer</a:t>
            </a:r>
            <a:r>
              <a:rPr lang="en-US" sz="1400" dirty="0">
                <a:latin typeface="Avenir Next LT Pro Light" panose="020B0304020202020204" pitchFamily="34" charset="0"/>
              </a:rPr>
              <a:t>: Performance of the promoter or the schemes of </a:t>
            </a:r>
            <a:r>
              <a:rPr lang="en-US" sz="1400" dirty="0" err="1">
                <a:latin typeface="Avenir Next LT Pro Light" panose="020B0304020202020204" pitchFamily="34" charset="0"/>
              </a:rPr>
              <a:t>Merisis</a:t>
            </a:r>
            <a:r>
              <a:rPr lang="en-US" sz="1400" dirty="0">
                <a:latin typeface="Avenir Next LT Pro Light" panose="020B0304020202020204" pitchFamily="34" charset="0"/>
              </a:rPr>
              <a:t> Advisors Private Limited (MAPL) have no bearing on the expected performance of the Portfolio Manager. Past performance of the promoter and its affiliates or the Portfolio Manager is not in any manner indicative of the future performance of the Portfolio Manager and may not necessarily provide a basis of comparison. Any past or current performance related information provided in this document is not verified by SEBI. The information contained in this deck is not intended for any person who is a resident of the United States of America or a resident of a jurisdiction, the laws of which impose a prohibition on soliciting the advisory business in that jurisdiction without going through the registration requirements and/or prohibit the use of any information contained in this deck. </a:t>
            </a:r>
          </a:p>
          <a:p>
            <a:pPr marL="0" algn="just" rtl="0" latinLnBrk="0">
              <a:spcBef>
                <a:spcPts val="0"/>
              </a:spcBef>
              <a:spcAft>
                <a:spcPts val="0"/>
              </a:spcAft>
            </a:pPr>
            <a:endParaRPr lang="en-US" sz="1400" dirty="0">
              <a:latin typeface="Avenir Next LT Pro Light" panose="020B0304020202020204" pitchFamily="34" charset="0"/>
            </a:endParaRPr>
          </a:p>
          <a:p>
            <a:pPr marL="0" algn="just" rtl="0" latinLnBrk="0">
              <a:spcBef>
                <a:spcPts val="0"/>
              </a:spcBef>
              <a:spcAft>
                <a:spcPts val="0"/>
              </a:spcAft>
            </a:pPr>
            <a:r>
              <a:rPr lang="en-US" sz="1400" b="1" dirty="0">
                <a:latin typeface="Avenir Next LT Pro Light" panose="020B0304020202020204" pitchFamily="34" charset="0"/>
              </a:rPr>
              <a:t>Risk Factors: </a:t>
            </a:r>
            <a:r>
              <a:rPr lang="en-US" sz="1400" dirty="0" err="1">
                <a:latin typeface="Avenir Next LT Pro Light" panose="020B0304020202020204" pitchFamily="34" charset="0"/>
              </a:rPr>
              <a:t>Merisis</a:t>
            </a:r>
            <a:r>
              <a:rPr lang="en-US" sz="1400" dirty="0">
                <a:latin typeface="Avenir Next LT Pro Light" panose="020B0304020202020204" pitchFamily="34" charset="0"/>
              </a:rPr>
              <a:t> Advisors Private Limited is not liable or responsible for any loss or shortfall resulting from the operation of the scheme. This document represents the views of </a:t>
            </a:r>
            <a:r>
              <a:rPr lang="en-US" sz="1400" dirty="0" err="1">
                <a:latin typeface="Avenir Next LT Pro Light" panose="020B0304020202020204" pitchFamily="34" charset="0"/>
              </a:rPr>
              <a:t>Merisis</a:t>
            </a:r>
            <a:r>
              <a:rPr lang="en-US" sz="1400" dirty="0">
                <a:latin typeface="Avenir Next LT Pro Light" panose="020B0304020202020204" pitchFamily="34" charset="0"/>
              </a:rPr>
              <a:t> Advisors Private Limited and must not be taken as the basis for an investment decision. Neither </a:t>
            </a:r>
            <a:r>
              <a:rPr lang="en-US" sz="1400" dirty="0" err="1">
                <a:latin typeface="Avenir Next LT Pro Light" panose="020B0304020202020204" pitchFamily="34" charset="0"/>
              </a:rPr>
              <a:t>Merisis</a:t>
            </a:r>
            <a:r>
              <a:rPr lang="en-US" sz="1400" dirty="0">
                <a:latin typeface="Avenir Next LT Pro Light" panose="020B0304020202020204" pitchFamily="34" charset="0"/>
              </a:rPr>
              <a:t> Advisors Private Limited nor its affiliates, it’s Directors or associates shall be liable for any damages including lost revenue or lost profits that may arise from the use of the information contained herein. No representation or warranty is made as to the accuracy, completeness or fairness of the information and opinions contained herein. The Portfolio Manager reserves the right to make modifications and alterations to this statement as may be required from time to time. Investments in securities are subject to market risk. Investors are encouraged to read all related documents or consult their investment advisor before making any financial decisions. Investments in the securities market are subject to market risks. Read all the related documents carefully before investing. Registration granted by SEBI, and the certification from the National Institute of Securities Markets (NISM) in no way guarantees the performance of the intermediary or provide any assurance of returns to investors</a:t>
            </a:r>
            <a:endParaRPr lang="en-US" sz="1400" b="0" i="0" dirty="0">
              <a:solidFill>
                <a:schemeClr val="tx1">
                  <a:lumMod val="65000"/>
                  <a:lumOff val="35000"/>
                </a:schemeClr>
              </a:solidFill>
              <a:effectLst/>
              <a:latin typeface="Avenir Next LT Pro Light" panose="020B0304020202020204" pitchFamily="34" charset="0"/>
              <a:ea typeface="Cormorant" pitchFamily="2" charset="0"/>
              <a:cs typeface="Cormorant" pitchFamily="2" charset="0"/>
            </a:endParaRPr>
          </a:p>
        </p:txBody>
      </p:sp>
      <p:sp>
        <p:nvSpPr>
          <p:cNvPr id="5" name="TextBox 208">
            <a:extLst>
              <a:ext uri="{FF2B5EF4-FFF2-40B4-BE49-F238E27FC236}">
                <a16:creationId xmlns:a16="http://schemas.microsoft.com/office/drawing/2014/main" id="{9FEC952D-D8E1-45B9-8F2B-2E61D95E5B62}"/>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1676858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6C1C4CA-DF79-4CF3-B7F1-7914E8B8BE01}"/>
              </a:ext>
            </a:extLst>
          </p:cNvPr>
          <p:cNvSpPr txBox="1">
            <a:spLocks/>
          </p:cNvSpPr>
          <p:nvPr/>
        </p:nvSpPr>
        <p:spPr>
          <a:xfrm>
            <a:off x="597693" y="383956"/>
            <a:ext cx="9986601" cy="6646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mj-ea"/>
                <a:cs typeface="+mj-cs"/>
              </a:defRPr>
            </a:lvl1pPr>
          </a:lstStyle>
          <a:p>
            <a:pPr>
              <a:lnSpc>
                <a:spcPct val="100000"/>
              </a:lnSpc>
            </a:pPr>
            <a:r>
              <a:rPr lang="en-US" sz="2800" dirty="0">
                <a:solidFill>
                  <a:schemeClr val="tx1">
                    <a:lumMod val="75000"/>
                  </a:schemeClr>
                </a:solidFill>
                <a:latin typeface="Avenir Next LT Pro" panose="020B0504020202020204" pitchFamily="34" charset="0"/>
                <a:ea typeface="Open Sans Light" panose="020B0306030504020204" pitchFamily="34" charset="0"/>
                <a:cs typeface="Open Sans Light" panose="020B0306030504020204" pitchFamily="34" charset="0"/>
              </a:rPr>
              <a:t>Seasoned Team with 75+ years of </a:t>
            </a:r>
          </a:p>
          <a:p>
            <a:pPr>
              <a:lnSpc>
                <a:spcPct val="100000"/>
              </a:lnSpc>
            </a:pPr>
            <a:r>
              <a:rPr lang="en-US" sz="2800" b="1" dirty="0">
                <a:solidFill>
                  <a:schemeClr val="dk2">
                    <a:lumMod val="100000"/>
                  </a:schemeClr>
                </a:solidFill>
                <a:latin typeface="Avenir Next LT Pro" panose="020B0504020202020204" pitchFamily="34" charset="0"/>
                <a:ea typeface="Open Sans Light" panose="020B0306030504020204" pitchFamily="34" charset="0"/>
                <a:cs typeface="Open Sans Light" panose="020B0306030504020204" pitchFamily="34" charset="0"/>
              </a:rPr>
              <a:t>Cumulative Experience</a:t>
            </a:r>
          </a:p>
        </p:txBody>
      </p:sp>
      <p:sp>
        <p:nvSpPr>
          <p:cNvPr id="9" name="TextBox 21">
            <a:extLst>
              <a:ext uri="{FF2B5EF4-FFF2-40B4-BE49-F238E27FC236}">
                <a16:creationId xmlns:a16="http://schemas.microsoft.com/office/drawing/2014/main" id="{61DDA420-0974-4EBD-8F14-2AD16452605A}"/>
              </a:ext>
            </a:extLst>
          </p:cNvPr>
          <p:cNvSpPr txBox="1"/>
          <p:nvPr/>
        </p:nvSpPr>
        <p:spPr>
          <a:xfrm>
            <a:off x="695325" y="1248144"/>
            <a:ext cx="10710612" cy="410369"/>
          </a:xfrm>
          <a:prstGeom prst="rect">
            <a:avLst/>
          </a:prstGeom>
        </p:spPr>
        <p:txBody>
          <a:bodyPr wrap="square" lIns="0" tIns="0" rIns="0" bIns="0" rtlCol="0" anchor="t">
            <a:spAutoFit/>
          </a:bodyPr>
          <a:lstStyle/>
          <a:p>
            <a:pPr>
              <a:lnSpc>
                <a:spcPts val="1600"/>
              </a:lnSpc>
            </a:pPr>
            <a:r>
              <a:rPr lang="en-US" sz="1600" spc="8" dirty="0">
                <a:solidFill>
                  <a:schemeClr val="dk1">
                    <a:lumMod val="100000"/>
                  </a:schemeClr>
                </a:solidFill>
                <a:latin typeface="Avenir Next LT Pro Light" panose="020B0304020202020204" pitchFamily="34" charset="0"/>
                <a:ea typeface="Roboto" panose="02000000000000000000" pitchFamily="2" charset="0"/>
                <a:cs typeface="Cormorant" pitchFamily="2" charset="0"/>
              </a:rPr>
              <a:t>At </a:t>
            </a:r>
            <a:r>
              <a:rPr lang="en-US" sz="1600" spc="8" dirty="0" err="1">
                <a:solidFill>
                  <a:schemeClr val="dk1">
                    <a:lumMod val="100000"/>
                  </a:schemeClr>
                </a:solidFill>
                <a:latin typeface="Avenir Next LT Pro Light" panose="020B0304020202020204" pitchFamily="34" charset="0"/>
                <a:ea typeface="Roboto" panose="02000000000000000000" pitchFamily="2" charset="0"/>
                <a:cs typeface="Cormorant" pitchFamily="2" charset="0"/>
              </a:rPr>
              <a:t>Merisis</a:t>
            </a:r>
            <a:r>
              <a:rPr lang="en-US" sz="1600" spc="8" dirty="0">
                <a:solidFill>
                  <a:schemeClr val="dk1">
                    <a:lumMod val="100000"/>
                  </a:schemeClr>
                </a:solidFill>
                <a:latin typeface="Avenir Next LT Pro Light" panose="020B0304020202020204" pitchFamily="34" charset="0"/>
                <a:ea typeface="Roboto" panose="02000000000000000000" pitchFamily="2" charset="0"/>
                <a:cs typeface="Cormorant" pitchFamily="2" charset="0"/>
              </a:rPr>
              <a:t> Wealth, we have a strong leadership team with deep domain expertise and 75+ years of cumulative industry experience.</a:t>
            </a:r>
          </a:p>
        </p:txBody>
      </p:sp>
      <p:sp>
        <p:nvSpPr>
          <p:cNvPr id="10" name="Rectangle: Top Corners Rounded 9">
            <a:extLst>
              <a:ext uri="{FF2B5EF4-FFF2-40B4-BE49-F238E27FC236}">
                <a16:creationId xmlns:a16="http://schemas.microsoft.com/office/drawing/2014/main" id="{59FF438F-6987-4339-A46D-B4DD6D84EB03}"/>
              </a:ext>
            </a:extLst>
          </p:cNvPr>
          <p:cNvSpPr/>
          <p:nvPr/>
        </p:nvSpPr>
        <p:spPr>
          <a:xfrm>
            <a:off x="1000342" y="2139618"/>
            <a:ext cx="4709704" cy="1748532"/>
          </a:xfrm>
          <a:prstGeom prst="round2SameRect">
            <a:avLst>
              <a:gd name="adj1" fmla="val 7871"/>
              <a:gd name="adj2" fmla="val 0"/>
            </a:avLst>
          </a:prstGeom>
          <a:gradFill flip="none" rotWithShape="1">
            <a:gsLst>
              <a:gs pos="7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11" name="TextBox 10">
            <a:extLst>
              <a:ext uri="{FF2B5EF4-FFF2-40B4-BE49-F238E27FC236}">
                <a16:creationId xmlns:a16="http://schemas.microsoft.com/office/drawing/2014/main" id="{4CE53975-1BEB-4DE8-951B-150A8FF2F321}"/>
              </a:ext>
            </a:extLst>
          </p:cNvPr>
          <p:cNvSpPr txBox="1"/>
          <p:nvPr/>
        </p:nvSpPr>
        <p:spPr>
          <a:xfrm>
            <a:off x="1790257" y="2196871"/>
            <a:ext cx="3129875" cy="350265"/>
          </a:xfrm>
          <a:prstGeom prst="rect">
            <a:avLst/>
          </a:prstGeom>
          <a:noFill/>
        </p:spPr>
        <p:txBody>
          <a:bodyPr wrap="square" rtlCol="0" anchor="ctr">
            <a:spAutoFit/>
          </a:bodyPr>
          <a:lstStyle/>
          <a:p>
            <a:pPr algn="ct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pitchFamily="2" charset="0"/>
              </a:rPr>
              <a:t>Indian &amp; Foreign Banks</a:t>
            </a:r>
          </a:p>
        </p:txBody>
      </p:sp>
      <p:cxnSp>
        <p:nvCxnSpPr>
          <p:cNvPr id="12" name="Straight Connector 11">
            <a:extLst>
              <a:ext uri="{FF2B5EF4-FFF2-40B4-BE49-F238E27FC236}">
                <a16:creationId xmlns:a16="http://schemas.microsoft.com/office/drawing/2014/main" id="{FA05F2BF-4DA4-4D9E-9203-D2B5590D10C0}"/>
              </a:ext>
            </a:extLst>
          </p:cNvPr>
          <p:cNvCxnSpPr>
            <a:cxnSpLocks/>
          </p:cNvCxnSpPr>
          <p:nvPr/>
        </p:nvCxnSpPr>
        <p:spPr>
          <a:xfrm flipH="1">
            <a:off x="1203367" y="2580904"/>
            <a:ext cx="4303654" cy="1"/>
          </a:xfrm>
          <a:prstGeom prst="line">
            <a:avLst/>
          </a:prstGeom>
          <a:ln w="12700">
            <a:solidFill>
              <a:srgbClr val="F4A17B"/>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D027BE54-E589-48A2-81A2-29FE764627F0}"/>
              </a:ext>
            </a:extLst>
          </p:cNvPr>
          <p:cNvSpPr/>
          <p:nvPr/>
        </p:nvSpPr>
        <p:spPr>
          <a:xfrm>
            <a:off x="1133090" y="2823151"/>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17" name="Rectangle: Rounded Corners 16">
            <a:extLst>
              <a:ext uri="{FF2B5EF4-FFF2-40B4-BE49-F238E27FC236}">
                <a16:creationId xmlns:a16="http://schemas.microsoft.com/office/drawing/2014/main" id="{B6156755-2D45-4FCF-B7E2-7BFD25C809FE}"/>
              </a:ext>
            </a:extLst>
          </p:cNvPr>
          <p:cNvSpPr/>
          <p:nvPr/>
        </p:nvSpPr>
        <p:spPr>
          <a:xfrm>
            <a:off x="2658205" y="2823151"/>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32" name="Rectangle: Rounded Corners 31">
            <a:extLst>
              <a:ext uri="{FF2B5EF4-FFF2-40B4-BE49-F238E27FC236}">
                <a16:creationId xmlns:a16="http://schemas.microsoft.com/office/drawing/2014/main" id="{6827FF73-E29B-4145-B392-AD641AA2134D}"/>
              </a:ext>
            </a:extLst>
          </p:cNvPr>
          <p:cNvSpPr/>
          <p:nvPr/>
        </p:nvSpPr>
        <p:spPr>
          <a:xfrm>
            <a:off x="4183321" y="2823151"/>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48" name="Rectangle: Top Corners Rounded 47">
            <a:extLst>
              <a:ext uri="{FF2B5EF4-FFF2-40B4-BE49-F238E27FC236}">
                <a16:creationId xmlns:a16="http://schemas.microsoft.com/office/drawing/2014/main" id="{779EF97E-835C-4E76-AAC5-9594F10CC70B}"/>
              </a:ext>
            </a:extLst>
          </p:cNvPr>
          <p:cNvSpPr/>
          <p:nvPr/>
        </p:nvSpPr>
        <p:spPr>
          <a:xfrm>
            <a:off x="999431" y="3780266"/>
            <a:ext cx="2323587" cy="2553801"/>
          </a:xfrm>
          <a:prstGeom prst="round2SameRect">
            <a:avLst>
              <a:gd name="adj1" fmla="val 7871"/>
              <a:gd name="adj2" fmla="val 0"/>
            </a:avLst>
          </a:prstGeom>
          <a:gradFill flip="none" rotWithShape="1">
            <a:gsLst>
              <a:gs pos="83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lumMod val="75000"/>
                </a:schemeClr>
              </a:solidFill>
              <a:latin typeface="Avenir Next LT Pro Light" panose="020B0304020202020204" pitchFamily="34" charset="0"/>
              <a:ea typeface="Roboto" panose="02000000000000000000" pitchFamily="2" charset="0"/>
            </a:endParaRPr>
          </a:p>
        </p:txBody>
      </p:sp>
      <p:cxnSp>
        <p:nvCxnSpPr>
          <p:cNvPr id="50" name="Straight Connector 49">
            <a:extLst>
              <a:ext uri="{FF2B5EF4-FFF2-40B4-BE49-F238E27FC236}">
                <a16:creationId xmlns:a16="http://schemas.microsoft.com/office/drawing/2014/main" id="{A0DFC056-2951-4CFC-B743-906563E8FEBF}"/>
              </a:ext>
            </a:extLst>
          </p:cNvPr>
          <p:cNvCxnSpPr>
            <a:cxnSpLocks/>
          </p:cNvCxnSpPr>
          <p:nvPr/>
        </p:nvCxnSpPr>
        <p:spPr>
          <a:xfrm flipH="1">
            <a:off x="1251938" y="4496259"/>
            <a:ext cx="1818572" cy="0"/>
          </a:xfrm>
          <a:prstGeom prst="line">
            <a:avLst/>
          </a:prstGeom>
          <a:ln w="12700">
            <a:solidFill>
              <a:srgbClr val="F4A17B"/>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746DB3E0-96F5-4A3A-9684-00A0CE7690D9}"/>
              </a:ext>
            </a:extLst>
          </p:cNvPr>
          <p:cNvSpPr/>
          <p:nvPr/>
        </p:nvSpPr>
        <p:spPr>
          <a:xfrm>
            <a:off x="1464236" y="4625935"/>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53" name="Rectangle: Rounded Corners 52">
            <a:extLst>
              <a:ext uri="{FF2B5EF4-FFF2-40B4-BE49-F238E27FC236}">
                <a16:creationId xmlns:a16="http://schemas.microsoft.com/office/drawing/2014/main" id="{C40E876B-A6DE-496F-8C30-1871F5532FBB}"/>
              </a:ext>
            </a:extLst>
          </p:cNvPr>
          <p:cNvSpPr/>
          <p:nvPr/>
        </p:nvSpPr>
        <p:spPr>
          <a:xfrm>
            <a:off x="1464236" y="5415357"/>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59" name="TextBox 58">
            <a:extLst>
              <a:ext uri="{FF2B5EF4-FFF2-40B4-BE49-F238E27FC236}">
                <a16:creationId xmlns:a16="http://schemas.microsoft.com/office/drawing/2014/main" id="{D4BECC46-7473-48CE-A156-AFBFB1AE09DE}"/>
              </a:ext>
            </a:extLst>
          </p:cNvPr>
          <p:cNvSpPr txBox="1"/>
          <p:nvPr/>
        </p:nvSpPr>
        <p:spPr>
          <a:xfrm>
            <a:off x="1149516" y="3860098"/>
            <a:ext cx="2023416" cy="584775"/>
          </a:xfrm>
          <a:prstGeom prst="rect">
            <a:avLst/>
          </a:prstGeom>
          <a:noFill/>
        </p:spPr>
        <p:txBody>
          <a:bodyPr wrap="square" rtlCol="0" anchor="ctr">
            <a:spAutoFit/>
          </a:bodyPr>
          <a:lstStyle/>
          <a:p>
            <a:pPr algn="ct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pitchFamily="2" charset="0"/>
              </a:rPr>
              <a:t>Wealth Management</a:t>
            </a:r>
          </a:p>
        </p:txBody>
      </p:sp>
      <p:sp>
        <p:nvSpPr>
          <p:cNvPr id="70" name="Rectangle: Top Corners Rounded 69">
            <a:extLst>
              <a:ext uri="{FF2B5EF4-FFF2-40B4-BE49-F238E27FC236}">
                <a16:creationId xmlns:a16="http://schemas.microsoft.com/office/drawing/2014/main" id="{CCFFE1B8-D1C2-4A44-B938-9484C6A46C7A}"/>
              </a:ext>
            </a:extLst>
          </p:cNvPr>
          <p:cNvSpPr/>
          <p:nvPr/>
        </p:nvSpPr>
        <p:spPr>
          <a:xfrm>
            <a:off x="3386459" y="3780266"/>
            <a:ext cx="2323587" cy="2553801"/>
          </a:xfrm>
          <a:prstGeom prst="round2SameRect">
            <a:avLst>
              <a:gd name="adj1" fmla="val 7871"/>
              <a:gd name="adj2" fmla="val 0"/>
            </a:avLst>
          </a:prstGeom>
          <a:gradFill flip="none" rotWithShape="1">
            <a:gsLst>
              <a:gs pos="8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lumMod val="75000"/>
                </a:schemeClr>
              </a:solidFill>
              <a:latin typeface="Avenir Next LT Pro Light" panose="020B0304020202020204" pitchFamily="34" charset="0"/>
              <a:ea typeface="Roboto" panose="02000000000000000000" pitchFamily="2" charset="0"/>
            </a:endParaRPr>
          </a:p>
        </p:txBody>
      </p:sp>
      <p:cxnSp>
        <p:nvCxnSpPr>
          <p:cNvPr id="71" name="Straight Connector 70">
            <a:extLst>
              <a:ext uri="{FF2B5EF4-FFF2-40B4-BE49-F238E27FC236}">
                <a16:creationId xmlns:a16="http://schemas.microsoft.com/office/drawing/2014/main" id="{427A3507-30B1-4A67-B054-F14C6FE58A80}"/>
              </a:ext>
            </a:extLst>
          </p:cNvPr>
          <p:cNvCxnSpPr>
            <a:cxnSpLocks/>
          </p:cNvCxnSpPr>
          <p:nvPr/>
        </p:nvCxnSpPr>
        <p:spPr>
          <a:xfrm flipH="1">
            <a:off x="3638966" y="4496259"/>
            <a:ext cx="1818572" cy="0"/>
          </a:xfrm>
          <a:prstGeom prst="line">
            <a:avLst/>
          </a:prstGeom>
          <a:ln w="12700">
            <a:solidFill>
              <a:srgbClr val="F4A17B"/>
            </a:solidFill>
          </a:ln>
        </p:spPr>
        <p:style>
          <a:lnRef idx="1">
            <a:schemeClr val="accent1"/>
          </a:lnRef>
          <a:fillRef idx="0">
            <a:schemeClr val="accent1"/>
          </a:fillRef>
          <a:effectRef idx="0">
            <a:schemeClr val="accent1"/>
          </a:effectRef>
          <a:fontRef idx="minor">
            <a:schemeClr val="tx1"/>
          </a:fontRef>
        </p:style>
      </p:cxnSp>
      <p:sp>
        <p:nvSpPr>
          <p:cNvPr id="72" name="Rectangle: Rounded Corners 71">
            <a:extLst>
              <a:ext uri="{FF2B5EF4-FFF2-40B4-BE49-F238E27FC236}">
                <a16:creationId xmlns:a16="http://schemas.microsoft.com/office/drawing/2014/main" id="{8B61D885-6E84-4551-BEDF-BE1514BDDD69}"/>
              </a:ext>
            </a:extLst>
          </p:cNvPr>
          <p:cNvSpPr/>
          <p:nvPr/>
        </p:nvSpPr>
        <p:spPr>
          <a:xfrm>
            <a:off x="3851264" y="4625935"/>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73" name="Rectangle: Rounded Corners 72">
            <a:extLst>
              <a:ext uri="{FF2B5EF4-FFF2-40B4-BE49-F238E27FC236}">
                <a16:creationId xmlns:a16="http://schemas.microsoft.com/office/drawing/2014/main" id="{7E1BF5F3-D93F-4D42-99D2-95766D6A70C9}"/>
              </a:ext>
            </a:extLst>
          </p:cNvPr>
          <p:cNvSpPr/>
          <p:nvPr/>
        </p:nvSpPr>
        <p:spPr>
          <a:xfrm>
            <a:off x="3851264" y="5415357"/>
            <a:ext cx="1393976" cy="750863"/>
          </a:xfrm>
          <a:prstGeom prst="round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schemeClr>
              </a:solidFill>
              <a:latin typeface="Avenir Next LT Pro Light" panose="020B0304020202020204" pitchFamily="34" charset="0"/>
            </a:endParaRPr>
          </a:p>
        </p:txBody>
      </p:sp>
      <p:sp>
        <p:nvSpPr>
          <p:cNvPr id="74" name="TextBox 73">
            <a:extLst>
              <a:ext uri="{FF2B5EF4-FFF2-40B4-BE49-F238E27FC236}">
                <a16:creationId xmlns:a16="http://schemas.microsoft.com/office/drawing/2014/main" id="{59732308-6296-449C-932E-C79EAD1D598C}"/>
              </a:ext>
            </a:extLst>
          </p:cNvPr>
          <p:cNvSpPr txBox="1"/>
          <p:nvPr/>
        </p:nvSpPr>
        <p:spPr>
          <a:xfrm>
            <a:off x="3536544" y="3983208"/>
            <a:ext cx="2023416" cy="338554"/>
          </a:xfrm>
          <a:prstGeom prst="rect">
            <a:avLst/>
          </a:prstGeom>
          <a:noFill/>
        </p:spPr>
        <p:txBody>
          <a:bodyPr wrap="square" rtlCol="0" anchor="ctr">
            <a:spAutoFit/>
          </a:bodyPr>
          <a:lstStyle/>
          <a:p>
            <a:pPr algn="ct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pitchFamily="2" charset="0"/>
              </a:rPr>
              <a:t>Brokerages</a:t>
            </a:r>
          </a:p>
        </p:txBody>
      </p:sp>
      <p:pic>
        <p:nvPicPr>
          <p:cNvPr id="77" name="Picture 8" descr="HDFC Bank. Information about the issuer. (LEI 335800ZQ6I4E2JXENC50, SWIFT  HDFCINBBXXX). News and credit ratings. Tables with accounting and financial  reports.">
            <a:extLst>
              <a:ext uri="{FF2B5EF4-FFF2-40B4-BE49-F238E27FC236}">
                <a16:creationId xmlns:a16="http://schemas.microsoft.com/office/drawing/2014/main" id="{CF958804-14D4-4D64-B047-FCD590447A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9" t="35165" r="1705" b="35038"/>
          <a:stretch/>
        </p:blipFill>
        <p:spPr bwMode="auto">
          <a:xfrm>
            <a:off x="1248213" y="3076611"/>
            <a:ext cx="1163730" cy="2439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ICI Bank – Logos Download">
            <a:extLst>
              <a:ext uri="{FF2B5EF4-FFF2-40B4-BE49-F238E27FC236}">
                <a16:creationId xmlns:a16="http://schemas.microsoft.com/office/drawing/2014/main" id="{1BD6ADD9-69B9-48F1-80BF-B62BB50D5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037" y="3066929"/>
            <a:ext cx="1226312" cy="263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dard Chartered – Logos Download">
            <a:extLst>
              <a:ext uri="{FF2B5EF4-FFF2-40B4-BE49-F238E27FC236}">
                <a16:creationId xmlns:a16="http://schemas.microsoft.com/office/drawing/2014/main" id="{EA52445B-2A27-4F79-AED6-D77EED964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766" y="2970206"/>
            <a:ext cx="1185087" cy="456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TA Capital Limited">
            <a:extLst>
              <a:ext uri="{FF2B5EF4-FFF2-40B4-BE49-F238E27FC236}">
                <a16:creationId xmlns:a16="http://schemas.microsoft.com/office/drawing/2014/main" id="{9BA79E12-B363-4623-95BF-ED0CB3994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27" y="4705176"/>
            <a:ext cx="1540616" cy="63815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AB28F4EF-6987-43A9-BB20-F0004D167576}"/>
              </a:ext>
            </a:extLst>
          </p:cNvPr>
          <p:cNvPicPr>
            <a:picLocks noChangeAspect="1"/>
          </p:cNvPicPr>
          <p:nvPr/>
        </p:nvPicPr>
        <p:blipFill rotWithShape="1">
          <a:blip r:embed="rId6"/>
          <a:srcRect l="17868" t="26644" r="7309" b="19863"/>
          <a:stretch/>
        </p:blipFill>
        <p:spPr>
          <a:xfrm>
            <a:off x="1560991" y="5667737"/>
            <a:ext cx="1200467" cy="246103"/>
          </a:xfrm>
          <a:prstGeom prst="rect">
            <a:avLst/>
          </a:prstGeom>
        </p:spPr>
      </p:pic>
      <p:pic>
        <p:nvPicPr>
          <p:cNvPr id="84" name="Graphic 83">
            <a:extLst>
              <a:ext uri="{FF2B5EF4-FFF2-40B4-BE49-F238E27FC236}">
                <a16:creationId xmlns:a16="http://schemas.microsoft.com/office/drawing/2014/main" id="{E91BBEB5-9BDF-472C-A879-AF048295D5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9418" y="4873045"/>
            <a:ext cx="1197668" cy="256643"/>
          </a:xfrm>
          <a:prstGeom prst="rect">
            <a:avLst/>
          </a:prstGeom>
        </p:spPr>
      </p:pic>
      <p:pic>
        <p:nvPicPr>
          <p:cNvPr id="1032" name="Picture 8" descr="Nomura Holdings logo in transparent PNG and vectorized SVG formats">
            <a:extLst>
              <a:ext uri="{FF2B5EF4-FFF2-40B4-BE49-F238E27FC236}">
                <a16:creationId xmlns:a16="http://schemas.microsoft.com/office/drawing/2014/main" id="{DCD77033-75B6-44FC-87FB-D91812FB49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1956" y="5681594"/>
            <a:ext cx="1252593" cy="218388"/>
          </a:xfrm>
          <a:prstGeom prst="rect">
            <a:avLst/>
          </a:prstGeom>
          <a:noFill/>
          <a:extLst>
            <a:ext uri="{909E8E84-426E-40DD-AFC4-6F175D3DCCD1}">
              <a14:hiddenFill xmlns:a14="http://schemas.microsoft.com/office/drawing/2010/main">
                <a:solidFill>
                  <a:srgbClr val="FFFFFF"/>
                </a:solidFill>
              </a14:hiddenFill>
            </a:ext>
          </a:extLst>
        </p:spPr>
      </p:pic>
      <p:sp>
        <p:nvSpPr>
          <p:cNvPr id="269" name="Rectangle: Top Corners Rounded 268">
            <a:extLst>
              <a:ext uri="{FF2B5EF4-FFF2-40B4-BE49-F238E27FC236}">
                <a16:creationId xmlns:a16="http://schemas.microsoft.com/office/drawing/2014/main" id="{62DA0CB2-E3B1-4671-96C7-429211F3D3F6}"/>
              </a:ext>
            </a:extLst>
          </p:cNvPr>
          <p:cNvSpPr/>
          <p:nvPr/>
        </p:nvSpPr>
        <p:spPr>
          <a:xfrm rot="16200000">
            <a:off x="11200314" y="-186664"/>
            <a:ext cx="584776" cy="139859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Avenir Next LT Pro Light" panose="020B0304020202020204" pitchFamily="34" charset="0"/>
            </a:endParaRPr>
          </a:p>
        </p:txBody>
      </p:sp>
      <p:pic>
        <p:nvPicPr>
          <p:cNvPr id="270" name="Content Placeholder 55">
            <a:extLst>
              <a:ext uri="{FF2B5EF4-FFF2-40B4-BE49-F238E27FC236}">
                <a16:creationId xmlns:a16="http://schemas.microsoft.com/office/drawing/2014/main" id="{2DBBDFAE-3F61-4133-8BA9-17F7B2EC40DC}"/>
              </a:ext>
            </a:extLst>
          </p:cNvPr>
          <p:cNvPicPr>
            <a:picLocks noChangeAspect="1"/>
          </p:cNvPicPr>
          <p:nvPr/>
        </p:nvPicPr>
        <p:blipFill>
          <a:blip r:embed="rId10"/>
          <a:stretch>
            <a:fillRect/>
          </a:stretch>
        </p:blipFill>
        <p:spPr>
          <a:xfrm>
            <a:off x="11263718" y="292811"/>
            <a:ext cx="763456" cy="439646"/>
          </a:xfrm>
          <a:prstGeom prst="rect">
            <a:avLst/>
          </a:prstGeom>
        </p:spPr>
      </p:pic>
      <p:sp>
        <p:nvSpPr>
          <p:cNvPr id="152" name="Freeform: Shape 151">
            <a:extLst>
              <a:ext uri="{FF2B5EF4-FFF2-40B4-BE49-F238E27FC236}">
                <a16:creationId xmlns:a16="http://schemas.microsoft.com/office/drawing/2014/main" id="{B9E87FBB-B5E7-4148-AEB5-C2B9C156F3FE}"/>
              </a:ext>
            </a:extLst>
          </p:cNvPr>
          <p:cNvSpPr/>
          <p:nvPr/>
        </p:nvSpPr>
        <p:spPr>
          <a:xfrm rot="16200000">
            <a:off x="7137818" y="1986856"/>
            <a:ext cx="916376" cy="1269543"/>
          </a:xfrm>
          <a:custGeom>
            <a:avLst/>
            <a:gdLst>
              <a:gd name="connsiteX0" fmla="*/ 90735 w 1316992"/>
              <a:gd name="connsiteY0" fmla="*/ 0 h 1824550"/>
              <a:gd name="connsiteX1" fmla="*/ 825445 w 1316992"/>
              <a:gd name="connsiteY1" fmla="*/ 0 h 1824550"/>
              <a:gd name="connsiteX2" fmla="*/ 1286482 w 1316992"/>
              <a:gd name="connsiteY2" fmla="*/ 798834 h 1824550"/>
              <a:gd name="connsiteX3" fmla="*/ 1286482 w 1316992"/>
              <a:gd name="connsiteY3" fmla="*/ 1026672 h 1824550"/>
              <a:gd name="connsiteX4" fmla="*/ 825531 w 1316992"/>
              <a:gd name="connsiteY4" fmla="*/ 1824550 h 1824550"/>
              <a:gd name="connsiteX5" fmla="*/ 90735 w 1316992"/>
              <a:gd name="connsiteY5" fmla="*/ 1824550 h 1824550"/>
              <a:gd name="connsiteX6" fmla="*/ 0 w 1316992"/>
              <a:gd name="connsiteY6" fmla="*/ 1733815 h 1824550"/>
              <a:gd name="connsiteX7" fmla="*/ 0 w 1316992"/>
              <a:gd name="connsiteY7" fmla="*/ 90735 h 1824550"/>
              <a:gd name="connsiteX8" fmla="*/ 90735 w 1316992"/>
              <a:gd name="connsiteY8" fmla="*/ 0 h 18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992" h="1824550">
                <a:moveTo>
                  <a:pt x="90735" y="0"/>
                </a:moveTo>
                <a:lnTo>
                  <a:pt x="825445" y="0"/>
                </a:lnTo>
                <a:lnTo>
                  <a:pt x="1286482" y="798834"/>
                </a:lnTo>
                <a:cubicBezTo>
                  <a:pt x="1327163" y="869332"/>
                  <a:pt x="1327163" y="956174"/>
                  <a:pt x="1286482" y="1026672"/>
                </a:cubicBezTo>
                <a:lnTo>
                  <a:pt x="825531" y="1824550"/>
                </a:lnTo>
                <a:lnTo>
                  <a:pt x="90735" y="1824550"/>
                </a:lnTo>
                <a:cubicBezTo>
                  <a:pt x="40623" y="1824550"/>
                  <a:pt x="0" y="1783927"/>
                  <a:pt x="0" y="1733815"/>
                </a:cubicBezTo>
                <a:lnTo>
                  <a:pt x="0" y="90735"/>
                </a:lnTo>
                <a:cubicBezTo>
                  <a:pt x="0" y="40623"/>
                  <a:pt x="40623" y="0"/>
                  <a:pt x="90735" y="0"/>
                </a:cubicBezTo>
                <a:close/>
              </a:path>
            </a:pathLst>
          </a:custGeom>
          <a:solidFill>
            <a:srgbClr val="F4A1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154" name="Rectangle: Rounded Corners 153">
            <a:extLst>
              <a:ext uri="{FF2B5EF4-FFF2-40B4-BE49-F238E27FC236}">
                <a16:creationId xmlns:a16="http://schemas.microsoft.com/office/drawing/2014/main" id="{BE19F2CB-3F8A-4EB8-85CB-C242DE7CDDCC}"/>
              </a:ext>
            </a:extLst>
          </p:cNvPr>
          <p:cNvSpPr/>
          <p:nvPr/>
        </p:nvSpPr>
        <p:spPr>
          <a:xfrm rot="16200000">
            <a:off x="7276407" y="2361397"/>
            <a:ext cx="639141" cy="1269543"/>
          </a:xfrm>
          <a:prstGeom prst="roundRect">
            <a:avLst/>
          </a:prstGeom>
          <a:solidFill>
            <a:srgbClr val="F4A1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pic>
        <p:nvPicPr>
          <p:cNvPr id="276" name="Picture 275">
            <a:extLst>
              <a:ext uri="{FF2B5EF4-FFF2-40B4-BE49-F238E27FC236}">
                <a16:creationId xmlns:a16="http://schemas.microsoft.com/office/drawing/2014/main" id="{2C92A831-F9D8-4DDC-8AC7-1E51CA3C4F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9133" y="1749185"/>
            <a:ext cx="1291615" cy="1288827"/>
          </a:xfrm>
          <a:prstGeom prst="rect">
            <a:avLst/>
          </a:prstGeom>
        </p:spPr>
      </p:pic>
      <p:sp>
        <p:nvSpPr>
          <p:cNvPr id="155" name="Rectangle: Top Corners Rounded 154">
            <a:extLst>
              <a:ext uri="{FF2B5EF4-FFF2-40B4-BE49-F238E27FC236}">
                <a16:creationId xmlns:a16="http://schemas.microsoft.com/office/drawing/2014/main" id="{FC20CE86-328D-4AAF-9D92-FD9010FBC8CF}"/>
              </a:ext>
            </a:extLst>
          </p:cNvPr>
          <p:cNvSpPr/>
          <p:nvPr/>
        </p:nvSpPr>
        <p:spPr>
          <a:xfrm rot="10800000" flipV="1">
            <a:off x="6481956" y="3022043"/>
            <a:ext cx="2170844" cy="1235651"/>
          </a:xfrm>
          <a:prstGeom prst="round2SameRect">
            <a:avLst>
              <a:gd name="adj1" fmla="val 19216"/>
              <a:gd name="adj2" fmla="val 0"/>
            </a:avLst>
          </a:prstGeom>
          <a:gradFill flip="none" rotWithShape="1">
            <a:gsLst>
              <a:gs pos="77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157" name="Text Placeholder 16">
            <a:extLst>
              <a:ext uri="{FF2B5EF4-FFF2-40B4-BE49-F238E27FC236}">
                <a16:creationId xmlns:a16="http://schemas.microsoft.com/office/drawing/2014/main" id="{9F62C04C-EFF3-4038-9540-FB2E7AA83B1B}"/>
              </a:ext>
            </a:extLst>
          </p:cNvPr>
          <p:cNvSpPr txBox="1">
            <a:spLocks/>
          </p:cNvSpPr>
          <p:nvPr/>
        </p:nvSpPr>
        <p:spPr>
          <a:xfrm>
            <a:off x="6539093" y="3650526"/>
            <a:ext cx="2113707" cy="484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Managing Director – </a:t>
            </a:r>
          </a:p>
          <a:p>
            <a:pPr marL="0" indent="0" algn="ctr">
              <a:lnSpc>
                <a:spcPct val="100000"/>
              </a:lnSpc>
              <a:spcBef>
                <a:spcPts val="0"/>
              </a:spcBef>
              <a:buNone/>
            </a:pPr>
            <a:r>
              <a:rPr lang="en-US" sz="1400" dirty="0" err="1">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Merisis</a:t>
            </a:r>
            <a:r>
              <a:rPr lang="en-US" sz="1400"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 Group</a:t>
            </a:r>
          </a:p>
        </p:txBody>
      </p:sp>
      <p:sp>
        <p:nvSpPr>
          <p:cNvPr id="158" name="Text Placeholder 17">
            <a:extLst>
              <a:ext uri="{FF2B5EF4-FFF2-40B4-BE49-F238E27FC236}">
                <a16:creationId xmlns:a16="http://schemas.microsoft.com/office/drawing/2014/main" id="{F741F87D-0CE9-438E-845D-0A1CF544FEE4}"/>
              </a:ext>
            </a:extLst>
          </p:cNvPr>
          <p:cNvSpPr txBox="1">
            <a:spLocks/>
          </p:cNvSpPr>
          <p:nvPr/>
        </p:nvSpPr>
        <p:spPr>
          <a:xfrm>
            <a:off x="6372986" y="3129400"/>
            <a:ext cx="2517605" cy="382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Fazal Ahad,</a:t>
            </a:r>
          </a:p>
          <a:p>
            <a:pPr marL="0" indent="0" algn="ctr">
              <a:lnSpc>
                <a:spcPct val="100000"/>
              </a:lnSpc>
              <a:spcBef>
                <a:spcPts val="0"/>
              </a:spcBef>
              <a:buNone/>
            </a:pPr>
            <a:r>
              <a:rPr lang="en-US" sz="1600" b="1" i="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CFA</a:t>
            </a:r>
          </a:p>
        </p:txBody>
      </p:sp>
      <p:sp>
        <p:nvSpPr>
          <p:cNvPr id="279" name="Freeform: Shape 278">
            <a:extLst>
              <a:ext uri="{FF2B5EF4-FFF2-40B4-BE49-F238E27FC236}">
                <a16:creationId xmlns:a16="http://schemas.microsoft.com/office/drawing/2014/main" id="{6A5676F4-B3B1-4801-A794-26EFC1A995C9}"/>
              </a:ext>
            </a:extLst>
          </p:cNvPr>
          <p:cNvSpPr/>
          <p:nvPr/>
        </p:nvSpPr>
        <p:spPr>
          <a:xfrm rot="16200000">
            <a:off x="9512427" y="1986856"/>
            <a:ext cx="916376" cy="1269543"/>
          </a:xfrm>
          <a:custGeom>
            <a:avLst/>
            <a:gdLst>
              <a:gd name="connsiteX0" fmla="*/ 90735 w 1316992"/>
              <a:gd name="connsiteY0" fmla="*/ 0 h 1824550"/>
              <a:gd name="connsiteX1" fmla="*/ 825445 w 1316992"/>
              <a:gd name="connsiteY1" fmla="*/ 0 h 1824550"/>
              <a:gd name="connsiteX2" fmla="*/ 1286482 w 1316992"/>
              <a:gd name="connsiteY2" fmla="*/ 798834 h 1824550"/>
              <a:gd name="connsiteX3" fmla="*/ 1286482 w 1316992"/>
              <a:gd name="connsiteY3" fmla="*/ 1026672 h 1824550"/>
              <a:gd name="connsiteX4" fmla="*/ 825531 w 1316992"/>
              <a:gd name="connsiteY4" fmla="*/ 1824550 h 1824550"/>
              <a:gd name="connsiteX5" fmla="*/ 90735 w 1316992"/>
              <a:gd name="connsiteY5" fmla="*/ 1824550 h 1824550"/>
              <a:gd name="connsiteX6" fmla="*/ 0 w 1316992"/>
              <a:gd name="connsiteY6" fmla="*/ 1733815 h 1824550"/>
              <a:gd name="connsiteX7" fmla="*/ 0 w 1316992"/>
              <a:gd name="connsiteY7" fmla="*/ 90735 h 1824550"/>
              <a:gd name="connsiteX8" fmla="*/ 90735 w 1316992"/>
              <a:gd name="connsiteY8" fmla="*/ 0 h 18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992" h="1824550">
                <a:moveTo>
                  <a:pt x="90735" y="0"/>
                </a:moveTo>
                <a:lnTo>
                  <a:pt x="825445" y="0"/>
                </a:lnTo>
                <a:lnTo>
                  <a:pt x="1286482" y="798834"/>
                </a:lnTo>
                <a:cubicBezTo>
                  <a:pt x="1327163" y="869332"/>
                  <a:pt x="1327163" y="956174"/>
                  <a:pt x="1286482" y="1026672"/>
                </a:cubicBezTo>
                <a:lnTo>
                  <a:pt x="825531" y="1824550"/>
                </a:lnTo>
                <a:lnTo>
                  <a:pt x="90735" y="1824550"/>
                </a:lnTo>
                <a:cubicBezTo>
                  <a:pt x="40623" y="1824550"/>
                  <a:pt x="0" y="1783927"/>
                  <a:pt x="0" y="1733815"/>
                </a:cubicBezTo>
                <a:lnTo>
                  <a:pt x="0" y="90735"/>
                </a:lnTo>
                <a:cubicBezTo>
                  <a:pt x="0" y="40623"/>
                  <a:pt x="40623" y="0"/>
                  <a:pt x="90735" y="0"/>
                </a:cubicBezTo>
                <a:close/>
              </a:path>
            </a:pathLst>
          </a:custGeom>
          <a:solidFill>
            <a:srgbClr val="ACBFB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80" name="Rectangle: Rounded Corners 279">
            <a:extLst>
              <a:ext uri="{FF2B5EF4-FFF2-40B4-BE49-F238E27FC236}">
                <a16:creationId xmlns:a16="http://schemas.microsoft.com/office/drawing/2014/main" id="{1A6687BF-919E-4857-A6D9-FD0E089D5132}"/>
              </a:ext>
            </a:extLst>
          </p:cNvPr>
          <p:cNvSpPr/>
          <p:nvPr/>
        </p:nvSpPr>
        <p:spPr>
          <a:xfrm rot="16200000">
            <a:off x="9651016" y="2361397"/>
            <a:ext cx="639141" cy="1269543"/>
          </a:xfrm>
          <a:prstGeom prst="roundRect">
            <a:avLst/>
          </a:prstGeom>
          <a:solidFill>
            <a:srgbClr val="ACBFB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95" name="Freeform: Shape 294">
            <a:extLst>
              <a:ext uri="{FF2B5EF4-FFF2-40B4-BE49-F238E27FC236}">
                <a16:creationId xmlns:a16="http://schemas.microsoft.com/office/drawing/2014/main" id="{311B957D-A0F4-43D0-B132-2F35BBCC2D34}"/>
              </a:ext>
            </a:extLst>
          </p:cNvPr>
          <p:cNvSpPr/>
          <p:nvPr/>
        </p:nvSpPr>
        <p:spPr>
          <a:xfrm rot="16200000">
            <a:off x="7137818" y="4340194"/>
            <a:ext cx="916376" cy="1269543"/>
          </a:xfrm>
          <a:custGeom>
            <a:avLst/>
            <a:gdLst>
              <a:gd name="connsiteX0" fmla="*/ 90735 w 1316992"/>
              <a:gd name="connsiteY0" fmla="*/ 0 h 1824550"/>
              <a:gd name="connsiteX1" fmla="*/ 825445 w 1316992"/>
              <a:gd name="connsiteY1" fmla="*/ 0 h 1824550"/>
              <a:gd name="connsiteX2" fmla="*/ 1286482 w 1316992"/>
              <a:gd name="connsiteY2" fmla="*/ 798834 h 1824550"/>
              <a:gd name="connsiteX3" fmla="*/ 1286482 w 1316992"/>
              <a:gd name="connsiteY3" fmla="*/ 1026672 h 1824550"/>
              <a:gd name="connsiteX4" fmla="*/ 825531 w 1316992"/>
              <a:gd name="connsiteY4" fmla="*/ 1824550 h 1824550"/>
              <a:gd name="connsiteX5" fmla="*/ 90735 w 1316992"/>
              <a:gd name="connsiteY5" fmla="*/ 1824550 h 1824550"/>
              <a:gd name="connsiteX6" fmla="*/ 0 w 1316992"/>
              <a:gd name="connsiteY6" fmla="*/ 1733815 h 1824550"/>
              <a:gd name="connsiteX7" fmla="*/ 0 w 1316992"/>
              <a:gd name="connsiteY7" fmla="*/ 90735 h 1824550"/>
              <a:gd name="connsiteX8" fmla="*/ 90735 w 1316992"/>
              <a:gd name="connsiteY8" fmla="*/ 0 h 18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992" h="1824550">
                <a:moveTo>
                  <a:pt x="90735" y="0"/>
                </a:moveTo>
                <a:lnTo>
                  <a:pt x="825445" y="0"/>
                </a:lnTo>
                <a:lnTo>
                  <a:pt x="1286482" y="798834"/>
                </a:lnTo>
                <a:cubicBezTo>
                  <a:pt x="1327163" y="869332"/>
                  <a:pt x="1327163" y="956174"/>
                  <a:pt x="1286482" y="1026672"/>
                </a:cubicBezTo>
                <a:lnTo>
                  <a:pt x="825531" y="1824550"/>
                </a:lnTo>
                <a:lnTo>
                  <a:pt x="90735" y="1824550"/>
                </a:lnTo>
                <a:cubicBezTo>
                  <a:pt x="40623" y="1824550"/>
                  <a:pt x="0" y="1783927"/>
                  <a:pt x="0" y="1733815"/>
                </a:cubicBezTo>
                <a:lnTo>
                  <a:pt x="0" y="90735"/>
                </a:lnTo>
                <a:cubicBezTo>
                  <a:pt x="0" y="40623"/>
                  <a:pt x="40623" y="0"/>
                  <a:pt x="90735" y="0"/>
                </a:cubicBezTo>
                <a:close/>
              </a:path>
            </a:pathLst>
          </a:custGeom>
          <a:solidFill>
            <a:srgbClr val="F4A1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96" name="Rectangle: Rounded Corners 295">
            <a:extLst>
              <a:ext uri="{FF2B5EF4-FFF2-40B4-BE49-F238E27FC236}">
                <a16:creationId xmlns:a16="http://schemas.microsoft.com/office/drawing/2014/main" id="{49D38846-1076-455E-B201-CF4430352BFF}"/>
              </a:ext>
            </a:extLst>
          </p:cNvPr>
          <p:cNvSpPr/>
          <p:nvPr/>
        </p:nvSpPr>
        <p:spPr>
          <a:xfrm rot="16200000">
            <a:off x="7276407" y="4714735"/>
            <a:ext cx="639141" cy="1269543"/>
          </a:xfrm>
          <a:prstGeom prst="roundRect">
            <a:avLst/>
          </a:prstGeom>
          <a:solidFill>
            <a:srgbClr val="F4A1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89" name="Freeform: Shape 288">
            <a:extLst>
              <a:ext uri="{FF2B5EF4-FFF2-40B4-BE49-F238E27FC236}">
                <a16:creationId xmlns:a16="http://schemas.microsoft.com/office/drawing/2014/main" id="{0E616ED4-F299-4C5D-AFD1-66298DC79597}"/>
              </a:ext>
            </a:extLst>
          </p:cNvPr>
          <p:cNvSpPr/>
          <p:nvPr/>
        </p:nvSpPr>
        <p:spPr>
          <a:xfrm rot="16200000">
            <a:off x="9512427" y="4340194"/>
            <a:ext cx="916376" cy="1269543"/>
          </a:xfrm>
          <a:custGeom>
            <a:avLst/>
            <a:gdLst>
              <a:gd name="connsiteX0" fmla="*/ 90735 w 1316992"/>
              <a:gd name="connsiteY0" fmla="*/ 0 h 1824550"/>
              <a:gd name="connsiteX1" fmla="*/ 825445 w 1316992"/>
              <a:gd name="connsiteY1" fmla="*/ 0 h 1824550"/>
              <a:gd name="connsiteX2" fmla="*/ 1286482 w 1316992"/>
              <a:gd name="connsiteY2" fmla="*/ 798834 h 1824550"/>
              <a:gd name="connsiteX3" fmla="*/ 1286482 w 1316992"/>
              <a:gd name="connsiteY3" fmla="*/ 1026672 h 1824550"/>
              <a:gd name="connsiteX4" fmla="*/ 825531 w 1316992"/>
              <a:gd name="connsiteY4" fmla="*/ 1824550 h 1824550"/>
              <a:gd name="connsiteX5" fmla="*/ 90735 w 1316992"/>
              <a:gd name="connsiteY5" fmla="*/ 1824550 h 1824550"/>
              <a:gd name="connsiteX6" fmla="*/ 0 w 1316992"/>
              <a:gd name="connsiteY6" fmla="*/ 1733815 h 1824550"/>
              <a:gd name="connsiteX7" fmla="*/ 0 w 1316992"/>
              <a:gd name="connsiteY7" fmla="*/ 90735 h 1824550"/>
              <a:gd name="connsiteX8" fmla="*/ 90735 w 1316992"/>
              <a:gd name="connsiteY8" fmla="*/ 0 h 18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992" h="1824550">
                <a:moveTo>
                  <a:pt x="90735" y="0"/>
                </a:moveTo>
                <a:lnTo>
                  <a:pt x="825445" y="0"/>
                </a:lnTo>
                <a:lnTo>
                  <a:pt x="1286482" y="798834"/>
                </a:lnTo>
                <a:cubicBezTo>
                  <a:pt x="1327163" y="869332"/>
                  <a:pt x="1327163" y="956174"/>
                  <a:pt x="1286482" y="1026672"/>
                </a:cubicBezTo>
                <a:lnTo>
                  <a:pt x="825531" y="1824550"/>
                </a:lnTo>
                <a:lnTo>
                  <a:pt x="90735" y="1824550"/>
                </a:lnTo>
                <a:cubicBezTo>
                  <a:pt x="40623" y="1824550"/>
                  <a:pt x="0" y="1783927"/>
                  <a:pt x="0" y="1733815"/>
                </a:cubicBezTo>
                <a:lnTo>
                  <a:pt x="0" y="90735"/>
                </a:lnTo>
                <a:cubicBezTo>
                  <a:pt x="0" y="40623"/>
                  <a:pt x="40623" y="0"/>
                  <a:pt x="90735" y="0"/>
                </a:cubicBezTo>
                <a:close/>
              </a:path>
            </a:pathLst>
          </a:custGeom>
          <a:solidFill>
            <a:srgbClr val="F4A1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90" name="Rectangle: Rounded Corners 289">
            <a:extLst>
              <a:ext uri="{FF2B5EF4-FFF2-40B4-BE49-F238E27FC236}">
                <a16:creationId xmlns:a16="http://schemas.microsoft.com/office/drawing/2014/main" id="{1B2657DD-DA18-44A6-A660-A07B815B0204}"/>
              </a:ext>
            </a:extLst>
          </p:cNvPr>
          <p:cNvSpPr/>
          <p:nvPr/>
        </p:nvSpPr>
        <p:spPr>
          <a:xfrm rot="16200000">
            <a:off x="9651016" y="4714735"/>
            <a:ext cx="639141" cy="1269543"/>
          </a:xfrm>
          <a:prstGeom prst="roundRect">
            <a:avLst/>
          </a:prstGeom>
          <a:solidFill>
            <a:srgbClr val="F4A1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pic>
        <p:nvPicPr>
          <p:cNvPr id="64" name="Picture 63">
            <a:extLst>
              <a:ext uri="{FF2B5EF4-FFF2-40B4-BE49-F238E27FC236}">
                <a16:creationId xmlns:a16="http://schemas.microsoft.com/office/drawing/2014/main" id="{4AEE5A64-67FD-498D-BC2B-5E661317CF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0723" y="1749185"/>
            <a:ext cx="1424634" cy="1424634"/>
          </a:xfrm>
          <a:prstGeom prst="rect">
            <a:avLst/>
          </a:prstGeom>
        </p:spPr>
      </p:pic>
      <p:sp>
        <p:nvSpPr>
          <p:cNvPr id="282" name="Rectangle: Top Corners Rounded 281">
            <a:extLst>
              <a:ext uri="{FF2B5EF4-FFF2-40B4-BE49-F238E27FC236}">
                <a16:creationId xmlns:a16="http://schemas.microsoft.com/office/drawing/2014/main" id="{108F9783-F8C5-4493-94B5-7505BABAD43E}"/>
              </a:ext>
            </a:extLst>
          </p:cNvPr>
          <p:cNvSpPr/>
          <p:nvPr/>
        </p:nvSpPr>
        <p:spPr>
          <a:xfrm rot="10800000" flipV="1">
            <a:off x="8856565" y="3022043"/>
            <a:ext cx="2170844" cy="1235651"/>
          </a:xfrm>
          <a:prstGeom prst="round2SameRect">
            <a:avLst>
              <a:gd name="adj1" fmla="val 19216"/>
              <a:gd name="adj2" fmla="val 0"/>
            </a:avLst>
          </a:prstGeom>
          <a:gradFill flip="none" rotWithShape="1">
            <a:gsLst>
              <a:gs pos="82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83" name="Text Placeholder 16">
            <a:extLst>
              <a:ext uri="{FF2B5EF4-FFF2-40B4-BE49-F238E27FC236}">
                <a16:creationId xmlns:a16="http://schemas.microsoft.com/office/drawing/2014/main" id="{87EC4BBE-C438-43F0-8C9F-526B1332543D}"/>
              </a:ext>
            </a:extLst>
          </p:cNvPr>
          <p:cNvSpPr txBox="1">
            <a:spLocks/>
          </p:cNvSpPr>
          <p:nvPr/>
        </p:nvSpPr>
        <p:spPr>
          <a:xfrm>
            <a:off x="8913702" y="3650526"/>
            <a:ext cx="2113707" cy="484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Managing Director</a:t>
            </a:r>
          </a:p>
          <a:p>
            <a:pPr marL="0" indent="0" algn="ctr">
              <a:lnSpc>
                <a:spcPct val="100000"/>
              </a:lnSpc>
              <a:spcBef>
                <a:spcPts val="0"/>
              </a:spcBef>
              <a:buNone/>
            </a:pPr>
            <a:r>
              <a:rPr lang="en-US" sz="1400" dirty="0" err="1">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Merisis</a:t>
            </a:r>
            <a:r>
              <a:rPr lang="en-US" sz="1400"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 Wealth</a:t>
            </a:r>
          </a:p>
        </p:txBody>
      </p:sp>
      <p:sp>
        <p:nvSpPr>
          <p:cNvPr id="284" name="Text Placeholder 17">
            <a:extLst>
              <a:ext uri="{FF2B5EF4-FFF2-40B4-BE49-F238E27FC236}">
                <a16:creationId xmlns:a16="http://schemas.microsoft.com/office/drawing/2014/main" id="{3B199CCE-6040-4A2F-A05D-62F9B75E6F51}"/>
              </a:ext>
            </a:extLst>
          </p:cNvPr>
          <p:cNvSpPr txBox="1">
            <a:spLocks/>
          </p:cNvSpPr>
          <p:nvPr/>
        </p:nvSpPr>
        <p:spPr>
          <a:xfrm>
            <a:off x="8747595" y="3129400"/>
            <a:ext cx="2517605" cy="382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err="1">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Ruchir</a:t>
            </a: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 Kapoor</a:t>
            </a:r>
          </a:p>
        </p:txBody>
      </p:sp>
      <p:pic>
        <p:nvPicPr>
          <p:cNvPr id="75" name="Picture 74">
            <a:extLst>
              <a:ext uri="{FF2B5EF4-FFF2-40B4-BE49-F238E27FC236}">
                <a16:creationId xmlns:a16="http://schemas.microsoft.com/office/drawing/2014/main" id="{67ACB64F-DDF1-486A-BB59-5D4FB7CBEB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5230" y="4155064"/>
            <a:ext cx="1145864" cy="1451626"/>
          </a:xfrm>
          <a:prstGeom prst="rect">
            <a:avLst/>
          </a:prstGeom>
        </p:spPr>
      </p:pic>
      <p:sp>
        <p:nvSpPr>
          <p:cNvPr id="292" name="Rectangle: Top Corners Rounded 291">
            <a:extLst>
              <a:ext uri="{FF2B5EF4-FFF2-40B4-BE49-F238E27FC236}">
                <a16:creationId xmlns:a16="http://schemas.microsoft.com/office/drawing/2014/main" id="{57F32991-51AF-463B-86BE-F3BEC3109BAC}"/>
              </a:ext>
            </a:extLst>
          </p:cNvPr>
          <p:cNvSpPr/>
          <p:nvPr/>
        </p:nvSpPr>
        <p:spPr>
          <a:xfrm rot="10800000" flipV="1">
            <a:off x="8856565" y="5375381"/>
            <a:ext cx="2170844" cy="1235651"/>
          </a:xfrm>
          <a:prstGeom prst="round2SameRect">
            <a:avLst>
              <a:gd name="adj1" fmla="val 19216"/>
              <a:gd name="adj2" fmla="val 0"/>
            </a:avLst>
          </a:prstGeom>
          <a:gradFill flip="none" rotWithShape="1">
            <a:gsLst>
              <a:gs pos="76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93" name="Text Placeholder 16">
            <a:extLst>
              <a:ext uri="{FF2B5EF4-FFF2-40B4-BE49-F238E27FC236}">
                <a16:creationId xmlns:a16="http://schemas.microsoft.com/office/drawing/2014/main" id="{3E8F7402-2A9D-4E12-BBBD-56822B9BAF6C}"/>
              </a:ext>
            </a:extLst>
          </p:cNvPr>
          <p:cNvSpPr txBox="1">
            <a:spLocks/>
          </p:cNvSpPr>
          <p:nvPr/>
        </p:nvSpPr>
        <p:spPr>
          <a:xfrm>
            <a:off x="8913702" y="5974989"/>
            <a:ext cx="2113707" cy="484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Fund Manager and Investment Counsellor </a:t>
            </a:r>
          </a:p>
        </p:txBody>
      </p:sp>
      <p:sp>
        <p:nvSpPr>
          <p:cNvPr id="294" name="Text Placeholder 17">
            <a:extLst>
              <a:ext uri="{FF2B5EF4-FFF2-40B4-BE49-F238E27FC236}">
                <a16:creationId xmlns:a16="http://schemas.microsoft.com/office/drawing/2014/main" id="{22EF455C-6684-4ED8-9387-38D83EDC463F}"/>
              </a:ext>
            </a:extLst>
          </p:cNvPr>
          <p:cNvSpPr txBox="1">
            <a:spLocks/>
          </p:cNvSpPr>
          <p:nvPr/>
        </p:nvSpPr>
        <p:spPr>
          <a:xfrm>
            <a:off x="8747595" y="5482738"/>
            <a:ext cx="2517605" cy="382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err="1">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Akshay</a:t>
            </a: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 </a:t>
            </a:r>
            <a:r>
              <a:rPr lang="en-US" sz="1600" b="1" dirty="0" err="1">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Badjate</a:t>
            </a:r>
            <a:endParaRPr lang="en-US" sz="1600" b="1" i="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endParaRPr>
          </a:p>
          <a:p>
            <a:pPr marL="0" indent="0" algn="ctr">
              <a:lnSpc>
                <a:spcPct val="100000"/>
              </a:lnSpc>
              <a:spcBef>
                <a:spcPts val="0"/>
              </a:spcBef>
              <a:buNone/>
            </a:pPr>
            <a:r>
              <a:rPr lang="en-US" sz="1600" b="1" i="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CA</a:t>
            </a:r>
          </a:p>
        </p:txBody>
      </p:sp>
      <p:pic>
        <p:nvPicPr>
          <p:cNvPr id="76" name="Picture 75">
            <a:extLst>
              <a:ext uri="{FF2B5EF4-FFF2-40B4-BE49-F238E27FC236}">
                <a16:creationId xmlns:a16="http://schemas.microsoft.com/office/drawing/2014/main" id="{F69337D2-A078-4DD2-9E89-26D623084AA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5848" y="4073148"/>
            <a:ext cx="1615204" cy="1633878"/>
          </a:xfrm>
          <a:prstGeom prst="rect">
            <a:avLst/>
          </a:prstGeom>
        </p:spPr>
      </p:pic>
      <p:sp>
        <p:nvSpPr>
          <p:cNvPr id="298" name="Rectangle: Top Corners Rounded 297">
            <a:extLst>
              <a:ext uri="{FF2B5EF4-FFF2-40B4-BE49-F238E27FC236}">
                <a16:creationId xmlns:a16="http://schemas.microsoft.com/office/drawing/2014/main" id="{00F131A6-A00E-4742-9139-029C9F2F0A9D}"/>
              </a:ext>
            </a:extLst>
          </p:cNvPr>
          <p:cNvSpPr/>
          <p:nvPr/>
        </p:nvSpPr>
        <p:spPr>
          <a:xfrm rot="10800000" flipV="1">
            <a:off x="6481956" y="5375381"/>
            <a:ext cx="2170844" cy="1235651"/>
          </a:xfrm>
          <a:prstGeom prst="round2SameRect">
            <a:avLst>
              <a:gd name="adj1" fmla="val 19216"/>
              <a:gd name="adj2" fmla="val 0"/>
            </a:avLst>
          </a:prstGeom>
          <a:gradFill flip="none" rotWithShape="1">
            <a:gsLst>
              <a:gs pos="74000">
                <a:schemeClr val="bg1"/>
              </a:gs>
              <a:gs pos="100000">
                <a:schemeClr val="bg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schemeClr val="tx1">
                  <a:lumMod val="75000"/>
                </a:schemeClr>
              </a:solidFill>
              <a:latin typeface="Avenir Next LT Pro Light" panose="020B0304020202020204" pitchFamily="34" charset="0"/>
              <a:ea typeface="Roboto" panose="02000000000000000000" pitchFamily="2" charset="0"/>
            </a:endParaRPr>
          </a:p>
        </p:txBody>
      </p:sp>
      <p:sp>
        <p:nvSpPr>
          <p:cNvPr id="299" name="Text Placeholder 16">
            <a:extLst>
              <a:ext uri="{FF2B5EF4-FFF2-40B4-BE49-F238E27FC236}">
                <a16:creationId xmlns:a16="http://schemas.microsoft.com/office/drawing/2014/main" id="{50203969-FFAE-43B2-90B2-23F63E399CB6}"/>
              </a:ext>
            </a:extLst>
          </p:cNvPr>
          <p:cNvSpPr txBox="1">
            <a:spLocks/>
          </p:cNvSpPr>
          <p:nvPr/>
        </p:nvSpPr>
        <p:spPr>
          <a:xfrm>
            <a:off x="6539093" y="6003864"/>
            <a:ext cx="2113707" cy="484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Head of Products &amp; Investment Strategy</a:t>
            </a:r>
          </a:p>
        </p:txBody>
      </p:sp>
      <p:sp>
        <p:nvSpPr>
          <p:cNvPr id="300" name="Text Placeholder 17">
            <a:extLst>
              <a:ext uri="{FF2B5EF4-FFF2-40B4-BE49-F238E27FC236}">
                <a16:creationId xmlns:a16="http://schemas.microsoft.com/office/drawing/2014/main" id="{E1BA89C5-C008-4FF0-B03F-8179CE02FDB4}"/>
              </a:ext>
            </a:extLst>
          </p:cNvPr>
          <p:cNvSpPr txBox="1">
            <a:spLocks/>
          </p:cNvSpPr>
          <p:nvPr/>
        </p:nvSpPr>
        <p:spPr>
          <a:xfrm>
            <a:off x="6372986" y="5482738"/>
            <a:ext cx="2517605" cy="382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Naresh </a:t>
            </a:r>
            <a:r>
              <a:rPr lang="en-US" sz="1600" b="1" dirty="0" err="1">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Bulchandani</a:t>
            </a: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 </a:t>
            </a:r>
            <a:r>
              <a:rPr lang="en-US" sz="1600" b="1" i="1" dirty="0">
                <a:solidFill>
                  <a:schemeClr val="tx1">
                    <a:lumMod val="75000"/>
                  </a:schemeClr>
                </a:solidFill>
                <a:latin typeface="Avenir Next LT Pro Light" panose="020B0304020202020204" pitchFamily="34" charset="0"/>
                <a:ea typeface="Roboto" panose="02000000000000000000" pitchFamily="2" charset="0"/>
                <a:cs typeface="Cormorant Medium" pitchFamily="2" charset="0"/>
              </a:rPr>
              <a:t>CFA, CAIA</a:t>
            </a:r>
          </a:p>
        </p:txBody>
      </p:sp>
      <p:sp>
        <p:nvSpPr>
          <p:cNvPr id="54" name="TextBox 208">
            <a:extLst>
              <a:ext uri="{FF2B5EF4-FFF2-40B4-BE49-F238E27FC236}">
                <a16:creationId xmlns:a16="http://schemas.microsoft.com/office/drawing/2014/main" id="{8A7D5C4C-FDF3-48B2-89D8-39A8AA5D37E1}"/>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1410949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331D53D8-1313-1165-18EB-F56A04EDFE61}"/>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1705" t="10462" r="13471" b="10462"/>
          <a:stretch/>
        </p:blipFill>
        <p:spPr>
          <a:xfrm>
            <a:off x="589115" y="920397"/>
            <a:ext cx="8022760" cy="5347098"/>
          </a:xfrm>
        </p:spPr>
      </p:pic>
      <p:sp>
        <p:nvSpPr>
          <p:cNvPr id="37" name="Freeform 3">
            <a:extLst>
              <a:ext uri="{FF2B5EF4-FFF2-40B4-BE49-F238E27FC236}">
                <a16:creationId xmlns:a16="http://schemas.microsoft.com/office/drawing/2014/main" id="{FDC7E5BD-591E-E92B-B226-4784F99540AC}"/>
              </a:ext>
            </a:extLst>
          </p:cNvPr>
          <p:cNvSpPr/>
          <p:nvPr/>
        </p:nvSpPr>
        <p:spPr>
          <a:xfrm>
            <a:off x="8844103" y="4621016"/>
            <a:ext cx="3126804" cy="1655283"/>
          </a:xfrm>
          <a:custGeom>
            <a:avLst/>
            <a:gdLst/>
            <a:ahLst/>
            <a:cxnLst/>
            <a:rect l="l" t="t" r="r" b="b"/>
            <a:pathLst>
              <a:path w="6900924" h="2272524">
                <a:moveTo>
                  <a:pt x="0" y="0"/>
                </a:moveTo>
                <a:lnTo>
                  <a:pt x="6900924" y="0"/>
                </a:lnTo>
                <a:lnTo>
                  <a:pt x="6900924" y="2272524"/>
                </a:lnTo>
                <a:lnTo>
                  <a:pt x="0" y="2272524"/>
                </a:lnTo>
                <a:lnTo>
                  <a:pt x="0" y="0"/>
                </a:lnTo>
                <a:close/>
              </a:path>
            </a:pathLst>
          </a:custGeom>
          <a:solidFill>
            <a:schemeClr val="bg1"/>
          </a:solidFill>
        </p:spPr>
        <p:txBody>
          <a:bodyPr/>
          <a:lstStyle/>
          <a:p>
            <a:endParaRPr lang="en-IN" b="1" dirty="0">
              <a:latin typeface="+mj-lt"/>
              <a:ea typeface="Cormorant Medium" pitchFamily="2" charset="0"/>
              <a:cs typeface="Cormorant Medium" pitchFamily="2" charset="0"/>
            </a:endParaRPr>
          </a:p>
        </p:txBody>
      </p:sp>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9116938" y="2053847"/>
            <a:ext cx="2432399" cy="516372"/>
          </a:xfrm>
        </p:spPr>
        <p:txBody>
          <a:bodyPr>
            <a:normAutofit fontScale="90000"/>
          </a:bodyPr>
          <a:lstStyle/>
          <a:p>
            <a:pPr algn="ctr"/>
            <a:r>
              <a:rPr lang="en-US" sz="3000" b="1" dirty="0">
                <a:solidFill>
                  <a:srgbClr val="ED6423"/>
                </a:solidFill>
                <a:latin typeface="Avenir Next LT Pro" panose="020B0504020202020204" pitchFamily="34" charset="0"/>
                <a:ea typeface="Cormorant Medium" pitchFamily="2" charset="0"/>
                <a:cs typeface="Cormorant Medium" pitchFamily="2" charset="0"/>
              </a:rPr>
              <a:t>For Further Queries, Contact Us</a:t>
            </a:r>
          </a:p>
        </p:txBody>
      </p:sp>
      <p:sp>
        <p:nvSpPr>
          <p:cNvPr id="18" name="Freeform 3">
            <a:extLst>
              <a:ext uri="{FF2B5EF4-FFF2-40B4-BE49-F238E27FC236}">
                <a16:creationId xmlns:a16="http://schemas.microsoft.com/office/drawing/2014/main" id="{1C5979E5-2034-B5B1-5977-1D0FD4C471C5}"/>
              </a:ext>
            </a:extLst>
          </p:cNvPr>
          <p:cNvSpPr/>
          <p:nvPr/>
        </p:nvSpPr>
        <p:spPr>
          <a:xfrm>
            <a:off x="8854989" y="2804887"/>
            <a:ext cx="3126804" cy="1655283"/>
          </a:xfrm>
          <a:custGeom>
            <a:avLst/>
            <a:gdLst/>
            <a:ahLst/>
            <a:cxnLst/>
            <a:rect l="l" t="t" r="r" b="b"/>
            <a:pathLst>
              <a:path w="6900924" h="2272524">
                <a:moveTo>
                  <a:pt x="0" y="0"/>
                </a:moveTo>
                <a:lnTo>
                  <a:pt x="6900924" y="0"/>
                </a:lnTo>
                <a:lnTo>
                  <a:pt x="6900924" y="2272524"/>
                </a:lnTo>
                <a:lnTo>
                  <a:pt x="0" y="2272524"/>
                </a:lnTo>
                <a:lnTo>
                  <a:pt x="0" y="0"/>
                </a:lnTo>
                <a:close/>
              </a:path>
            </a:pathLst>
          </a:custGeom>
          <a:solidFill>
            <a:schemeClr val="bg1"/>
          </a:solidFill>
        </p:spPr>
        <p:txBody>
          <a:bodyPr/>
          <a:lstStyle/>
          <a:p>
            <a:endParaRPr lang="en-IN">
              <a:latin typeface="+mj-lt"/>
              <a:ea typeface="Cormorant Medium" pitchFamily="2" charset="0"/>
              <a:cs typeface="Cormorant Medium" pitchFamily="2" charset="0"/>
            </a:endParaRPr>
          </a:p>
        </p:txBody>
      </p:sp>
      <p:grpSp>
        <p:nvGrpSpPr>
          <p:cNvPr id="19" name="Group 4">
            <a:extLst>
              <a:ext uri="{FF2B5EF4-FFF2-40B4-BE49-F238E27FC236}">
                <a16:creationId xmlns:a16="http://schemas.microsoft.com/office/drawing/2014/main" id="{E1E86C33-2EDD-2BD1-9F99-0DC545FA9DAD}"/>
              </a:ext>
            </a:extLst>
          </p:cNvPr>
          <p:cNvGrpSpPr/>
          <p:nvPr/>
        </p:nvGrpSpPr>
        <p:grpSpPr>
          <a:xfrm>
            <a:off x="9163636" y="3746607"/>
            <a:ext cx="220710" cy="220710"/>
            <a:chOff x="-149400" y="-1355051"/>
            <a:chExt cx="453010" cy="453010"/>
          </a:xfrm>
        </p:grpSpPr>
        <p:sp>
          <p:nvSpPr>
            <p:cNvPr id="20" name="Freeform 5">
              <a:extLst>
                <a:ext uri="{FF2B5EF4-FFF2-40B4-BE49-F238E27FC236}">
                  <a16:creationId xmlns:a16="http://schemas.microsoft.com/office/drawing/2014/main" id="{5A00591A-4B3D-7B0F-DF4D-BF68395C3365}"/>
                </a:ext>
              </a:extLst>
            </p:cNvPr>
            <p:cNvSpPr/>
            <p:nvPr/>
          </p:nvSpPr>
          <p:spPr>
            <a:xfrm>
              <a:off x="-149400" y="-1355051"/>
              <a:ext cx="453010" cy="453010"/>
            </a:xfrm>
            <a:custGeom>
              <a:avLst/>
              <a:gdLst/>
              <a:ahLst/>
              <a:cxnLst/>
              <a:rect l="l" t="t" r="r" b="b"/>
              <a:pathLst>
                <a:path w="453009" h="453009">
                  <a:moveTo>
                    <a:pt x="0" y="0"/>
                  </a:moveTo>
                  <a:lnTo>
                    <a:pt x="453009" y="0"/>
                  </a:lnTo>
                  <a:lnTo>
                    <a:pt x="453009" y="453009"/>
                  </a:lnTo>
                  <a:lnTo>
                    <a:pt x="0" y="453009"/>
                  </a:lnTo>
                  <a:lnTo>
                    <a:pt x="0" y="0"/>
                  </a:lnTo>
                  <a:close/>
                </a:path>
              </a:pathLst>
            </a:custGeom>
            <a:blipFill>
              <a:blip r:embed="rId5"/>
              <a:stretch>
                <a:fillRect r="-12" b="-12"/>
              </a:stretch>
            </a:blipFill>
          </p:spPr>
          <p:txBody>
            <a:bodyPr/>
            <a:lstStyle/>
            <a:p>
              <a:endParaRPr lang="en-IN" dirty="0">
                <a:latin typeface="+mj-lt"/>
                <a:ea typeface="Cormorant Medium" pitchFamily="2" charset="0"/>
                <a:cs typeface="Cormorant Medium" pitchFamily="2" charset="0"/>
              </a:endParaRPr>
            </a:p>
          </p:txBody>
        </p:sp>
      </p:grpSp>
      <p:grpSp>
        <p:nvGrpSpPr>
          <p:cNvPr id="21" name="Group 6">
            <a:extLst>
              <a:ext uri="{FF2B5EF4-FFF2-40B4-BE49-F238E27FC236}">
                <a16:creationId xmlns:a16="http://schemas.microsoft.com/office/drawing/2014/main" id="{FB809BEE-78C2-C197-3D4D-EF13C82D54DE}"/>
              </a:ext>
            </a:extLst>
          </p:cNvPr>
          <p:cNvGrpSpPr/>
          <p:nvPr/>
        </p:nvGrpSpPr>
        <p:grpSpPr>
          <a:xfrm>
            <a:off x="9157301" y="4022994"/>
            <a:ext cx="233363" cy="233363"/>
            <a:chOff x="0" y="0"/>
            <a:chExt cx="420592" cy="420592"/>
          </a:xfrm>
        </p:grpSpPr>
        <p:sp>
          <p:nvSpPr>
            <p:cNvPr id="22" name="Freeform 7">
              <a:extLst>
                <a:ext uri="{FF2B5EF4-FFF2-40B4-BE49-F238E27FC236}">
                  <a16:creationId xmlns:a16="http://schemas.microsoft.com/office/drawing/2014/main" id="{E4EFEBCD-C88C-2AB0-0716-E5CEE585EC97}"/>
                </a:ext>
              </a:extLst>
            </p:cNvPr>
            <p:cNvSpPr/>
            <p:nvPr/>
          </p:nvSpPr>
          <p:spPr>
            <a:xfrm>
              <a:off x="0" y="0"/>
              <a:ext cx="420624" cy="420624"/>
            </a:xfrm>
            <a:custGeom>
              <a:avLst/>
              <a:gdLst/>
              <a:ahLst/>
              <a:cxnLst/>
              <a:rect l="l" t="t" r="r" b="b"/>
              <a:pathLst>
                <a:path w="420624" h="420624">
                  <a:moveTo>
                    <a:pt x="0" y="0"/>
                  </a:moveTo>
                  <a:lnTo>
                    <a:pt x="420624" y="0"/>
                  </a:lnTo>
                  <a:lnTo>
                    <a:pt x="420624" y="420624"/>
                  </a:lnTo>
                  <a:lnTo>
                    <a:pt x="0" y="420624"/>
                  </a:lnTo>
                  <a:lnTo>
                    <a:pt x="0" y="0"/>
                  </a:lnTo>
                  <a:close/>
                </a:path>
              </a:pathLst>
            </a:custGeom>
            <a:blipFill>
              <a:blip r:embed="rId6"/>
              <a:stretch>
                <a:fillRect r="7" b="7"/>
              </a:stretch>
            </a:blipFill>
          </p:spPr>
          <p:txBody>
            <a:bodyPr/>
            <a:lstStyle/>
            <a:p>
              <a:endParaRPr lang="en-IN">
                <a:latin typeface="+mj-lt"/>
                <a:ea typeface="Cormorant Medium" pitchFamily="2" charset="0"/>
                <a:cs typeface="Cormorant Medium" pitchFamily="2" charset="0"/>
              </a:endParaRPr>
            </a:p>
          </p:txBody>
        </p:sp>
      </p:grpSp>
      <p:grpSp>
        <p:nvGrpSpPr>
          <p:cNvPr id="25" name="Group 10">
            <a:extLst>
              <a:ext uri="{FF2B5EF4-FFF2-40B4-BE49-F238E27FC236}">
                <a16:creationId xmlns:a16="http://schemas.microsoft.com/office/drawing/2014/main" id="{FC88A5E3-AC7D-842E-D40F-454EFEDAE6BE}"/>
              </a:ext>
            </a:extLst>
          </p:cNvPr>
          <p:cNvGrpSpPr/>
          <p:nvPr/>
        </p:nvGrpSpPr>
        <p:grpSpPr>
          <a:xfrm>
            <a:off x="9148727" y="5482466"/>
            <a:ext cx="220737" cy="220738"/>
            <a:chOff x="0" y="0"/>
            <a:chExt cx="453065" cy="453067"/>
          </a:xfrm>
        </p:grpSpPr>
        <p:sp>
          <p:nvSpPr>
            <p:cNvPr id="26" name="Freeform 11">
              <a:extLst>
                <a:ext uri="{FF2B5EF4-FFF2-40B4-BE49-F238E27FC236}">
                  <a16:creationId xmlns:a16="http://schemas.microsoft.com/office/drawing/2014/main" id="{1ED011C5-0129-A5F5-F0BB-271AE2548B11}"/>
                </a:ext>
              </a:extLst>
            </p:cNvPr>
            <p:cNvSpPr/>
            <p:nvPr/>
          </p:nvSpPr>
          <p:spPr>
            <a:xfrm>
              <a:off x="0" y="0"/>
              <a:ext cx="453009" cy="453009"/>
            </a:xfrm>
            <a:custGeom>
              <a:avLst/>
              <a:gdLst/>
              <a:ahLst/>
              <a:cxnLst/>
              <a:rect l="l" t="t" r="r" b="b"/>
              <a:pathLst>
                <a:path w="453009" h="453009">
                  <a:moveTo>
                    <a:pt x="0" y="0"/>
                  </a:moveTo>
                  <a:lnTo>
                    <a:pt x="453009" y="0"/>
                  </a:lnTo>
                  <a:lnTo>
                    <a:pt x="453009" y="453009"/>
                  </a:lnTo>
                  <a:lnTo>
                    <a:pt x="0" y="453009"/>
                  </a:lnTo>
                  <a:lnTo>
                    <a:pt x="0" y="0"/>
                  </a:lnTo>
                  <a:close/>
                </a:path>
              </a:pathLst>
            </a:custGeom>
            <a:blipFill>
              <a:blip r:embed="rId5"/>
              <a:stretch>
                <a:fillRect r="-12" b="-12"/>
              </a:stretch>
            </a:blipFill>
          </p:spPr>
          <p:txBody>
            <a:bodyPr/>
            <a:lstStyle/>
            <a:p>
              <a:endParaRPr lang="en-IN">
                <a:latin typeface="+mj-lt"/>
                <a:ea typeface="Cormorant Medium" pitchFamily="2" charset="0"/>
                <a:cs typeface="Cormorant Medium" pitchFamily="2" charset="0"/>
              </a:endParaRPr>
            </a:p>
          </p:txBody>
        </p:sp>
      </p:grpSp>
      <p:grpSp>
        <p:nvGrpSpPr>
          <p:cNvPr id="27" name="Group 12">
            <a:extLst>
              <a:ext uri="{FF2B5EF4-FFF2-40B4-BE49-F238E27FC236}">
                <a16:creationId xmlns:a16="http://schemas.microsoft.com/office/drawing/2014/main" id="{079358F3-A3BB-F0F9-28A8-A8452BFE344B}"/>
              </a:ext>
            </a:extLst>
          </p:cNvPr>
          <p:cNvGrpSpPr/>
          <p:nvPr/>
        </p:nvGrpSpPr>
        <p:grpSpPr>
          <a:xfrm>
            <a:off x="9149033" y="5785313"/>
            <a:ext cx="233363" cy="233363"/>
            <a:chOff x="0" y="0"/>
            <a:chExt cx="420592" cy="420592"/>
          </a:xfrm>
        </p:grpSpPr>
        <p:sp>
          <p:nvSpPr>
            <p:cNvPr id="28" name="Freeform 13">
              <a:extLst>
                <a:ext uri="{FF2B5EF4-FFF2-40B4-BE49-F238E27FC236}">
                  <a16:creationId xmlns:a16="http://schemas.microsoft.com/office/drawing/2014/main" id="{5E3A0EBF-5B4D-3C5C-53E6-1CD7A5507885}"/>
                </a:ext>
              </a:extLst>
            </p:cNvPr>
            <p:cNvSpPr/>
            <p:nvPr/>
          </p:nvSpPr>
          <p:spPr>
            <a:xfrm>
              <a:off x="0" y="0"/>
              <a:ext cx="420624" cy="420624"/>
            </a:xfrm>
            <a:custGeom>
              <a:avLst/>
              <a:gdLst/>
              <a:ahLst/>
              <a:cxnLst/>
              <a:rect l="l" t="t" r="r" b="b"/>
              <a:pathLst>
                <a:path w="420624" h="420624">
                  <a:moveTo>
                    <a:pt x="0" y="0"/>
                  </a:moveTo>
                  <a:lnTo>
                    <a:pt x="420624" y="0"/>
                  </a:lnTo>
                  <a:lnTo>
                    <a:pt x="420624" y="420624"/>
                  </a:lnTo>
                  <a:lnTo>
                    <a:pt x="0" y="420624"/>
                  </a:lnTo>
                  <a:lnTo>
                    <a:pt x="0" y="0"/>
                  </a:lnTo>
                  <a:close/>
                </a:path>
              </a:pathLst>
            </a:custGeom>
            <a:blipFill>
              <a:blip r:embed="rId6"/>
              <a:stretch>
                <a:fillRect r="7" b="7"/>
              </a:stretch>
            </a:blipFill>
          </p:spPr>
          <p:txBody>
            <a:bodyPr/>
            <a:lstStyle/>
            <a:p>
              <a:endParaRPr lang="en-IN">
                <a:latin typeface="+mj-lt"/>
                <a:ea typeface="Cormorant Medium" pitchFamily="2" charset="0"/>
                <a:cs typeface="Cormorant Medium" pitchFamily="2" charset="0"/>
              </a:endParaRPr>
            </a:p>
          </p:txBody>
        </p:sp>
      </p:grpSp>
      <p:sp>
        <p:nvSpPr>
          <p:cNvPr id="31" name="TextBox 17">
            <a:extLst>
              <a:ext uri="{FF2B5EF4-FFF2-40B4-BE49-F238E27FC236}">
                <a16:creationId xmlns:a16="http://schemas.microsoft.com/office/drawing/2014/main" id="{19C55545-E882-79FC-6C4F-D5B0CC44F2BD}"/>
              </a:ext>
            </a:extLst>
          </p:cNvPr>
          <p:cNvSpPr txBox="1"/>
          <p:nvPr/>
        </p:nvSpPr>
        <p:spPr>
          <a:xfrm>
            <a:off x="9635376" y="5477405"/>
            <a:ext cx="1652238" cy="230832"/>
          </a:xfrm>
          <a:prstGeom prst="rect">
            <a:avLst/>
          </a:prstGeom>
        </p:spPr>
        <p:txBody>
          <a:bodyPr lIns="0" tIns="0" rIns="0" bIns="0" rtlCol="0" anchor="t">
            <a:spAutoFit/>
          </a:bodyPr>
          <a:lstStyle/>
          <a:p>
            <a:pPr algn="l">
              <a:lnSpc>
                <a:spcPts val="1800"/>
              </a:lnSpc>
            </a:pPr>
            <a:r>
              <a:rPr lang="en-US" sz="1500" spc="9" dirty="0">
                <a:latin typeface="+mj-lt"/>
                <a:ea typeface="Cormorant Medium" pitchFamily="2" charset="0"/>
                <a:cs typeface="Cormorant Medium" pitchFamily="2" charset="0"/>
              </a:rPr>
              <a:t>ruchir@merisis.in </a:t>
            </a:r>
          </a:p>
        </p:txBody>
      </p:sp>
      <p:sp>
        <p:nvSpPr>
          <p:cNvPr id="32" name="TextBox 18">
            <a:extLst>
              <a:ext uri="{FF2B5EF4-FFF2-40B4-BE49-F238E27FC236}">
                <a16:creationId xmlns:a16="http://schemas.microsoft.com/office/drawing/2014/main" id="{EF7A2D9F-715D-9E24-7CBD-C896FAD22C42}"/>
              </a:ext>
            </a:extLst>
          </p:cNvPr>
          <p:cNvSpPr txBox="1"/>
          <p:nvPr/>
        </p:nvSpPr>
        <p:spPr>
          <a:xfrm>
            <a:off x="9644571" y="5753681"/>
            <a:ext cx="1666665" cy="238125"/>
          </a:xfrm>
          <a:prstGeom prst="rect">
            <a:avLst/>
          </a:prstGeom>
        </p:spPr>
        <p:txBody>
          <a:bodyPr lIns="0" tIns="0" rIns="0" bIns="0" rtlCol="0" anchor="t">
            <a:spAutoFit/>
          </a:bodyPr>
          <a:lstStyle/>
          <a:p>
            <a:pPr algn="l">
              <a:lnSpc>
                <a:spcPts val="1800"/>
              </a:lnSpc>
            </a:pPr>
            <a:r>
              <a:rPr lang="en-US" sz="1500" spc="9" dirty="0">
                <a:latin typeface="+mj-lt"/>
                <a:ea typeface="Cormorant Medium" pitchFamily="2" charset="0"/>
                <a:cs typeface="Cormorant Medium" pitchFamily="2" charset="0"/>
              </a:rPr>
              <a:t>+91 98670 05923</a:t>
            </a:r>
          </a:p>
        </p:txBody>
      </p:sp>
      <p:sp>
        <p:nvSpPr>
          <p:cNvPr id="33" name="TextBox 21">
            <a:extLst>
              <a:ext uri="{FF2B5EF4-FFF2-40B4-BE49-F238E27FC236}">
                <a16:creationId xmlns:a16="http://schemas.microsoft.com/office/drawing/2014/main" id="{DE1A2C44-90BD-09FB-F98F-2D2A962F1647}"/>
              </a:ext>
            </a:extLst>
          </p:cNvPr>
          <p:cNvSpPr txBox="1"/>
          <p:nvPr/>
        </p:nvSpPr>
        <p:spPr>
          <a:xfrm>
            <a:off x="9319446" y="3729191"/>
            <a:ext cx="1755632" cy="238125"/>
          </a:xfrm>
          <a:prstGeom prst="rect">
            <a:avLst/>
          </a:prstGeom>
        </p:spPr>
        <p:txBody>
          <a:bodyPr lIns="0" tIns="0" rIns="0" bIns="0" rtlCol="0" anchor="t">
            <a:spAutoFit/>
          </a:bodyPr>
          <a:lstStyle/>
          <a:p>
            <a:pPr algn="r">
              <a:lnSpc>
                <a:spcPts val="1800"/>
              </a:lnSpc>
            </a:pPr>
            <a:r>
              <a:rPr lang="en-US" sz="1500" spc="9" dirty="0">
                <a:latin typeface="+mj-lt"/>
                <a:ea typeface="Cormorant Medium" pitchFamily="2" charset="0"/>
                <a:cs typeface="Cormorant Medium" pitchFamily="2" charset="0"/>
              </a:rPr>
              <a:t>naresh@merisis.in </a:t>
            </a:r>
          </a:p>
        </p:txBody>
      </p:sp>
      <p:sp>
        <p:nvSpPr>
          <p:cNvPr id="34" name="TextBox 22">
            <a:extLst>
              <a:ext uri="{FF2B5EF4-FFF2-40B4-BE49-F238E27FC236}">
                <a16:creationId xmlns:a16="http://schemas.microsoft.com/office/drawing/2014/main" id="{63830F59-2CDD-EA9E-571F-8F5B8D764507}"/>
              </a:ext>
            </a:extLst>
          </p:cNvPr>
          <p:cNvSpPr txBox="1"/>
          <p:nvPr/>
        </p:nvSpPr>
        <p:spPr>
          <a:xfrm>
            <a:off x="9417389" y="4000991"/>
            <a:ext cx="1666665" cy="238125"/>
          </a:xfrm>
          <a:prstGeom prst="rect">
            <a:avLst/>
          </a:prstGeom>
        </p:spPr>
        <p:txBody>
          <a:bodyPr lIns="0" tIns="0" rIns="0" bIns="0" rtlCol="0" anchor="t">
            <a:spAutoFit/>
          </a:bodyPr>
          <a:lstStyle/>
          <a:p>
            <a:pPr algn="r">
              <a:lnSpc>
                <a:spcPts val="1800"/>
              </a:lnSpc>
            </a:pPr>
            <a:r>
              <a:rPr lang="en-US" sz="1500" spc="9" dirty="0">
                <a:latin typeface="+mj-lt"/>
                <a:ea typeface="Cormorant Medium" pitchFamily="2" charset="0"/>
                <a:cs typeface="Cormorant Medium" pitchFamily="2" charset="0"/>
              </a:rPr>
              <a:t>+91  98219 50005</a:t>
            </a:r>
          </a:p>
        </p:txBody>
      </p:sp>
      <p:sp>
        <p:nvSpPr>
          <p:cNvPr id="35" name="TextBox 15">
            <a:extLst>
              <a:ext uri="{FF2B5EF4-FFF2-40B4-BE49-F238E27FC236}">
                <a16:creationId xmlns:a16="http://schemas.microsoft.com/office/drawing/2014/main" id="{26564CFF-EEDA-ACCA-AFB8-2258353800F1}"/>
              </a:ext>
            </a:extLst>
          </p:cNvPr>
          <p:cNvSpPr txBox="1"/>
          <p:nvPr/>
        </p:nvSpPr>
        <p:spPr>
          <a:xfrm>
            <a:off x="9015759" y="3103058"/>
            <a:ext cx="2939981" cy="288028"/>
          </a:xfrm>
          <a:prstGeom prst="rect">
            <a:avLst/>
          </a:prstGeom>
        </p:spPr>
        <p:txBody>
          <a:bodyPr wrap="square" lIns="0" tIns="0" rIns="0" bIns="0" rtlCol="0" anchor="t">
            <a:spAutoFit/>
          </a:bodyPr>
          <a:lstStyle/>
          <a:p>
            <a:pPr algn="l">
              <a:lnSpc>
                <a:spcPts val="2520"/>
              </a:lnSpc>
            </a:pPr>
            <a:r>
              <a:rPr lang="en-US" sz="1500" b="1" spc="12" dirty="0">
                <a:latin typeface="+mj-lt"/>
                <a:ea typeface="Cormorant Medium" pitchFamily="2" charset="0"/>
                <a:cs typeface="Cormorant Medium" pitchFamily="2" charset="0"/>
              </a:rPr>
              <a:t>Naresh </a:t>
            </a:r>
            <a:r>
              <a:rPr lang="en-US" sz="1500" b="1" spc="12" dirty="0" err="1">
                <a:latin typeface="+mj-lt"/>
                <a:ea typeface="Cormorant Medium" pitchFamily="2" charset="0"/>
                <a:cs typeface="Cormorant Medium" pitchFamily="2" charset="0"/>
              </a:rPr>
              <a:t>Bulchandani</a:t>
            </a:r>
            <a:r>
              <a:rPr lang="en-US" sz="1500" b="1" spc="12" dirty="0">
                <a:latin typeface="+mj-lt"/>
                <a:ea typeface="Cormorant Medium" pitchFamily="2" charset="0"/>
                <a:cs typeface="Cormorant Medium" pitchFamily="2" charset="0"/>
              </a:rPr>
              <a:t>, CFA, CAIA</a:t>
            </a:r>
          </a:p>
        </p:txBody>
      </p:sp>
      <p:sp>
        <p:nvSpPr>
          <p:cNvPr id="36" name="TextBox 16">
            <a:extLst>
              <a:ext uri="{FF2B5EF4-FFF2-40B4-BE49-F238E27FC236}">
                <a16:creationId xmlns:a16="http://schemas.microsoft.com/office/drawing/2014/main" id="{B4F58B8C-4D30-A3C9-429B-559DF017095E}"/>
              </a:ext>
            </a:extLst>
          </p:cNvPr>
          <p:cNvSpPr txBox="1"/>
          <p:nvPr/>
        </p:nvSpPr>
        <p:spPr>
          <a:xfrm>
            <a:off x="9006135" y="3438443"/>
            <a:ext cx="3126803" cy="230832"/>
          </a:xfrm>
          <a:prstGeom prst="rect">
            <a:avLst/>
          </a:prstGeom>
        </p:spPr>
        <p:txBody>
          <a:bodyPr wrap="square" lIns="0" tIns="0" rIns="0" bIns="0" rtlCol="0" anchor="t">
            <a:spAutoFit/>
          </a:bodyPr>
          <a:lstStyle/>
          <a:p>
            <a:pPr algn="l">
              <a:lnSpc>
                <a:spcPts val="1800"/>
              </a:lnSpc>
            </a:pPr>
            <a:r>
              <a:rPr lang="en-US" sz="1500" spc="9" dirty="0">
                <a:latin typeface="+mj-lt"/>
                <a:ea typeface="Cormorant Medium" pitchFamily="2" charset="0"/>
                <a:cs typeface="Cormorant Medium" pitchFamily="2" charset="0"/>
              </a:rPr>
              <a:t>Head – Products &amp; Investment Strategy</a:t>
            </a:r>
          </a:p>
        </p:txBody>
      </p:sp>
      <p:sp>
        <p:nvSpPr>
          <p:cNvPr id="38" name="TextBox 15">
            <a:extLst>
              <a:ext uri="{FF2B5EF4-FFF2-40B4-BE49-F238E27FC236}">
                <a16:creationId xmlns:a16="http://schemas.microsoft.com/office/drawing/2014/main" id="{60B05E9B-4E31-B0D7-02D5-587E98390B68}"/>
              </a:ext>
            </a:extLst>
          </p:cNvPr>
          <p:cNvSpPr txBox="1"/>
          <p:nvPr/>
        </p:nvSpPr>
        <p:spPr>
          <a:xfrm>
            <a:off x="9148727" y="4868000"/>
            <a:ext cx="1926351" cy="295145"/>
          </a:xfrm>
          <a:prstGeom prst="rect">
            <a:avLst/>
          </a:prstGeom>
        </p:spPr>
        <p:txBody>
          <a:bodyPr lIns="0" tIns="0" rIns="0" bIns="0" rtlCol="0" anchor="t">
            <a:spAutoFit/>
          </a:bodyPr>
          <a:lstStyle/>
          <a:p>
            <a:pPr algn="l">
              <a:lnSpc>
                <a:spcPts val="2520"/>
              </a:lnSpc>
            </a:pPr>
            <a:r>
              <a:rPr lang="en-US" sz="1500" b="1" spc="12" dirty="0">
                <a:latin typeface="+mj-lt"/>
                <a:ea typeface="Cormorant Medium" pitchFamily="2" charset="0"/>
                <a:cs typeface="Cormorant Medium" pitchFamily="2" charset="0"/>
              </a:rPr>
              <a:t>Ruchir Kapoor</a:t>
            </a:r>
          </a:p>
        </p:txBody>
      </p:sp>
      <p:sp>
        <p:nvSpPr>
          <p:cNvPr id="30" name="TextBox 16">
            <a:extLst>
              <a:ext uri="{FF2B5EF4-FFF2-40B4-BE49-F238E27FC236}">
                <a16:creationId xmlns:a16="http://schemas.microsoft.com/office/drawing/2014/main" id="{85ADED6E-1337-803B-F0B1-F5271EC3E60B}"/>
              </a:ext>
            </a:extLst>
          </p:cNvPr>
          <p:cNvSpPr txBox="1"/>
          <p:nvPr/>
        </p:nvSpPr>
        <p:spPr>
          <a:xfrm>
            <a:off x="9148727" y="5176531"/>
            <a:ext cx="3568629" cy="230832"/>
          </a:xfrm>
          <a:prstGeom prst="rect">
            <a:avLst/>
          </a:prstGeom>
        </p:spPr>
        <p:txBody>
          <a:bodyPr lIns="0" tIns="0" rIns="0" bIns="0" rtlCol="0" anchor="t">
            <a:spAutoFit/>
          </a:bodyPr>
          <a:lstStyle/>
          <a:p>
            <a:pPr algn="l">
              <a:lnSpc>
                <a:spcPts val="1800"/>
              </a:lnSpc>
            </a:pPr>
            <a:r>
              <a:rPr lang="en-US" sz="1500" spc="9" dirty="0">
                <a:latin typeface="+mj-lt"/>
                <a:ea typeface="Cormorant Medium" pitchFamily="2" charset="0"/>
                <a:cs typeface="Cormorant Medium" pitchFamily="2" charset="0"/>
              </a:rPr>
              <a:t>Managing Director – </a:t>
            </a:r>
            <a:r>
              <a:rPr lang="en-US" sz="1500" spc="9" dirty="0" err="1">
                <a:latin typeface="+mj-lt"/>
                <a:ea typeface="Cormorant Medium" pitchFamily="2" charset="0"/>
                <a:cs typeface="Cormorant Medium" pitchFamily="2" charset="0"/>
              </a:rPr>
              <a:t>Merisis</a:t>
            </a:r>
            <a:r>
              <a:rPr lang="en-US" sz="1500" spc="9" dirty="0">
                <a:latin typeface="+mj-lt"/>
                <a:ea typeface="Cormorant Medium" pitchFamily="2" charset="0"/>
                <a:cs typeface="Cormorant Medium" pitchFamily="2" charset="0"/>
              </a:rPr>
              <a:t> Wealth</a:t>
            </a:r>
          </a:p>
        </p:txBody>
      </p:sp>
      <p:cxnSp>
        <p:nvCxnSpPr>
          <p:cNvPr id="3" name="Straight Connector 2">
            <a:extLst>
              <a:ext uri="{FF2B5EF4-FFF2-40B4-BE49-F238E27FC236}">
                <a16:creationId xmlns:a16="http://schemas.microsoft.com/office/drawing/2014/main" id="{EBB2BE8A-19BA-ADD5-FE0B-F60EE06E00FE}"/>
              </a:ext>
            </a:extLst>
          </p:cNvPr>
          <p:cNvCxnSpPr>
            <a:cxnSpLocks/>
          </p:cNvCxnSpPr>
          <p:nvPr/>
        </p:nvCxnSpPr>
        <p:spPr>
          <a:xfrm flipV="1">
            <a:off x="8882160" y="2804887"/>
            <a:ext cx="0" cy="694089"/>
          </a:xfrm>
          <a:prstGeom prst="line">
            <a:avLst/>
          </a:prstGeom>
          <a:ln w="63500">
            <a:solidFill>
              <a:srgbClr val="EE6423"/>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4819E727-A238-F9F8-24F6-A1CCD8D647D6}"/>
              </a:ext>
            </a:extLst>
          </p:cNvPr>
          <p:cNvCxnSpPr>
            <a:cxnSpLocks/>
          </p:cNvCxnSpPr>
          <p:nvPr/>
        </p:nvCxnSpPr>
        <p:spPr>
          <a:xfrm flipV="1">
            <a:off x="8878022" y="4637206"/>
            <a:ext cx="0" cy="694089"/>
          </a:xfrm>
          <a:prstGeom prst="line">
            <a:avLst/>
          </a:prstGeom>
          <a:ln w="63500">
            <a:solidFill>
              <a:srgbClr val="EE6423"/>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5821DA7A-CA32-DCE1-C77D-239E8EF7B599}"/>
              </a:ext>
            </a:extLst>
          </p:cNvPr>
          <p:cNvCxnSpPr>
            <a:cxnSpLocks/>
          </p:cNvCxnSpPr>
          <p:nvPr/>
        </p:nvCxnSpPr>
        <p:spPr>
          <a:xfrm flipV="1">
            <a:off x="635376" y="942476"/>
            <a:ext cx="0" cy="694089"/>
          </a:xfrm>
          <a:prstGeom prst="line">
            <a:avLst/>
          </a:prstGeom>
          <a:ln w="63500">
            <a:solidFill>
              <a:srgbClr val="EE6423"/>
            </a:solidFill>
          </a:ln>
        </p:spPr>
        <p:style>
          <a:lnRef idx="3">
            <a:schemeClr val="dk1"/>
          </a:lnRef>
          <a:fillRef idx="0">
            <a:schemeClr val="dk1"/>
          </a:fillRef>
          <a:effectRef idx="2">
            <a:schemeClr val="dk1"/>
          </a:effectRef>
          <a:fontRef idx="minor">
            <a:schemeClr val="tx1"/>
          </a:fontRef>
        </p:style>
      </p:cxnSp>
      <p:sp>
        <p:nvSpPr>
          <p:cNvPr id="29" name="TextBox 208">
            <a:extLst>
              <a:ext uri="{FF2B5EF4-FFF2-40B4-BE49-F238E27FC236}">
                <a16:creationId xmlns:a16="http://schemas.microsoft.com/office/drawing/2014/main" id="{EDCDAB04-7827-4FE9-BC45-5D862C843DE3}"/>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rgbClr val="ED6423"/>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405987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D326BF54-89FE-1AB4-ED43-306D44782213}"/>
              </a:ext>
            </a:extLst>
          </p:cNvPr>
          <p:cNvSpPr/>
          <p:nvPr/>
        </p:nvSpPr>
        <p:spPr>
          <a:xfrm>
            <a:off x="2712720" y="5152460"/>
            <a:ext cx="9494168" cy="1729862"/>
          </a:xfrm>
          <a:custGeom>
            <a:avLst/>
            <a:gdLst>
              <a:gd name="connsiteX0" fmla="*/ 1453480 w 9659476"/>
              <a:gd name="connsiteY0" fmla="*/ 0 h 1759982"/>
              <a:gd name="connsiteX1" fmla="*/ 4821520 w 9659476"/>
              <a:gd name="connsiteY1" fmla="*/ 0 h 1759982"/>
              <a:gd name="connsiteX2" fmla="*/ 6291436 w 9659476"/>
              <a:gd name="connsiteY2" fmla="*/ 0 h 1759982"/>
              <a:gd name="connsiteX3" fmla="*/ 9659476 w 9659476"/>
              <a:gd name="connsiteY3" fmla="*/ 0 h 1759982"/>
              <a:gd name="connsiteX4" fmla="*/ 9659476 w 9659476"/>
              <a:gd name="connsiteY4" fmla="*/ 1759982 h 1759982"/>
              <a:gd name="connsiteX5" fmla="*/ 6291436 w 9659476"/>
              <a:gd name="connsiteY5" fmla="*/ 1759982 h 1759982"/>
              <a:gd name="connsiteX6" fmla="*/ 3368040 w 9659476"/>
              <a:gd name="connsiteY6" fmla="*/ 1759982 h 1759982"/>
              <a:gd name="connsiteX7" fmla="*/ 0 w 9659476"/>
              <a:gd name="connsiteY7" fmla="*/ 1759982 h 1759982"/>
              <a:gd name="connsiteX8" fmla="*/ 796973 w 9659476"/>
              <a:gd name="connsiteY8" fmla="*/ 378894 h 1759982"/>
              <a:gd name="connsiteX9" fmla="*/ 1453480 w 9659476"/>
              <a:gd name="connsiteY9" fmla="*/ 0 h 175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59476" h="1759982">
                <a:moveTo>
                  <a:pt x="1453480" y="0"/>
                </a:moveTo>
                <a:lnTo>
                  <a:pt x="4821520" y="0"/>
                </a:lnTo>
                <a:lnTo>
                  <a:pt x="6291436" y="0"/>
                </a:lnTo>
                <a:lnTo>
                  <a:pt x="9659476" y="0"/>
                </a:lnTo>
                <a:lnTo>
                  <a:pt x="9659476" y="1759982"/>
                </a:lnTo>
                <a:lnTo>
                  <a:pt x="6291436" y="1759982"/>
                </a:lnTo>
                <a:lnTo>
                  <a:pt x="3368040" y="1759982"/>
                </a:lnTo>
                <a:lnTo>
                  <a:pt x="0" y="1759982"/>
                </a:lnTo>
                <a:lnTo>
                  <a:pt x="796973" y="378894"/>
                </a:lnTo>
                <a:cubicBezTo>
                  <a:pt x="932427" y="144418"/>
                  <a:pt x="1182676" y="-33"/>
                  <a:pt x="1453480" y="0"/>
                </a:cubicBezTo>
                <a:close/>
              </a:path>
            </a:pathLst>
          </a:custGeom>
          <a:gradFill>
            <a:gsLst>
              <a:gs pos="77000">
                <a:schemeClr val="bg1">
                  <a:alpha val="0"/>
                </a:schemeClr>
              </a:gs>
              <a:gs pos="56000">
                <a:schemeClr val="bg1"/>
              </a:gs>
            </a:gsLst>
            <a:lin ang="5400000" scaled="0"/>
          </a:gradFill>
          <a:ln w="33161" cap="flat">
            <a:noFill/>
            <a:prstDash val="solid"/>
            <a:miter/>
          </a:ln>
        </p:spPr>
        <p:txBody>
          <a:bodyPr rtlCol="0" anchor="ctr"/>
          <a:lstStyle/>
          <a:p>
            <a:endParaRPr lang="en-IN"/>
          </a:p>
        </p:txBody>
      </p:sp>
      <p:sp>
        <p:nvSpPr>
          <p:cNvPr id="13" name="Content Placeholder 12">
            <a:extLst>
              <a:ext uri="{FF2B5EF4-FFF2-40B4-BE49-F238E27FC236}">
                <a16:creationId xmlns:a16="http://schemas.microsoft.com/office/drawing/2014/main" id="{44F77BD9-29F8-98EE-5149-46C64BE5ADF8}"/>
              </a:ext>
            </a:extLst>
          </p:cNvPr>
          <p:cNvSpPr txBox="1">
            <a:spLocks/>
          </p:cNvSpPr>
          <p:nvPr/>
        </p:nvSpPr>
        <p:spPr>
          <a:xfrm>
            <a:off x="2989898" y="2758469"/>
            <a:ext cx="8991599" cy="710287"/>
          </a:xfrm>
          <a:prstGeom prst="roundRect">
            <a:avLst/>
          </a:prstGeom>
          <a:gradFill flip="none" rotWithShape="1">
            <a:gsLst>
              <a:gs pos="0">
                <a:schemeClr val="bg1">
                  <a:alpha val="0"/>
                </a:schemeClr>
              </a:gs>
              <a:gs pos="97203">
                <a:schemeClr val="bg1">
                  <a:alpha val="0"/>
                </a:schemeClr>
              </a:gs>
              <a:gs pos="95000">
                <a:srgbClr val="FFFFFF"/>
              </a:gs>
              <a:gs pos="3000">
                <a:schemeClr val="bg1"/>
              </a:gs>
            </a:gsLst>
            <a:lin ang="0" scaled="1"/>
            <a:tileRect/>
          </a:grad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lIns="68589" tIns="34295" rIns="68589" bIns="34295"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1" indent="0" algn="just" defTabSz="914400" rtl="0" eaLnBrk="1" fontAlgn="auto" latinLnBrk="0" hangingPunct="1">
              <a:lnSpc>
                <a:spcPct val="130000"/>
              </a:lnSpc>
              <a:spcBef>
                <a:spcPts val="300"/>
              </a:spcBef>
              <a:spcAft>
                <a:spcPts val="3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Cormorant" pitchFamily="2" charset="0"/>
              <a:ea typeface="Cormorant" pitchFamily="2" charset="0"/>
              <a:cs typeface="Cormorant" pitchFamily="2" charset="0"/>
            </a:endParaRPr>
          </a:p>
        </p:txBody>
      </p:sp>
      <p:sp>
        <p:nvSpPr>
          <p:cNvPr id="3" name="TextBox 2">
            <a:extLst>
              <a:ext uri="{FF2B5EF4-FFF2-40B4-BE49-F238E27FC236}">
                <a16:creationId xmlns:a16="http://schemas.microsoft.com/office/drawing/2014/main" id="{AFC6F323-14D1-62E4-7C93-8C71E16E556E}"/>
              </a:ext>
            </a:extLst>
          </p:cNvPr>
          <p:cNvSpPr txBox="1"/>
          <p:nvPr/>
        </p:nvSpPr>
        <p:spPr>
          <a:xfrm>
            <a:off x="3725840" y="1510697"/>
            <a:ext cx="7956644" cy="2962107"/>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ea typeface="Cormorant" pitchFamily="2" charset="0"/>
                <a:cs typeface="Cormorant" pitchFamily="2" charset="0"/>
              </a:rPr>
              <a:t>Akshay Badjate brings with him 19 years + of rich experience in the field of Indian Capital Markets with a focus on public markets investing.</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rPr>
              <a:t>Akshay has previously worked in leadership roles with a focus on product &amp; investment research at early stage fintech companies. He has also worked with a host of reputed global investment banks such as JP </a:t>
            </a:r>
            <a:r>
              <a:rPr kumimoji="0" lang="en-US" sz="1400" b="0" i="0" u="none" strike="noStrike" kern="1200" cap="none" spc="0" normalizeH="0" baseline="0" noProof="0" dirty="0" err="1">
                <a:ln>
                  <a:noFill/>
                </a:ln>
                <a:solidFill>
                  <a:schemeClr val="tx1">
                    <a:lumMod val="75000"/>
                  </a:schemeClr>
                </a:solidFill>
                <a:effectLst/>
                <a:uLnTx/>
                <a:uFillTx/>
                <a:latin typeface="Avenir Next LT Pro Light" panose="020B0304020202020204" pitchFamily="34" charset="0"/>
              </a:rPr>
              <a:t>MorganChase</a:t>
            </a:r>
            <a:r>
              <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rPr>
              <a:t>, Lehman Brothers / Nomura and Kotak Institutional Equities.</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rPr>
              <a:t>During his stint at Alphaniti (Now TORUS-Alphaniti) between 2019-2023, Akshay identified and built several multi-bagger investment themes which consistently figured in the top 10 in the Smallcase &amp; PMS universe performance rankings </a:t>
            </a:r>
            <a:r>
              <a:rPr kumimoji="0" lang="en-US" sz="1400" b="0" i="0" u="none" strike="noStrike" kern="1200" cap="none" spc="0" normalizeH="0" baseline="0" noProof="0" dirty="0" err="1">
                <a:ln>
                  <a:noFill/>
                </a:ln>
                <a:solidFill>
                  <a:schemeClr val="tx1">
                    <a:lumMod val="75000"/>
                  </a:schemeClr>
                </a:solidFill>
                <a:effectLst/>
                <a:uLnTx/>
                <a:uFillTx/>
                <a:latin typeface="Avenir Next LT Pro Light" panose="020B0304020202020204" pitchFamily="34" charset="0"/>
              </a:rPr>
              <a:t>upto</a:t>
            </a:r>
            <a:r>
              <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rPr>
              <a:t> January 2023.</a:t>
            </a:r>
            <a:endPar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ea typeface="Cormorant" pitchFamily="2" charset="0"/>
              <a:cs typeface="Cormorant" pitchFamily="2" charset="0"/>
            </a:endParaRP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tx1">
                    <a:lumMod val="75000"/>
                  </a:schemeClr>
                </a:solidFill>
                <a:effectLst/>
                <a:uLnTx/>
                <a:uFillTx/>
                <a:latin typeface="Avenir Next LT Pro Light" panose="020B0304020202020204" pitchFamily="34" charset="0"/>
                <a:ea typeface="Cormorant" pitchFamily="2" charset="0"/>
                <a:cs typeface="Cormorant" pitchFamily="2" charset="0"/>
              </a:rPr>
              <a:t>Akshay is a Chartered Accountant by qualification and is extremely passionate about equities. While being highly data driven, Akshay adopts a long-term orientation towards both business and market cycles. His favorite book is "Capital Returns" which has deeply influenced his investment thought process. </a:t>
            </a:r>
          </a:p>
        </p:txBody>
      </p:sp>
      <p:sp>
        <p:nvSpPr>
          <p:cNvPr id="4" name="Title 1">
            <a:extLst>
              <a:ext uri="{FF2B5EF4-FFF2-40B4-BE49-F238E27FC236}">
                <a16:creationId xmlns:a16="http://schemas.microsoft.com/office/drawing/2014/main" id="{62F22275-26B4-319A-BD28-A277CE29DDF8}"/>
              </a:ext>
            </a:extLst>
          </p:cNvPr>
          <p:cNvSpPr txBox="1">
            <a:spLocks/>
          </p:cNvSpPr>
          <p:nvPr/>
        </p:nvSpPr>
        <p:spPr>
          <a:xfrm>
            <a:off x="3725840" y="333405"/>
            <a:ext cx="5249196" cy="5587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tx1">
                    <a:lumMod val="75000"/>
                  </a:schemeClr>
                </a:solidFill>
                <a:effectLst/>
                <a:uLnTx/>
                <a:uFillTx/>
                <a:latin typeface="Avenir Next LT Pro" panose="020B0504020202020204" pitchFamily="34" charset="0"/>
                <a:ea typeface="Cormorant" pitchFamily="2" charset="0"/>
                <a:cs typeface="Cormorant" pitchFamily="2" charset="0"/>
              </a:rPr>
              <a:t>Fund Manager Profile and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ea typeface="Cormorant" pitchFamily="2" charset="0"/>
                <a:cs typeface="Cormorant" pitchFamily="2" charset="0"/>
              </a:rPr>
              <a:t>Past Success Stories</a:t>
            </a:r>
            <a:r>
              <a:rPr kumimoji="0" lang="en-US" sz="3200" b="0" i="0" u="none" strike="noStrike" kern="1200" cap="none" spc="0" normalizeH="0" baseline="0" noProof="0" dirty="0">
                <a:ln>
                  <a:noFill/>
                </a:ln>
                <a:solidFill>
                  <a:srgbClr val="ED6423"/>
                </a:solidFill>
                <a:effectLst/>
                <a:uLnTx/>
                <a:uFillTx/>
                <a:latin typeface="Avenir Next LT Pro" panose="020B0504020202020204" pitchFamily="34" charset="0"/>
                <a:ea typeface="Cormorant" pitchFamily="2" charset="0"/>
                <a:cs typeface="Cormorant" pitchFamily="2" charset="0"/>
              </a:rPr>
              <a:t> </a:t>
            </a:r>
            <a:endParaRPr kumimoji="0" lang="en-US" sz="3000" b="0" i="0" u="none" strike="noStrike" kern="1200" cap="none" spc="0" normalizeH="0" baseline="0" noProof="0" dirty="0">
              <a:ln>
                <a:noFill/>
              </a:ln>
              <a:solidFill>
                <a:srgbClr val="ED6423"/>
              </a:solidFill>
              <a:effectLst/>
              <a:uLnTx/>
              <a:uFillTx/>
              <a:latin typeface="Avenir Next LT Pro" panose="020B0504020202020204" pitchFamily="34" charset="0"/>
              <a:ea typeface="Cormorant" pitchFamily="2" charset="0"/>
              <a:cs typeface="Cormorant" pitchFamily="2" charset="0"/>
            </a:endParaRPr>
          </a:p>
        </p:txBody>
      </p:sp>
      <p:pic>
        <p:nvPicPr>
          <p:cNvPr id="1030" name="Picture 6" descr="Alphaniti logo">
            <a:extLst>
              <a:ext uri="{FF2B5EF4-FFF2-40B4-BE49-F238E27FC236}">
                <a16:creationId xmlns:a16="http://schemas.microsoft.com/office/drawing/2014/main" id="{86C3F054-5BF0-291E-BE3B-9926FD318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35" y="5411687"/>
            <a:ext cx="2193653" cy="6289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omura to expand private banking workforce by 40">
            <a:extLst>
              <a:ext uri="{FF2B5EF4-FFF2-40B4-BE49-F238E27FC236}">
                <a16:creationId xmlns:a16="http://schemas.microsoft.com/office/drawing/2014/main" id="{E3F3DB56-FDD9-369B-14D2-F3AB0F070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152" b="39891"/>
          <a:stretch/>
        </p:blipFill>
        <p:spPr bwMode="auto">
          <a:xfrm>
            <a:off x="7485698" y="5456484"/>
            <a:ext cx="2301545" cy="43035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77AAA8A-94EA-4038-FC28-48E62CE21F6B}"/>
              </a:ext>
            </a:extLst>
          </p:cNvPr>
          <p:cNvGrpSpPr/>
          <p:nvPr/>
        </p:nvGrpSpPr>
        <p:grpSpPr>
          <a:xfrm>
            <a:off x="670547" y="769046"/>
            <a:ext cx="2733654" cy="5142017"/>
            <a:chOff x="681982" y="1317370"/>
            <a:chExt cx="2393324" cy="4501855"/>
          </a:xfrm>
        </p:grpSpPr>
        <p:sp>
          <p:nvSpPr>
            <p:cNvPr id="7" name="Graphic 5">
              <a:extLst>
                <a:ext uri="{FF2B5EF4-FFF2-40B4-BE49-F238E27FC236}">
                  <a16:creationId xmlns:a16="http://schemas.microsoft.com/office/drawing/2014/main" id="{19AFCDD1-4265-0548-150E-87A0D92B1BBE}"/>
                </a:ext>
              </a:extLst>
            </p:cNvPr>
            <p:cNvSpPr/>
            <p:nvPr/>
          </p:nvSpPr>
          <p:spPr>
            <a:xfrm>
              <a:off x="695175" y="1317370"/>
              <a:ext cx="2372691" cy="4488512"/>
            </a:xfrm>
            <a:custGeom>
              <a:avLst/>
              <a:gdLst>
                <a:gd name="connsiteX0" fmla="*/ 182814 w 2372691"/>
                <a:gd name="connsiteY0" fmla="*/ 2927188 h 4488512"/>
                <a:gd name="connsiteX1" fmla="*/ 1033350 w 2372691"/>
                <a:gd name="connsiteY1" fmla="*/ 4400193 h 4488512"/>
                <a:gd name="connsiteX2" fmla="*/ 1274516 w 2372691"/>
                <a:gd name="connsiteY2" fmla="*/ 4464717 h 4488512"/>
                <a:gd name="connsiteX3" fmla="*/ 1339040 w 2372691"/>
                <a:gd name="connsiteY3" fmla="*/ 4400193 h 4488512"/>
                <a:gd name="connsiteX4" fmla="*/ 2189577 w 2372691"/>
                <a:gd name="connsiteY4" fmla="*/ 2927188 h 4488512"/>
                <a:gd name="connsiteX5" fmla="*/ 2189577 w 2372691"/>
                <a:gd name="connsiteY5" fmla="*/ 1561174 h 4488512"/>
                <a:gd name="connsiteX6" fmla="*/ 1339040 w 2372691"/>
                <a:gd name="connsiteY6" fmla="*/ 88169 h 4488512"/>
                <a:gd name="connsiteX7" fmla="*/ 1097875 w 2372691"/>
                <a:gd name="connsiteY7" fmla="*/ 23630 h 4488512"/>
                <a:gd name="connsiteX8" fmla="*/ 1033350 w 2372691"/>
                <a:gd name="connsiteY8" fmla="*/ 88169 h 4488512"/>
                <a:gd name="connsiteX9" fmla="*/ 182814 w 2372691"/>
                <a:gd name="connsiteY9" fmla="*/ 1561174 h 4488512"/>
                <a:gd name="connsiteX10" fmla="*/ 182814 w 2372691"/>
                <a:gd name="connsiteY10" fmla="*/ 2927188 h 44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2691" h="4488512">
                  <a:moveTo>
                    <a:pt x="182814" y="2927188"/>
                  </a:moveTo>
                  <a:lnTo>
                    <a:pt x="1033350" y="4400193"/>
                  </a:lnTo>
                  <a:cubicBezTo>
                    <a:pt x="1082111" y="4484617"/>
                    <a:pt x="1190092" y="4513508"/>
                    <a:pt x="1274516" y="4464717"/>
                  </a:cubicBezTo>
                  <a:cubicBezTo>
                    <a:pt x="1301309" y="4449253"/>
                    <a:pt x="1323546" y="4426986"/>
                    <a:pt x="1339040" y="4400193"/>
                  </a:cubicBezTo>
                  <a:lnTo>
                    <a:pt x="2189577" y="2927188"/>
                  </a:lnTo>
                  <a:cubicBezTo>
                    <a:pt x="2433529" y="2504527"/>
                    <a:pt x="2433529" y="1983835"/>
                    <a:pt x="2189577" y="1561174"/>
                  </a:cubicBezTo>
                  <a:lnTo>
                    <a:pt x="1339040" y="88169"/>
                  </a:lnTo>
                  <a:cubicBezTo>
                    <a:pt x="1290280" y="3754"/>
                    <a:pt x="1182299" y="-25140"/>
                    <a:pt x="1097875" y="23630"/>
                  </a:cubicBezTo>
                  <a:cubicBezTo>
                    <a:pt x="1071082" y="39115"/>
                    <a:pt x="1048845" y="61371"/>
                    <a:pt x="1033350" y="88169"/>
                  </a:cubicBezTo>
                  <a:lnTo>
                    <a:pt x="182814" y="1561174"/>
                  </a:lnTo>
                  <a:cubicBezTo>
                    <a:pt x="-61139" y="1983835"/>
                    <a:pt x="-61139" y="2504527"/>
                    <a:pt x="182814" y="2927188"/>
                  </a:cubicBezTo>
                  <a:close/>
                </a:path>
              </a:pathLst>
            </a:custGeom>
            <a:solidFill>
              <a:srgbClr val="ED6423"/>
            </a:solidFill>
            <a:ln w="29901" cap="flat">
              <a:noFill/>
              <a:prstDash val="solid"/>
              <a:miter/>
            </a:ln>
          </p:spPr>
          <p:txBody>
            <a:bodyPr rtlCol="0" anchor="ctr"/>
            <a:lstStyle/>
            <a:p>
              <a:endParaRPr lang="en-IN"/>
            </a:p>
          </p:txBody>
        </p:sp>
        <p:pic>
          <p:nvPicPr>
            <p:cNvPr id="14" name="Picture 13">
              <a:extLst>
                <a:ext uri="{FF2B5EF4-FFF2-40B4-BE49-F238E27FC236}">
                  <a16:creationId xmlns:a16="http://schemas.microsoft.com/office/drawing/2014/main" id="{B99F1730-8E45-4BCF-5434-8E8C5BE22A86}"/>
                </a:ext>
              </a:extLst>
            </p:cNvPr>
            <p:cNvPicPr>
              <a:picLocks noChangeAspect="1"/>
            </p:cNvPicPr>
            <p:nvPr/>
          </p:nvPicPr>
          <p:blipFill>
            <a:blip r:embed="rId5">
              <a:extLst>
                <a:ext uri="{28A0092B-C50C-407E-A947-70E740481C1C}">
                  <a14:useLocalDpi xmlns:a14="http://schemas.microsoft.com/office/drawing/2010/main" val="0"/>
                </a:ext>
              </a:extLst>
            </a:blip>
            <a:srcRect t="18191" r="6"/>
            <a:stretch/>
          </p:blipFill>
          <p:spPr>
            <a:xfrm>
              <a:off x="681982" y="1903103"/>
              <a:ext cx="2393324" cy="3916122"/>
            </a:xfrm>
            <a:custGeom>
              <a:avLst/>
              <a:gdLst>
                <a:gd name="connsiteX0" fmla="*/ 0 w 2393324"/>
                <a:gd name="connsiteY0" fmla="*/ 0 h 3916122"/>
                <a:gd name="connsiteX1" fmla="*/ 2372691 w 2393324"/>
                <a:gd name="connsiteY1" fmla="*/ 0 h 3916122"/>
                <a:gd name="connsiteX2" fmla="*/ 2372691 w 2393324"/>
                <a:gd name="connsiteY2" fmla="*/ 1448666 h 3916122"/>
                <a:gd name="connsiteX3" fmla="*/ 2381889 w 2393324"/>
                <a:gd name="connsiteY3" fmla="*/ 1495370 h 3916122"/>
                <a:gd name="connsiteX4" fmla="*/ 2210360 w 2393324"/>
                <a:gd name="connsiteY4" fmla="*/ 2354873 h 3916122"/>
                <a:gd name="connsiteX5" fmla="*/ 1359823 w 2393324"/>
                <a:gd name="connsiteY5" fmla="*/ 3827878 h 3916122"/>
                <a:gd name="connsiteX6" fmla="*/ 1295299 w 2393324"/>
                <a:gd name="connsiteY6" fmla="*/ 3892402 h 3916122"/>
                <a:gd name="connsiteX7" fmla="*/ 1054133 w 2393324"/>
                <a:gd name="connsiteY7" fmla="*/ 3827878 h 3916122"/>
                <a:gd name="connsiteX8" fmla="*/ 203597 w 2393324"/>
                <a:gd name="connsiteY8" fmla="*/ 2354873 h 3916122"/>
                <a:gd name="connsiteX9" fmla="*/ 32068 w 2393324"/>
                <a:gd name="connsiteY9" fmla="*/ 1848362 h 3916122"/>
                <a:gd name="connsiteX10" fmla="*/ 25868 w 2393324"/>
                <a:gd name="connsiteY10" fmla="*/ 1752675 h 3916122"/>
                <a:gd name="connsiteX11" fmla="*/ 0 w 2393324"/>
                <a:gd name="connsiteY11" fmla="*/ 1752675 h 391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24" h="3916122">
                  <a:moveTo>
                    <a:pt x="0" y="0"/>
                  </a:moveTo>
                  <a:lnTo>
                    <a:pt x="2372691" y="0"/>
                  </a:lnTo>
                  <a:lnTo>
                    <a:pt x="2372691" y="1448666"/>
                  </a:lnTo>
                  <a:lnTo>
                    <a:pt x="2381889" y="1495370"/>
                  </a:lnTo>
                  <a:cubicBezTo>
                    <a:pt x="2420006" y="1788254"/>
                    <a:pt x="2362830" y="2090710"/>
                    <a:pt x="2210360" y="2354873"/>
                  </a:cubicBezTo>
                  <a:lnTo>
                    <a:pt x="1359823" y="3827878"/>
                  </a:lnTo>
                  <a:cubicBezTo>
                    <a:pt x="1344329" y="3854671"/>
                    <a:pt x="1322092" y="3876938"/>
                    <a:pt x="1295299" y="3892402"/>
                  </a:cubicBezTo>
                  <a:cubicBezTo>
                    <a:pt x="1210875" y="3941193"/>
                    <a:pt x="1102894" y="3912302"/>
                    <a:pt x="1054133" y="3827878"/>
                  </a:cubicBezTo>
                  <a:lnTo>
                    <a:pt x="203597" y="2354873"/>
                  </a:lnTo>
                  <a:cubicBezTo>
                    <a:pt x="112115" y="2196375"/>
                    <a:pt x="54938" y="2024092"/>
                    <a:pt x="32068" y="1848362"/>
                  </a:cubicBezTo>
                  <a:lnTo>
                    <a:pt x="25868" y="1752675"/>
                  </a:lnTo>
                  <a:lnTo>
                    <a:pt x="0" y="1752675"/>
                  </a:lnTo>
                  <a:close/>
                </a:path>
              </a:pathLst>
            </a:custGeom>
          </p:spPr>
        </p:pic>
      </p:grpSp>
      <p:pic>
        <p:nvPicPr>
          <p:cNvPr id="1026" name="Picture 2" descr="Comment by Suvodeep Rakshit, Vice President &amp; Sr. Economist, Kotak ...">
            <a:extLst>
              <a:ext uri="{FF2B5EF4-FFF2-40B4-BE49-F238E27FC236}">
                <a16:creationId xmlns:a16="http://schemas.microsoft.com/office/drawing/2014/main" id="{EA155652-F9B9-47AB-EF2C-D9CA92BEC1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41" t="35247" r="27468" b="42711"/>
          <a:stretch/>
        </p:blipFill>
        <p:spPr bwMode="auto">
          <a:xfrm>
            <a:off x="9787243" y="5395523"/>
            <a:ext cx="1953424" cy="5702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JPMorgan Chase Logo : histoire, signification de l'emblème">
            <a:extLst>
              <a:ext uri="{FF2B5EF4-FFF2-40B4-BE49-F238E27FC236}">
                <a16:creationId xmlns:a16="http://schemas.microsoft.com/office/drawing/2014/main" id="{00D0D030-B540-1C81-A5C4-96E048EF9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8821" y="5306320"/>
            <a:ext cx="1330983" cy="7486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08">
            <a:extLst>
              <a:ext uri="{FF2B5EF4-FFF2-40B4-BE49-F238E27FC236}">
                <a16:creationId xmlns:a16="http://schemas.microsoft.com/office/drawing/2014/main" id="{D3FE9FD1-B63F-4477-9E96-FBCB0F3181B8}"/>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291146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BBB3-B9CC-B9FA-FBE2-3C328F54A98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071EC3F1-0C0E-5C0C-8662-67EFC768AF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8000"/>
                    </a14:imgEffect>
                  </a14:imgLayer>
                </a14:imgProps>
              </a:ext>
              <a:ext uri="{28A0092B-C50C-407E-A947-70E740481C1C}">
                <a14:useLocalDpi xmlns:a14="http://schemas.microsoft.com/office/drawing/2010/main" val="0"/>
              </a:ext>
            </a:extLst>
          </a:blip>
          <a:srcRect t="16724" r="41088"/>
          <a:stretch/>
        </p:blipFill>
        <p:spPr>
          <a:xfrm>
            <a:off x="-704783" y="-228600"/>
            <a:ext cx="6475528" cy="9153491"/>
          </a:xfrm>
          <a:prstGeom prst="rect">
            <a:avLst/>
          </a:prstGeom>
        </p:spPr>
      </p:pic>
      <p:pic>
        <p:nvPicPr>
          <p:cNvPr id="23" name="Picture 22">
            <a:extLst>
              <a:ext uri="{FF2B5EF4-FFF2-40B4-BE49-F238E27FC236}">
                <a16:creationId xmlns:a16="http://schemas.microsoft.com/office/drawing/2014/main" id="{6ECA8B2E-31A5-3708-6672-97605005F685}"/>
              </a:ext>
            </a:extLst>
          </p:cNvPr>
          <p:cNvPicPr>
            <a:picLocks noChangeAspect="1"/>
          </p:cNvPicPr>
          <p:nvPr/>
        </p:nvPicPr>
        <p:blipFill>
          <a:blip r:embed="rId5">
            <a:extLst>
              <a:ext uri="{28A0092B-C50C-407E-A947-70E740481C1C}">
                <a14:useLocalDpi xmlns:a14="http://schemas.microsoft.com/office/drawing/2010/main" val="0"/>
              </a:ext>
            </a:extLst>
          </a:blip>
          <a:srcRect l="7228" t="18809" r="18259" b="18804"/>
          <a:stretch>
            <a:fillRect/>
          </a:stretch>
        </p:blipFill>
        <p:spPr>
          <a:xfrm>
            <a:off x="89653" y="256"/>
            <a:ext cx="8190315" cy="6857489"/>
          </a:xfrm>
          <a:custGeom>
            <a:avLst/>
            <a:gdLst>
              <a:gd name="connsiteX0" fmla="*/ 5288118 w 8190315"/>
              <a:gd name="connsiteY0" fmla="*/ 2170301 h 6857489"/>
              <a:gd name="connsiteX1" fmla="*/ 5594991 w 8190315"/>
              <a:gd name="connsiteY1" fmla="*/ 2362167 h 6857489"/>
              <a:gd name="connsiteX2" fmla="*/ 8190315 w 8190315"/>
              <a:gd name="connsiteY2" fmla="*/ 6857489 h 6857489"/>
              <a:gd name="connsiteX3" fmla="*/ 2332103 w 8190315"/>
              <a:gd name="connsiteY3" fmla="*/ 6857488 h 6857489"/>
              <a:gd name="connsiteX4" fmla="*/ 4927424 w 8190315"/>
              <a:gd name="connsiteY4" fmla="*/ 2362167 h 6857489"/>
              <a:gd name="connsiteX5" fmla="*/ 5068618 w 8190315"/>
              <a:gd name="connsiteY5" fmla="*/ 2220976 h 6857489"/>
              <a:gd name="connsiteX6" fmla="*/ 5288118 w 8190315"/>
              <a:gd name="connsiteY6" fmla="*/ 2170301 h 6857489"/>
              <a:gd name="connsiteX7" fmla="*/ 0 w 8190315"/>
              <a:gd name="connsiteY7" fmla="*/ 0 h 6857489"/>
              <a:gd name="connsiteX8" fmla="*/ 5858212 w 8190315"/>
              <a:gd name="connsiteY8" fmla="*/ 0 h 6857489"/>
              <a:gd name="connsiteX9" fmla="*/ 3262890 w 8190315"/>
              <a:gd name="connsiteY9" fmla="*/ 4495321 h 6857489"/>
              <a:gd name="connsiteX10" fmla="*/ 3121697 w 8190315"/>
              <a:gd name="connsiteY10" fmla="*/ 4636512 h 6857489"/>
              <a:gd name="connsiteX11" fmla="*/ 2595323 w 8190315"/>
              <a:gd name="connsiteY11" fmla="*/ 4495321 h 685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0315" h="6857489">
                <a:moveTo>
                  <a:pt x="5288118" y="2170301"/>
                </a:moveTo>
                <a:cubicBezTo>
                  <a:pt x="5411519" y="2179052"/>
                  <a:pt x="5528519" y="2246946"/>
                  <a:pt x="5594991" y="2362167"/>
                </a:cubicBezTo>
                <a:lnTo>
                  <a:pt x="8190315" y="6857489"/>
                </a:lnTo>
                <a:lnTo>
                  <a:pt x="2332103" y="6857488"/>
                </a:lnTo>
                <a:lnTo>
                  <a:pt x="4927424" y="2362167"/>
                </a:lnTo>
                <a:cubicBezTo>
                  <a:pt x="4961243" y="2303508"/>
                  <a:pt x="5009956" y="2254840"/>
                  <a:pt x="5068618" y="2220976"/>
                </a:cubicBezTo>
                <a:cubicBezTo>
                  <a:pt x="5137734" y="2181092"/>
                  <a:pt x="5214078" y="2165051"/>
                  <a:pt x="5288118" y="2170301"/>
                </a:cubicBezTo>
                <a:close/>
                <a:moveTo>
                  <a:pt x="0" y="0"/>
                </a:moveTo>
                <a:lnTo>
                  <a:pt x="5858212" y="0"/>
                </a:lnTo>
                <a:lnTo>
                  <a:pt x="3262890" y="4495321"/>
                </a:lnTo>
                <a:cubicBezTo>
                  <a:pt x="3229071" y="4553980"/>
                  <a:pt x="3180358" y="4602648"/>
                  <a:pt x="3121697" y="4636512"/>
                </a:cubicBezTo>
                <a:cubicBezTo>
                  <a:pt x="2937387" y="4742870"/>
                  <a:pt x="2701678" y="4679675"/>
                  <a:pt x="2595323" y="4495321"/>
                </a:cubicBezTo>
                <a:close/>
              </a:path>
            </a:pathLst>
          </a:custGeom>
        </p:spPr>
      </p:pic>
      <p:sp>
        <p:nvSpPr>
          <p:cNvPr id="3" name="TextBox 2">
            <a:extLst>
              <a:ext uri="{FF2B5EF4-FFF2-40B4-BE49-F238E27FC236}">
                <a16:creationId xmlns:a16="http://schemas.microsoft.com/office/drawing/2014/main" id="{06299B75-1D85-97EE-0266-5E344A7E32E8}"/>
              </a:ext>
            </a:extLst>
          </p:cNvPr>
          <p:cNvSpPr txBox="1"/>
          <p:nvPr/>
        </p:nvSpPr>
        <p:spPr>
          <a:xfrm>
            <a:off x="6059488" y="1045618"/>
            <a:ext cx="5363782" cy="584775"/>
          </a:xfrm>
          <a:prstGeom prst="rect">
            <a:avLst/>
          </a:prstGeom>
          <a:solidFill>
            <a:schemeClr val="dk2">
              <a:alpha val="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Merisis</a:t>
            </a:r>
            <a:r>
              <a:rPr kumimoji="0" lang="en-US" sz="3200" b="1"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 Multicap Portfolio</a:t>
            </a:r>
            <a:endParaRPr kumimoji="0" lang="en-IN" sz="36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Poppins Thin" panose="00000300000000000000" pitchFamily="2" charset="0"/>
            </a:endParaRPr>
          </a:p>
        </p:txBody>
      </p:sp>
      <p:pic>
        <p:nvPicPr>
          <p:cNvPr id="4" name="Content Placeholder 55">
            <a:extLst>
              <a:ext uri="{FF2B5EF4-FFF2-40B4-BE49-F238E27FC236}">
                <a16:creationId xmlns:a16="http://schemas.microsoft.com/office/drawing/2014/main" id="{89EA3D7E-3EF8-E0F9-13C8-1880ED871444}"/>
              </a:ext>
            </a:extLst>
          </p:cNvPr>
          <p:cNvPicPr>
            <a:picLocks noChangeAspect="1"/>
          </p:cNvPicPr>
          <p:nvPr/>
        </p:nvPicPr>
        <p:blipFill>
          <a:blip r:embed="rId6"/>
          <a:stretch>
            <a:fillRect/>
          </a:stretch>
        </p:blipFill>
        <p:spPr>
          <a:xfrm>
            <a:off x="9464007" y="4746754"/>
            <a:ext cx="1959263" cy="1128266"/>
          </a:xfrm>
          <a:prstGeom prst="rect">
            <a:avLst/>
          </a:prstGeom>
        </p:spPr>
      </p:pic>
      <p:cxnSp>
        <p:nvCxnSpPr>
          <p:cNvPr id="36" name="Straight Connector 35">
            <a:extLst>
              <a:ext uri="{FF2B5EF4-FFF2-40B4-BE49-F238E27FC236}">
                <a16:creationId xmlns:a16="http://schemas.microsoft.com/office/drawing/2014/main" id="{158DB4D6-5EB1-64B9-49BC-4081ED06D222}"/>
              </a:ext>
            </a:extLst>
          </p:cNvPr>
          <p:cNvCxnSpPr>
            <a:cxnSpLocks/>
          </p:cNvCxnSpPr>
          <p:nvPr/>
        </p:nvCxnSpPr>
        <p:spPr>
          <a:xfrm>
            <a:off x="8236449" y="2158306"/>
            <a:ext cx="3186821" cy="0"/>
          </a:xfrm>
          <a:prstGeom prst="line">
            <a:avLst/>
          </a:prstGeom>
          <a:ln w="12700">
            <a:solidFill>
              <a:srgbClr val="F4A17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7FD99B-2A8F-D06B-A9BA-F36C32831FAE}"/>
              </a:ext>
            </a:extLst>
          </p:cNvPr>
          <p:cNvSpPr txBox="1"/>
          <p:nvPr/>
        </p:nvSpPr>
        <p:spPr>
          <a:xfrm>
            <a:off x="7777775" y="2539335"/>
            <a:ext cx="3645495" cy="147732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8383C">
                    <a:lumMod val="75000"/>
                    <a:lumOff val="25000"/>
                  </a:srgbClr>
                </a:solidFill>
                <a:effectLst/>
                <a:uLnTx/>
                <a:uFillTx/>
                <a:latin typeface="Avenir Next LT Pro" panose="020B0504020202020204" pitchFamily="34" charset="0"/>
                <a:ea typeface="Cormorant" pitchFamily="2" charset="0"/>
                <a:cs typeface="Cormorant" pitchFamily="2" charset="0"/>
              </a:rPr>
              <a:t>“Growth and Value are two sides of the same coin. The coin is Momentum. The side facing up simply tells us which way momentum is currently flowing”</a:t>
            </a:r>
          </a:p>
        </p:txBody>
      </p:sp>
      <p:sp>
        <p:nvSpPr>
          <p:cNvPr id="29" name="Freeform: Shape 28">
            <a:extLst>
              <a:ext uri="{FF2B5EF4-FFF2-40B4-BE49-F238E27FC236}">
                <a16:creationId xmlns:a16="http://schemas.microsoft.com/office/drawing/2014/main" id="{BC06332A-5B4E-E98D-1BEC-BB351B837052}"/>
              </a:ext>
            </a:extLst>
          </p:cNvPr>
          <p:cNvSpPr/>
          <p:nvPr/>
        </p:nvSpPr>
        <p:spPr>
          <a:xfrm>
            <a:off x="1112520" y="1"/>
            <a:ext cx="3884888" cy="3108960"/>
          </a:xfrm>
          <a:custGeom>
            <a:avLst/>
            <a:gdLst>
              <a:gd name="connsiteX0" fmla="*/ 0 w 5858212"/>
              <a:gd name="connsiteY0" fmla="*/ 0 h 4688152"/>
              <a:gd name="connsiteX1" fmla="*/ 5858212 w 5858212"/>
              <a:gd name="connsiteY1" fmla="*/ 0 h 4688152"/>
              <a:gd name="connsiteX2" fmla="*/ 3262890 w 5858212"/>
              <a:gd name="connsiteY2" fmla="*/ 4495321 h 4688152"/>
              <a:gd name="connsiteX3" fmla="*/ 3121697 w 5858212"/>
              <a:gd name="connsiteY3" fmla="*/ 4636512 h 4688152"/>
              <a:gd name="connsiteX4" fmla="*/ 2595323 w 5858212"/>
              <a:gd name="connsiteY4" fmla="*/ 4495321 h 4688152"/>
              <a:gd name="connsiteX5" fmla="*/ 0 w 5858212"/>
              <a:gd name="connsiteY5" fmla="*/ 0 h 46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8212" h="4688152">
                <a:moveTo>
                  <a:pt x="0" y="0"/>
                </a:moveTo>
                <a:lnTo>
                  <a:pt x="5858212" y="0"/>
                </a:lnTo>
                <a:lnTo>
                  <a:pt x="3262890" y="4495321"/>
                </a:lnTo>
                <a:cubicBezTo>
                  <a:pt x="3229071" y="4553980"/>
                  <a:pt x="3180358" y="4602648"/>
                  <a:pt x="3121697" y="4636512"/>
                </a:cubicBezTo>
                <a:cubicBezTo>
                  <a:pt x="2937387" y="4742870"/>
                  <a:pt x="2701678" y="4679675"/>
                  <a:pt x="2595323" y="4495321"/>
                </a:cubicBezTo>
                <a:lnTo>
                  <a:pt x="0" y="0"/>
                </a:lnTo>
                <a:close/>
              </a:path>
            </a:pathLst>
          </a:custGeom>
          <a:solidFill>
            <a:srgbClr val="ACBF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8AB574A-796A-3AF8-E0D9-2D6660FB794F}"/>
              </a:ext>
            </a:extLst>
          </p:cNvPr>
          <p:cNvSpPr/>
          <p:nvPr/>
        </p:nvSpPr>
        <p:spPr>
          <a:xfrm>
            <a:off x="3279447" y="3277999"/>
            <a:ext cx="4381448" cy="3506344"/>
          </a:xfrm>
          <a:custGeom>
            <a:avLst/>
            <a:gdLst>
              <a:gd name="connsiteX0" fmla="*/ 2956015 w 5858212"/>
              <a:gd name="connsiteY0" fmla="*/ 967 h 4688155"/>
              <a:gd name="connsiteX1" fmla="*/ 3262888 w 5858212"/>
              <a:gd name="connsiteY1" fmla="*/ 192833 h 4688155"/>
              <a:gd name="connsiteX2" fmla="*/ 5858212 w 5858212"/>
              <a:gd name="connsiteY2" fmla="*/ 4688155 h 4688155"/>
              <a:gd name="connsiteX3" fmla="*/ 0 w 5858212"/>
              <a:gd name="connsiteY3" fmla="*/ 4688154 h 4688155"/>
              <a:gd name="connsiteX4" fmla="*/ 2595321 w 5858212"/>
              <a:gd name="connsiteY4" fmla="*/ 192833 h 4688155"/>
              <a:gd name="connsiteX5" fmla="*/ 2736515 w 5858212"/>
              <a:gd name="connsiteY5" fmla="*/ 51642 h 4688155"/>
              <a:gd name="connsiteX6" fmla="*/ 2956015 w 5858212"/>
              <a:gd name="connsiteY6" fmla="*/ 967 h 468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212" h="4688155">
                <a:moveTo>
                  <a:pt x="2956015" y="967"/>
                </a:moveTo>
                <a:cubicBezTo>
                  <a:pt x="3079416" y="9718"/>
                  <a:pt x="3196416" y="77612"/>
                  <a:pt x="3262888" y="192833"/>
                </a:cubicBezTo>
                <a:lnTo>
                  <a:pt x="5858212" y="4688155"/>
                </a:lnTo>
                <a:lnTo>
                  <a:pt x="0" y="4688154"/>
                </a:lnTo>
                <a:lnTo>
                  <a:pt x="2595321" y="192833"/>
                </a:lnTo>
                <a:cubicBezTo>
                  <a:pt x="2629140" y="134174"/>
                  <a:pt x="2677853" y="85506"/>
                  <a:pt x="2736515" y="51642"/>
                </a:cubicBezTo>
                <a:cubicBezTo>
                  <a:pt x="2805631" y="11758"/>
                  <a:pt x="2881975" y="-4283"/>
                  <a:pt x="2956015" y="967"/>
                </a:cubicBezTo>
                <a:close/>
              </a:path>
            </a:pathLst>
          </a:custGeom>
          <a:solidFill>
            <a:srgbClr val="ED642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208">
            <a:extLst>
              <a:ext uri="{FF2B5EF4-FFF2-40B4-BE49-F238E27FC236}">
                <a16:creationId xmlns:a16="http://schemas.microsoft.com/office/drawing/2014/main" id="{E744F1DC-1FD7-4FF6-B1D0-17FB4829B6D4}"/>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78058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56D067C8-9E28-EC30-E090-40BF3F1058E5}"/>
              </a:ext>
            </a:extLst>
          </p:cNvPr>
          <p:cNvGrpSpPr/>
          <p:nvPr/>
        </p:nvGrpSpPr>
        <p:grpSpPr>
          <a:xfrm>
            <a:off x="350274" y="2148420"/>
            <a:ext cx="11491452" cy="2773891"/>
            <a:chOff x="342493" y="2398792"/>
            <a:chExt cx="11491452" cy="2773891"/>
          </a:xfrm>
        </p:grpSpPr>
        <p:grpSp>
          <p:nvGrpSpPr>
            <p:cNvPr id="54" name="Group 53">
              <a:extLst>
                <a:ext uri="{FF2B5EF4-FFF2-40B4-BE49-F238E27FC236}">
                  <a16:creationId xmlns:a16="http://schemas.microsoft.com/office/drawing/2014/main" id="{2BCF7D2B-4B66-2961-ADC5-7AD4833F3A16}"/>
                </a:ext>
              </a:extLst>
            </p:cNvPr>
            <p:cNvGrpSpPr/>
            <p:nvPr/>
          </p:nvGrpSpPr>
          <p:grpSpPr>
            <a:xfrm>
              <a:off x="342493" y="2398792"/>
              <a:ext cx="6731302" cy="2773891"/>
              <a:chOff x="342493" y="2398792"/>
              <a:chExt cx="6731302" cy="2773891"/>
            </a:xfrm>
          </p:grpSpPr>
          <p:grpSp>
            <p:nvGrpSpPr>
              <p:cNvPr id="50" name="Group 49">
                <a:extLst>
                  <a:ext uri="{FF2B5EF4-FFF2-40B4-BE49-F238E27FC236}">
                    <a16:creationId xmlns:a16="http://schemas.microsoft.com/office/drawing/2014/main" id="{1EAF55F7-C0F0-AC07-FFA7-0934DC8D0B9C}"/>
                  </a:ext>
                </a:extLst>
              </p:cNvPr>
              <p:cNvGrpSpPr/>
              <p:nvPr/>
            </p:nvGrpSpPr>
            <p:grpSpPr>
              <a:xfrm>
                <a:off x="342493" y="2398792"/>
                <a:ext cx="4769106" cy="1950372"/>
                <a:chOff x="284451" y="2476584"/>
                <a:chExt cx="4769106" cy="1950372"/>
              </a:xfrm>
            </p:grpSpPr>
            <p:sp>
              <p:nvSpPr>
                <p:cNvPr id="43" name="Rectangle 42">
                  <a:extLst>
                    <a:ext uri="{FF2B5EF4-FFF2-40B4-BE49-F238E27FC236}">
                      <a16:creationId xmlns:a16="http://schemas.microsoft.com/office/drawing/2014/main" id="{86570823-0B6C-B863-FBD5-5E4CC4800EC9}"/>
                    </a:ext>
                  </a:extLst>
                </p:cNvPr>
                <p:cNvSpPr/>
                <p:nvPr/>
              </p:nvSpPr>
              <p:spPr>
                <a:xfrm rot="9167614">
                  <a:off x="284451" y="2476584"/>
                  <a:ext cx="4769106" cy="1209832"/>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Rectangle 48">
                  <a:extLst>
                    <a:ext uri="{FF2B5EF4-FFF2-40B4-BE49-F238E27FC236}">
                      <a16:creationId xmlns:a16="http://schemas.microsoft.com/office/drawing/2014/main" id="{ECBFDB98-C2D2-23E5-5EE6-FEEC595B1C7A}"/>
                    </a:ext>
                  </a:extLst>
                </p:cNvPr>
                <p:cNvSpPr/>
                <p:nvPr/>
              </p:nvSpPr>
              <p:spPr>
                <a:xfrm rot="14609990">
                  <a:off x="793298" y="2945083"/>
                  <a:ext cx="1160091" cy="1803656"/>
                </a:xfrm>
                <a:prstGeom prst="rect">
                  <a:avLst/>
                </a:prstGeom>
                <a:gradFill>
                  <a:gsLst>
                    <a:gs pos="100000">
                      <a:srgbClr val="F1F1F1">
                        <a:alpha val="0"/>
                      </a:srgbClr>
                    </a:gs>
                    <a:gs pos="0">
                      <a:srgbClr val="F1F1F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1" name="Group 50">
                <a:extLst>
                  <a:ext uri="{FF2B5EF4-FFF2-40B4-BE49-F238E27FC236}">
                    <a16:creationId xmlns:a16="http://schemas.microsoft.com/office/drawing/2014/main" id="{88CDE090-388F-F172-4860-D46BE4BCDF89}"/>
                  </a:ext>
                </a:extLst>
              </p:cNvPr>
              <p:cNvGrpSpPr/>
              <p:nvPr/>
            </p:nvGrpSpPr>
            <p:grpSpPr>
              <a:xfrm rot="19800000">
                <a:off x="2304689" y="3222311"/>
                <a:ext cx="4769106" cy="1950372"/>
                <a:chOff x="284451" y="2476584"/>
                <a:chExt cx="4769106" cy="1950372"/>
              </a:xfrm>
            </p:grpSpPr>
            <p:sp>
              <p:nvSpPr>
                <p:cNvPr id="52" name="Rectangle 51">
                  <a:extLst>
                    <a:ext uri="{FF2B5EF4-FFF2-40B4-BE49-F238E27FC236}">
                      <a16:creationId xmlns:a16="http://schemas.microsoft.com/office/drawing/2014/main" id="{A3EB17A7-4596-5C02-0BE9-216FF99DE87A}"/>
                    </a:ext>
                  </a:extLst>
                </p:cNvPr>
                <p:cNvSpPr/>
                <p:nvPr/>
              </p:nvSpPr>
              <p:spPr>
                <a:xfrm rot="9167614">
                  <a:off x="284451" y="2476584"/>
                  <a:ext cx="4769106" cy="1209832"/>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Rectangle 52">
                  <a:extLst>
                    <a:ext uri="{FF2B5EF4-FFF2-40B4-BE49-F238E27FC236}">
                      <a16:creationId xmlns:a16="http://schemas.microsoft.com/office/drawing/2014/main" id="{73491638-6526-D8B8-2980-16E1A4C01F14}"/>
                    </a:ext>
                  </a:extLst>
                </p:cNvPr>
                <p:cNvSpPr/>
                <p:nvPr/>
              </p:nvSpPr>
              <p:spPr>
                <a:xfrm rot="14609990">
                  <a:off x="793298" y="2945083"/>
                  <a:ext cx="1160091" cy="1803656"/>
                </a:xfrm>
                <a:prstGeom prst="rect">
                  <a:avLst/>
                </a:prstGeom>
                <a:gradFill>
                  <a:gsLst>
                    <a:gs pos="100000">
                      <a:srgbClr val="F1F1F1">
                        <a:alpha val="0"/>
                      </a:srgbClr>
                    </a:gs>
                    <a:gs pos="0">
                      <a:srgbClr val="F1F1F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55" name="Group 54">
              <a:extLst>
                <a:ext uri="{FF2B5EF4-FFF2-40B4-BE49-F238E27FC236}">
                  <a16:creationId xmlns:a16="http://schemas.microsoft.com/office/drawing/2014/main" id="{C3E92B7E-94C7-EBE6-6B18-B9017E67E4F8}"/>
                </a:ext>
              </a:extLst>
            </p:cNvPr>
            <p:cNvGrpSpPr/>
            <p:nvPr/>
          </p:nvGrpSpPr>
          <p:grpSpPr>
            <a:xfrm flipH="1">
              <a:off x="5102643" y="2398792"/>
              <a:ext cx="6731302" cy="2773891"/>
              <a:chOff x="342493" y="2398792"/>
              <a:chExt cx="6731302" cy="2773891"/>
            </a:xfrm>
          </p:grpSpPr>
          <p:grpSp>
            <p:nvGrpSpPr>
              <p:cNvPr id="56" name="Group 55">
                <a:extLst>
                  <a:ext uri="{FF2B5EF4-FFF2-40B4-BE49-F238E27FC236}">
                    <a16:creationId xmlns:a16="http://schemas.microsoft.com/office/drawing/2014/main" id="{528BD6F6-6E63-83E8-D018-1736B4D77F23}"/>
                  </a:ext>
                </a:extLst>
              </p:cNvPr>
              <p:cNvGrpSpPr/>
              <p:nvPr/>
            </p:nvGrpSpPr>
            <p:grpSpPr>
              <a:xfrm>
                <a:off x="342493" y="2398792"/>
                <a:ext cx="4769106" cy="1950372"/>
                <a:chOff x="284451" y="2476584"/>
                <a:chExt cx="4769106" cy="1950372"/>
              </a:xfrm>
            </p:grpSpPr>
            <p:sp>
              <p:nvSpPr>
                <p:cNvPr id="60" name="Rectangle 59">
                  <a:extLst>
                    <a:ext uri="{FF2B5EF4-FFF2-40B4-BE49-F238E27FC236}">
                      <a16:creationId xmlns:a16="http://schemas.microsoft.com/office/drawing/2014/main" id="{CD8D92EC-7BAF-35C8-66A8-A1E502ADAA0C}"/>
                    </a:ext>
                  </a:extLst>
                </p:cNvPr>
                <p:cNvSpPr/>
                <p:nvPr/>
              </p:nvSpPr>
              <p:spPr>
                <a:xfrm rot="9167614">
                  <a:off x="284451" y="2476584"/>
                  <a:ext cx="4769106" cy="1209832"/>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Rectangle 60">
                  <a:extLst>
                    <a:ext uri="{FF2B5EF4-FFF2-40B4-BE49-F238E27FC236}">
                      <a16:creationId xmlns:a16="http://schemas.microsoft.com/office/drawing/2014/main" id="{75BB077A-FD92-2E3B-275B-D8E32A989FAD}"/>
                    </a:ext>
                  </a:extLst>
                </p:cNvPr>
                <p:cNvSpPr/>
                <p:nvPr/>
              </p:nvSpPr>
              <p:spPr>
                <a:xfrm rot="14609990">
                  <a:off x="793298" y="2945083"/>
                  <a:ext cx="1160091" cy="1803656"/>
                </a:xfrm>
                <a:prstGeom prst="rect">
                  <a:avLst/>
                </a:prstGeom>
                <a:gradFill>
                  <a:gsLst>
                    <a:gs pos="100000">
                      <a:srgbClr val="F1F1F1">
                        <a:alpha val="0"/>
                      </a:srgbClr>
                    </a:gs>
                    <a:gs pos="0">
                      <a:srgbClr val="F1F1F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7" name="Group 56">
                <a:extLst>
                  <a:ext uri="{FF2B5EF4-FFF2-40B4-BE49-F238E27FC236}">
                    <a16:creationId xmlns:a16="http://schemas.microsoft.com/office/drawing/2014/main" id="{DE70D1BC-8258-E0AA-67A7-D2F94A2C2297}"/>
                  </a:ext>
                </a:extLst>
              </p:cNvPr>
              <p:cNvGrpSpPr/>
              <p:nvPr/>
            </p:nvGrpSpPr>
            <p:grpSpPr>
              <a:xfrm rot="19800000">
                <a:off x="2304689" y="3222311"/>
                <a:ext cx="4769106" cy="1950372"/>
                <a:chOff x="284451" y="2476584"/>
                <a:chExt cx="4769106" cy="1950372"/>
              </a:xfrm>
            </p:grpSpPr>
            <p:sp>
              <p:nvSpPr>
                <p:cNvPr id="58" name="Rectangle 57">
                  <a:extLst>
                    <a:ext uri="{FF2B5EF4-FFF2-40B4-BE49-F238E27FC236}">
                      <a16:creationId xmlns:a16="http://schemas.microsoft.com/office/drawing/2014/main" id="{EB9889E8-3E3A-1D7E-C6C2-02675E5C3E62}"/>
                    </a:ext>
                  </a:extLst>
                </p:cNvPr>
                <p:cNvSpPr/>
                <p:nvPr/>
              </p:nvSpPr>
              <p:spPr>
                <a:xfrm rot="9167614">
                  <a:off x="284451" y="2476584"/>
                  <a:ext cx="4769106" cy="1209832"/>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Rectangle 58">
                  <a:extLst>
                    <a:ext uri="{FF2B5EF4-FFF2-40B4-BE49-F238E27FC236}">
                      <a16:creationId xmlns:a16="http://schemas.microsoft.com/office/drawing/2014/main" id="{3261EBAD-DE8C-48C1-5B3A-588E38AEE692}"/>
                    </a:ext>
                  </a:extLst>
                </p:cNvPr>
                <p:cNvSpPr/>
                <p:nvPr/>
              </p:nvSpPr>
              <p:spPr>
                <a:xfrm rot="14609990">
                  <a:off x="793298" y="2945083"/>
                  <a:ext cx="1160091" cy="1803656"/>
                </a:xfrm>
                <a:prstGeom prst="rect">
                  <a:avLst/>
                </a:prstGeom>
                <a:gradFill>
                  <a:gsLst>
                    <a:gs pos="100000">
                      <a:srgbClr val="F1F1F1">
                        <a:alpha val="0"/>
                      </a:srgbClr>
                    </a:gs>
                    <a:gs pos="0">
                      <a:srgbClr val="F1F1F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
        <p:nvSpPr>
          <p:cNvPr id="30" name="Graphic 27">
            <a:extLst>
              <a:ext uri="{FF2B5EF4-FFF2-40B4-BE49-F238E27FC236}">
                <a16:creationId xmlns:a16="http://schemas.microsoft.com/office/drawing/2014/main" id="{26523A2D-077A-1F70-C484-1128D1AEC190}"/>
              </a:ext>
            </a:extLst>
          </p:cNvPr>
          <p:cNvSpPr/>
          <p:nvPr/>
        </p:nvSpPr>
        <p:spPr>
          <a:xfrm rot="10800000">
            <a:off x="3235577" y="1708890"/>
            <a:ext cx="738162" cy="831347"/>
          </a:xfrm>
          <a:custGeom>
            <a:avLst/>
            <a:gdLst>
              <a:gd name="connsiteX0" fmla="*/ 3514166 w 3514567"/>
              <a:gd name="connsiteY0" fmla="*/ 2806951 h 3958243"/>
              <a:gd name="connsiteX1" fmla="*/ 3514166 w 3514567"/>
              <a:gd name="connsiteY1" fmla="*/ 1151040 h 3958243"/>
              <a:gd name="connsiteX2" fmla="*/ 3352543 w 3514567"/>
              <a:gd name="connsiteY2" fmla="*/ 871071 h 3958243"/>
              <a:gd name="connsiteX3" fmla="*/ 1918026 w 3514567"/>
              <a:gd name="connsiteY3" fmla="*/ 43115 h 3958243"/>
              <a:gd name="connsiteX4" fmla="*/ 1595260 w 3514567"/>
              <a:gd name="connsiteY4" fmla="*/ 43115 h 3958243"/>
              <a:gd name="connsiteX5" fmla="*/ 160744 w 3514567"/>
              <a:gd name="connsiteY5" fmla="*/ 871071 h 3958243"/>
              <a:gd name="connsiteX6" fmla="*/ -400 w 3514567"/>
              <a:gd name="connsiteY6" fmla="*/ 1151040 h 3958243"/>
              <a:gd name="connsiteX7" fmla="*/ -400 w 3514567"/>
              <a:gd name="connsiteY7" fmla="*/ 2806951 h 3958243"/>
              <a:gd name="connsiteX8" fmla="*/ 161222 w 3514567"/>
              <a:gd name="connsiteY8" fmla="*/ 3086920 h 3958243"/>
              <a:gd name="connsiteX9" fmla="*/ 1595739 w 3514567"/>
              <a:gd name="connsiteY9" fmla="*/ 3914876 h 3958243"/>
              <a:gd name="connsiteX10" fmla="*/ 1918505 w 3514567"/>
              <a:gd name="connsiteY10" fmla="*/ 3914876 h 3958243"/>
              <a:gd name="connsiteX11" fmla="*/ 3353022 w 3514567"/>
              <a:gd name="connsiteY11" fmla="*/ 3086920 h 3958243"/>
              <a:gd name="connsiteX12" fmla="*/ 3514166 w 3514567"/>
              <a:gd name="connsiteY12" fmla="*/ 2806951 h 3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567" h="3958243">
                <a:moveTo>
                  <a:pt x="3514166" y="2806951"/>
                </a:moveTo>
                <a:lnTo>
                  <a:pt x="3514166" y="1151040"/>
                </a:lnTo>
                <a:cubicBezTo>
                  <a:pt x="3514273" y="1035514"/>
                  <a:pt x="3452637" y="928750"/>
                  <a:pt x="3352543" y="871071"/>
                </a:cubicBezTo>
                <a:lnTo>
                  <a:pt x="1918026" y="43115"/>
                </a:lnTo>
                <a:cubicBezTo>
                  <a:pt x="1818160" y="-14540"/>
                  <a:pt x="1695126" y="-14540"/>
                  <a:pt x="1595260" y="43115"/>
                </a:cubicBezTo>
                <a:lnTo>
                  <a:pt x="160744" y="871071"/>
                </a:lnTo>
                <a:cubicBezTo>
                  <a:pt x="60830" y="928870"/>
                  <a:pt x="-604" y="1035622"/>
                  <a:pt x="-400" y="1151040"/>
                </a:cubicBezTo>
                <a:lnTo>
                  <a:pt x="-400" y="2806951"/>
                </a:lnTo>
                <a:cubicBezTo>
                  <a:pt x="-508" y="2922477"/>
                  <a:pt x="61128" y="3029241"/>
                  <a:pt x="161222" y="3086920"/>
                </a:cubicBezTo>
                <a:lnTo>
                  <a:pt x="1595739" y="3914876"/>
                </a:lnTo>
                <a:cubicBezTo>
                  <a:pt x="1695605" y="3972531"/>
                  <a:pt x="1818639" y="3972531"/>
                  <a:pt x="1918505" y="3914876"/>
                </a:cubicBezTo>
                <a:lnTo>
                  <a:pt x="3353022" y="3086920"/>
                </a:lnTo>
                <a:cubicBezTo>
                  <a:pt x="3452936" y="3029122"/>
                  <a:pt x="3514381" y="2922370"/>
                  <a:pt x="3514166" y="2806951"/>
                </a:cubicBezTo>
                <a:close/>
              </a:path>
            </a:pathLst>
          </a:custGeom>
          <a:solidFill>
            <a:srgbClr val="ED6423"/>
          </a:solidFill>
          <a:ln w="11922" cap="flat">
            <a:noFill/>
            <a:prstDash val="solid"/>
            <a:miter/>
          </a:ln>
        </p:spPr>
        <p:txBody>
          <a:bodyPr rtlCol="0" anchor="ctr"/>
          <a:lstStyle/>
          <a:p>
            <a:endParaRPr lang="en-IN"/>
          </a:p>
        </p:txBody>
      </p:sp>
      <p:sp>
        <p:nvSpPr>
          <p:cNvPr id="38" name="Graphic 27">
            <a:extLst>
              <a:ext uri="{FF2B5EF4-FFF2-40B4-BE49-F238E27FC236}">
                <a16:creationId xmlns:a16="http://schemas.microsoft.com/office/drawing/2014/main" id="{4E3A3442-8E24-D3FA-B910-359738E4D483}"/>
              </a:ext>
            </a:extLst>
          </p:cNvPr>
          <p:cNvSpPr/>
          <p:nvPr/>
        </p:nvSpPr>
        <p:spPr>
          <a:xfrm rot="10800000">
            <a:off x="3895836" y="3082980"/>
            <a:ext cx="738162" cy="831347"/>
          </a:xfrm>
          <a:custGeom>
            <a:avLst/>
            <a:gdLst>
              <a:gd name="connsiteX0" fmla="*/ 3514166 w 3514567"/>
              <a:gd name="connsiteY0" fmla="*/ 2806951 h 3958243"/>
              <a:gd name="connsiteX1" fmla="*/ 3514166 w 3514567"/>
              <a:gd name="connsiteY1" fmla="*/ 1151040 h 3958243"/>
              <a:gd name="connsiteX2" fmla="*/ 3352543 w 3514567"/>
              <a:gd name="connsiteY2" fmla="*/ 871071 h 3958243"/>
              <a:gd name="connsiteX3" fmla="*/ 1918026 w 3514567"/>
              <a:gd name="connsiteY3" fmla="*/ 43115 h 3958243"/>
              <a:gd name="connsiteX4" fmla="*/ 1595260 w 3514567"/>
              <a:gd name="connsiteY4" fmla="*/ 43115 h 3958243"/>
              <a:gd name="connsiteX5" fmla="*/ 160744 w 3514567"/>
              <a:gd name="connsiteY5" fmla="*/ 871071 h 3958243"/>
              <a:gd name="connsiteX6" fmla="*/ -400 w 3514567"/>
              <a:gd name="connsiteY6" fmla="*/ 1151040 h 3958243"/>
              <a:gd name="connsiteX7" fmla="*/ -400 w 3514567"/>
              <a:gd name="connsiteY7" fmla="*/ 2806951 h 3958243"/>
              <a:gd name="connsiteX8" fmla="*/ 161222 w 3514567"/>
              <a:gd name="connsiteY8" fmla="*/ 3086920 h 3958243"/>
              <a:gd name="connsiteX9" fmla="*/ 1595739 w 3514567"/>
              <a:gd name="connsiteY9" fmla="*/ 3914876 h 3958243"/>
              <a:gd name="connsiteX10" fmla="*/ 1918505 w 3514567"/>
              <a:gd name="connsiteY10" fmla="*/ 3914876 h 3958243"/>
              <a:gd name="connsiteX11" fmla="*/ 3353022 w 3514567"/>
              <a:gd name="connsiteY11" fmla="*/ 3086920 h 3958243"/>
              <a:gd name="connsiteX12" fmla="*/ 3514166 w 3514567"/>
              <a:gd name="connsiteY12" fmla="*/ 2806951 h 3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567" h="3958243">
                <a:moveTo>
                  <a:pt x="3514166" y="2806951"/>
                </a:moveTo>
                <a:lnTo>
                  <a:pt x="3514166" y="1151040"/>
                </a:lnTo>
                <a:cubicBezTo>
                  <a:pt x="3514273" y="1035514"/>
                  <a:pt x="3452637" y="928750"/>
                  <a:pt x="3352543" y="871071"/>
                </a:cubicBezTo>
                <a:lnTo>
                  <a:pt x="1918026" y="43115"/>
                </a:lnTo>
                <a:cubicBezTo>
                  <a:pt x="1818160" y="-14540"/>
                  <a:pt x="1695126" y="-14540"/>
                  <a:pt x="1595260" y="43115"/>
                </a:cubicBezTo>
                <a:lnTo>
                  <a:pt x="160744" y="871071"/>
                </a:lnTo>
                <a:cubicBezTo>
                  <a:pt x="60830" y="928870"/>
                  <a:pt x="-604" y="1035622"/>
                  <a:pt x="-400" y="1151040"/>
                </a:cubicBezTo>
                <a:lnTo>
                  <a:pt x="-400" y="2806951"/>
                </a:lnTo>
                <a:cubicBezTo>
                  <a:pt x="-508" y="2922477"/>
                  <a:pt x="61128" y="3029241"/>
                  <a:pt x="161222" y="3086920"/>
                </a:cubicBezTo>
                <a:lnTo>
                  <a:pt x="1595739" y="3914876"/>
                </a:lnTo>
                <a:cubicBezTo>
                  <a:pt x="1695605" y="3972531"/>
                  <a:pt x="1818639" y="3972531"/>
                  <a:pt x="1918505" y="3914876"/>
                </a:cubicBezTo>
                <a:lnTo>
                  <a:pt x="3353022" y="3086920"/>
                </a:lnTo>
                <a:cubicBezTo>
                  <a:pt x="3452936" y="3029122"/>
                  <a:pt x="3514381" y="2922370"/>
                  <a:pt x="3514166" y="2806951"/>
                </a:cubicBezTo>
                <a:close/>
              </a:path>
            </a:pathLst>
          </a:custGeom>
          <a:solidFill>
            <a:srgbClr val="ED6423"/>
          </a:solidFill>
          <a:ln w="11922" cap="flat">
            <a:noFill/>
            <a:prstDash val="solid"/>
            <a:miter/>
          </a:ln>
        </p:spPr>
        <p:txBody>
          <a:bodyPr rtlCol="0" anchor="ctr"/>
          <a:lstStyle/>
          <a:p>
            <a:endParaRPr lang="en-IN"/>
          </a:p>
        </p:txBody>
      </p:sp>
      <p:sp>
        <p:nvSpPr>
          <p:cNvPr id="39" name="Graphic 27">
            <a:extLst>
              <a:ext uri="{FF2B5EF4-FFF2-40B4-BE49-F238E27FC236}">
                <a16:creationId xmlns:a16="http://schemas.microsoft.com/office/drawing/2014/main" id="{036B1AF5-E7D0-DC5B-C20E-A8B00F806683}"/>
              </a:ext>
            </a:extLst>
          </p:cNvPr>
          <p:cNvSpPr/>
          <p:nvPr/>
        </p:nvSpPr>
        <p:spPr>
          <a:xfrm rot="10800000">
            <a:off x="5726920" y="3947126"/>
            <a:ext cx="738162" cy="831347"/>
          </a:xfrm>
          <a:custGeom>
            <a:avLst/>
            <a:gdLst>
              <a:gd name="connsiteX0" fmla="*/ 3514166 w 3514567"/>
              <a:gd name="connsiteY0" fmla="*/ 2806951 h 3958243"/>
              <a:gd name="connsiteX1" fmla="*/ 3514166 w 3514567"/>
              <a:gd name="connsiteY1" fmla="*/ 1151040 h 3958243"/>
              <a:gd name="connsiteX2" fmla="*/ 3352543 w 3514567"/>
              <a:gd name="connsiteY2" fmla="*/ 871071 h 3958243"/>
              <a:gd name="connsiteX3" fmla="*/ 1918026 w 3514567"/>
              <a:gd name="connsiteY3" fmla="*/ 43115 h 3958243"/>
              <a:gd name="connsiteX4" fmla="*/ 1595260 w 3514567"/>
              <a:gd name="connsiteY4" fmla="*/ 43115 h 3958243"/>
              <a:gd name="connsiteX5" fmla="*/ 160744 w 3514567"/>
              <a:gd name="connsiteY5" fmla="*/ 871071 h 3958243"/>
              <a:gd name="connsiteX6" fmla="*/ -400 w 3514567"/>
              <a:gd name="connsiteY6" fmla="*/ 1151040 h 3958243"/>
              <a:gd name="connsiteX7" fmla="*/ -400 w 3514567"/>
              <a:gd name="connsiteY7" fmla="*/ 2806951 h 3958243"/>
              <a:gd name="connsiteX8" fmla="*/ 161222 w 3514567"/>
              <a:gd name="connsiteY8" fmla="*/ 3086920 h 3958243"/>
              <a:gd name="connsiteX9" fmla="*/ 1595739 w 3514567"/>
              <a:gd name="connsiteY9" fmla="*/ 3914876 h 3958243"/>
              <a:gd name="connsiteX10" fmla="*/ 1918505 w 3514567"/>
              <a:gd name="connsiteY10" fmla="*/ 3914876 h 3958243"/>
              <a:gd name="connsiteX11" fmla="*/ 3353022 w 3514567"/>
              <a:gd name="connsiteY11" fmla="*/ 3086920 h 3958243"/>
              <a:gd name="connsiteX12" fmla="*/ 3514166 w 3514567"/>
              <a:gd name="connsiteY12" fmla="*/ 2806951 h 3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567" h="3958243">
                <a:moveTo>
                  <a:pt x="3514166" y="2806951"/>
                </a:moveTo>
                <a:lnTo>
                  <a:pt x="3514166" y="1151040"/>
                </a:lnTo>
                <a:cubicBezTo>
                  <a:pt x="3514273" y="1035514"/>
                  <a:pt x="3452637" y="928750"/>
                  <a:pt x="3352543" y="871071"/>
                </a:cubicBezTo>
                <a:lnTo>
                  <a:pt x="1918026" y="43115"/>
                </a:lnTo>
                <a:cubicBezTo>
                  <a:pt x="1818160" y="-14540"/>
                  <a:pt x="1695126" y="-14540"/>
                  <a:pt x="1595260" y="43115"/>
                </a:cubicBezTo>
                <a:lnTo>
                  <a:pt x="160744" y="871071"/>
                </a:lnTo>
                <a:cubicBezTo>
                  <a:pt x="60830" y="928870"/>
                  <a:pt x="-604" y="1035622"/>
                  <a:pt x="-400" y="1151040"/>
                </a:cubicBezTo>
                <a:lnTo>
                  <a:pt x="-400" y="2806951"/>
                </a:lnTo>
                <a:cubicBezTo>
                  <a:pt x="-508" y="2922477"/>
                  <a:pt x="61128" y="3029241"/>
                  <a:pt x="161222" y="3086920"/>
                </a:cubicBezTo>
                <a:lnTo>
                  <a:pt x="1595739" y="3914876"/>
                </a:lnTo>
                <a:cubicBezTo>
                  <a:pt x="1695605" y="3972531"/>
                  <a:pt x="1818639" y="3972531"/>
                  <a:pt x="1918505" y="3914876"/>
                </a:cubicBezTo>
                <a:lnTo>
                  <a:pt x="3353022" y="3086920"/>
                </a:lnTo>
                <a:cubicBezTo>
                  <a:pt x="3452936" y="3029122"/>
                  <a:pt x="3514381" y="2922370"/>
                  <a:pt x="3514166" y="2806951"/>
                </a:cubicBezTo>
                <a:close/>
              </a:path>
            </a:pathLst>
          </a:custGeom>
          <a:solidFill>
            <a:srgbClr val="ED6423"/>
          </a:solidFill>
          <a:ln w="11922" cap="flat">
            <a:noFill/>
            <a:prstDash val="solid"/>
            <a:miter/>
          </a:ln>
        </p:spPr>
        <p:txBody>
          <a:bodyPr rtlCol="0" anchor="ctr"/>
          <a:lstStyle/>
          <a:p>
            <a:endParaRPr lang="en-IN"/>
          </a:p>
        </p:txBody>
      </p:sp>
      <p:sp>
        <p:nvSpPr>
          <p:cNvPr id="40" name="Graphic 27">
            <a:extLst>
              <a:ext uri="{FF2B5EF4-FFF2-40B4-BE49-F238E27FC236}">
                <a16:creationId xmlns:a16="http://schemas.microsoft.com/office/drawing/2014/main" id="{6D208071-5800-7BD7-2F05-ED2C910B6CF0}"/>
              </a:ext>
            </a:extLst>
          </p:cNvPr>
          <p:cNvSpPr/>
          <p:nvPr/>
        </p:nvSpPr>
        <p:spPr>
          <a:xfrm rot="10800000">
            <a:off x="7455319" y="3082980"/>
            <a:ext cx="738162" cy="831347"/>
          </a:xfrm>
          <a:custGeom>
            <a:avLst/>
            <a:gdLst>
              <a:gd name="connsiteX0" fmla="*/ 3514166 w 3514567"/>
              <a:gd name="connsiteY0" fmla="*/ 2806951 h 3958243"/>
              <a:gd name="connsiteX1" fmla="*/ 3514166 w 3514567"/>
              <a:gd name="connsiteY1" fmla="*/ 1151040 h 3958243"/>
              <a:gd name="connsiteX2" fmla="*/ 3352543 w 3514567"/>
              <a:gd name="connsiteY2" fmla="*/ 871071 h 3958243"/>
              <a:gd name="connsiteX3" fmla="*/ 1918026 w 3514567"/>
              <a:gd name="connsiteY3" fmla="*/ 43115 h 3958243"/>
              <a:gd name="connsiteX4" fmla="*/ 1595260 w 3514567"/>
              <a:gd name="connsiteY4" fmla="*/ 43115 h 3958243"/>
              <a:gd name="connsiteX5" fmla="*/ 160744 w 3514567"/>
              <a:gd name="connsiteY5" fmla="*/ 871071 h 3958243"/>
              <a:gd name="connsiteX6" fmla="*/ -400 w 3514567"/>
              <a:gd name="connsiteY6" fmla="*/ 1151040 h 3958243"/>
              <a:gd name="connsiteX7" fmla="*/ -400 w 3514567"/>
              <a:gd name="connsiteY7" fmla="*/ 2806951 h 3958243"/>
              <a:gd name="connsiteX8" fmla="*/ 161222 w 3514567"/>
              <a:gd name="connsiteY8" fmla="*/ 3086920 h 3958243"/>
              <a:gd name="connsiteX9" fmla="*/ 1595739 w 3514567"/>
              <a:gd name="connsiteY9" fmla="*/ 3914876 h 3958243"/>
              <a:gd name="connsiteX10" fmla="*/ 1918505 w 3514567"/>
              <a:gd name="connsiteY10" fmla="*/ 3914876 h 3958243"/>
              <a:gd name="connsiteX11" fmla="*/ 3353022 w 3514567"/>
              <a:gd name="connsiteY11" fmla="*/ 3086920 h 3958243"/>
              <a:gd name="connsiteX12" fmla="*/ 3514166 w 3514567"/>
              <a:gd name="connsiteY12" fmla="*/ 2806951 h 3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567" h="3958243">
                <a:moveTo>
                  <a:pt x="3514166" y="2806951"/>
                </a:moveTo>
                <a:lnTo>
                  <a:pt x="3514166" y="1151040"/>
                </a:lnTo>
                <a:cubicBezTo>
                  <a:pt x="3514273" y="1035514"/>
                  <a:pt x="3452637" y="928750"/>
                  <a:pt x="3352543" y="871071"/>
                </a:cubicBezTo>
                <a:lnTo>
                  <a:pt x="1918026" y="43115"/>
                </a:lnTo>
                <a:cubicBezTo>
                  <a:pt x="1818160" y="-14540"/>
                  <a:pt x="1695126" y="-14540"/>
                  <a:pt x="1595260" y="43115"/>
                </a:cubicBezTo>
                <a:lnTo>
                  <a:pt x="160744" y="871071"/>
                </a:lnTo>
                <a:cubicBezTo>
                  <a:pt x="60830" y="928870"/>
                  <a:pt x="-604" y="1035622"/>
                  <a:pt x="-400" y="1151040"/>
                </a:cubicBezTo>
                <a:lnTo>
                  <a:pt x="-400" y="2806951"/>
                </a:lnTo>
                <a:cubicBezTo>
                  <a:pt x="-508" y="2922477"/>
                  <a:pt x="61128" y="3029241"/>
                  <a:pt x="161222" y="3086920"/>
                </a:cubicBezTo>
                <a:lnTo>
                  <a:pt x="1595739" y="3914876"/>
                </a:lnTo>
                <a:cubicBezTo>
                  <a:pt x="1695605" y="3972531"/>
                  <a:pt x="1818639" y="3972531"/>
                  <a:pt x="1918505" y="3914876"/>
                </a:cubicBezTo>
                <a:lnTo>
                  <a:pt x="3353022" y="3086920"/>
                </a:lnTo>
                <a:cubicBezTo>
                  <a:pt x="3452936" y="3029122"/>
                  <a:pt x="3514381" y="2922370"/>
                  <a:pt x="3514166" y="2806951"/>
                </a:cubicBezTo>
                <a:close/>
              </a:path>
            </a:pathLst>
          </a:custGeom>
          <a:solidFill>
            <a:srgbClr val="ED6423"/>
          </a:solidFill>
          <a:ln w="11922" cap="flat">
            <a:noFill/>
            <a:prstDash val="solid"/>
            <a:miter/>
          </a:ln>
        </p:spPr>
        <p:txBody>
          <a:bodyPr rtlCol="0" anchor="ctr"/>
          <a:lstStyle/>
          <a:p>
            <a:endParaRPr lang="en-IN"/>
          </a:p>
        </p:txBody>
      </p:sp>
      <p:sp>
        <p:nvSpPr>
          <p:cNvPr id="29" name="Graphic 27">
            <a:extLst>
              <a:ext uri="{FF2B5EF4-FFF2-40B4-BE49-F238E27FC236}">
                <a16:creationId xmlns:a16="http://schemas.microsoft.com/office/drawing/2014/main" id="{ADA7DBE5-9715-84FC-0FEC-D25717C552FB}"/>
              </a:ext>
            </a:extLst>
          </p:cNvPr>
          <p:cNvSpPr/>
          <p:nvPr/>
        </p:nvSpPr>
        <p:spPr>
          <a:xfrm rot="10800000">
            <a:off x="4338717" y="-401811"/>
            <a:ext cx="3514567" cy="3958243"/>
          </a:xfrm>
          <a:custGeom>
            <a:avLst/>
            <a:gdLst>
              <a:gd name="connsiteX0" fmla="*/ 3514166 w 3514567"/>
              <a:gd name="connsiteY0" fmla="*/ 2806951 h 3958243"/>
              <a:gd name="connsiteX1" fmla="*/ 3514166 w 3514567"/>
              <a:gd name="connsiteY1" fmla="*/ 1151040 h 3958243"/>
              <a:gd name="connsiteX2" fmla="*/ 3352543 w 3514567"/>
              <a:gd name="connsiteY2" fmla="*/ 871071 h 3958243"/>
              <a:gd name="connsiteX3" fmla="*/ 1918026 w 3514567"/>
              <a:gd name="connsiteY3" fmla="*/ 43115 h 3958243"/>
              <a:gd name="connsiteX4" fmla="*/ 1595260 w 3514567"/>
              <a:gd name="connsiteY4" fmla="*/ 43115 h 3958243"/>
              <a:gd name="connsiteX5" fmla="*/ 160744 w 3514567"/>
              <a:gd name="connsiteY5" fmla="*/ 871071 h 3958243"/>
              <a:gd name="connsiteX6" fmla="*/ -400 w 3514567"/>
              <a:gd name="connsiteY6" fmla="*/ 1151040 h 3958243"/>
              <a:gd name="connsiteX7" fmla="*/ -400 w 3514567"/>
              <a:gd name="connsiteY7" fmla="*/ 2806951 h 3958243"/>
              <a:gd name="connsiteX8" fmla="*/ 161222 w 3514567"/>
              <a:gd name="connsiteY8" fmla="*/ 3086920 h 3958243"/>
              <a:gd name="connsiteX9" fmla="*/ 1595739 w 3514567"/>
              <a:gd name="connsiteY9" fmla="*/ 3914876 h 3958243"/>
              <a:gd name="connsiteX10" fmla="*/ 1918505 w 3514567"/>
              <a:gd name="connsiteY10" fmla="*/ 3914876 h 3958243"/>
              <a:gd name="connsiteX11" fmla="*/ 3353022 w 3514567"/>
              <a:gd name="connsiteY11" fmla="*/ 3086920 h 3958243"/>
              <a:gd name="connsiteX12" fmla="*/ 3514166 w 3514567"/>
              <a:gd name="connsiteY12" fmla="*/ 2806951 h 3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567" h="3958243">
                <a:moveTo>
                  <a:pt x="3514166" y="2806951"/>
                </a:moveTo>
                <a:lnTo>
                  <a:pt x="3514166" y="1151040"/>
                </a:lnTo>
                <a:cubicBezTo>
                  <a:pt x="3514273" y="1035514"/>
                  <a:pt x="3452637" y="928750"/>
                  <a:pt x="3352543" y="871071"/>
                </a:cubicBezTo>
                <a:lnTo>
                  <a:pt x="1918026" y="43115"/>
                </a:lnTo>
                <a:cubicBezTo>
                  <a:pt x="1818160" y="-14540"/>
                  <a:pt x="1695126" y="-14540"/>
                  <a:pt x="1595260" y="43115"/>
                </a:cubicBezTo>
                <a:lnTo>
                  <a:pt x="160744" y="871071"/>
                </a:lnTo>
                <a:cubicBezTo>
                  <a:pt x="60830" y="928870"/>
                  <a:pt x="-604" y="1035622"/>
                  <a:pt x="-400" y="1151040"/>
                </a:cubicBezTo>
                <a:lnTo>
                  <a:pt x="-400" y="2806951"/>
                </a:lnTo>
                <a:cubicBezTo>
                  <a:pt x="-508" y="2922477"/>
                  <a:pt x="61128" y="3029241"/>
                  <a:pt x="161222" y="3086920"/>
                </a:cubicBezTo>
                <a:lnTo>
                  <a:pt x="1595739" y="3914876"/>
                </a:lnTo>
                <a:cubicBezTo>
                  <a:pt x="1695605" y="3972531"/>
                  <a:pt x="1818639" y="3972531"/>
                  <a:pt x="1918505" y="3914876"/>
                </a:cubicBezTo>
                <a:lnTo>
                  <a:pt x="3353022" y="3086920"/>
                </a:lnTo>
                <a:cubicBezTo>
                  <a:pt x="3452936" y="3029122"/>
                  <a:pt x="3514381" y="2922370"/>
                  <a:pt x="3514166" y="2806951"/>
                </a:cubicBezTo>
                <a:close/>
              </a:path>
            </a:pathLst>
          </a:custGeom>
          <a:gradFill>
            <a:gsLst>
              <a:gs pos="70000">
                <a:srgbClr val="ACBFBC">
                  <a:alpha val="0"/>
                </a:srgbClr>
              </a:gs>
              <a:gs pos="49000">
                <a:srgbClr val="ACBFBC"/>
              </a:gs>
            </a:gsLst>
            <a:lin ang="5400000" scaled="0"/>
          </a:gradFill>
          <a:ln w="11922" cap="flat">
            <a:noFill/>
            <a:prstDash val="solid"/>
            <a:miter/>
          </a:ln>
        </p:spPr>
        <p:txBody>
          <a:bodyPr rtlCol="0" anchor="ctr"/>
          <a:lstStyle/>
          <a:p>
            <a:endParaRPr lang="en-IN"/>
          </a:p>
        </p:txBody>
      </p:sp>
      <p:sp>
        <p:nvSpPr>
          <p:cNvPr id="5" name="TextBox 4">
            <a:extLst>
              <a:ext uri="{FF2B5EF4-FFF2-40B4-BE49-F238E27FC236}">
                <a16:creationId xmlns:a16="http://schemas.microsoft.com/office/drawing/2014/main" id="{F2173AF7-C5ED-1ACB-A4CE-7BA8645DCEEE}"/>
              </a:ext>
            </a:extLst>
          </p:cNvPr>
          <p:cNvSpPr txBox="1"/>
          <p:nvPr/>
        </p:nvSpPr>
        <p:spPr>
          <a:xfrm>
            <a:off x="515938" y="247268"/>
            <a:ext cx="11160125" cy="584775"/>
          </a:xfrm>
          <a:prstGeom prst="rect">
            <a:avLst/>
          </a:prstGeom>
          <a:noFill/>
        </p:spPr>
        <p:txBody>
          <a:bodyPr wrap="square" rtlCol="0">
            <a:spAutoFit/>
          </a:bodyPr>
          <a:lstStyle/>
          <a:p>
            <a:pPr algn="ctr"/>
            <a:r>
              <a:rPr lang="en-GB" sz="3200" dirty="0">
                <a:solidFill>
                  <a:schemeClr val="tx1">
                    <a:lumMod val="75000"/>
                  </a:schemeClr>
                </a:solidFill>
                <a:latin typeface="Avenir Next LT Pro" panose="020B0504020202020204" pitchFamily="34" charset="0"/>
              </a:rPr>
              <a:t>Our Investment</a:t>
            </a:r>
            <a:r>
              <a:rPr lang="en-GB" sz="3200" b="1" dirty="0">
                <a:solidFill>
                  <a:schemeClr val="tx1">
                    <a:lumMod val="75000"/>
                  </a:schemeClr>
                </a:solidFill>
                <a:latin typeface="Avenir Next LT Pro" panose="020B0504020202020204" pitchFamily="34" charset="0"/>
              </a:rPr>
              <a:t> </a:t>
            </a:r>
            <a:r>
              <a:rPr lang="en-GB" sz="3200" b="1" dirty="0">
                <a:solidFill>
                  <a:srgbClr val="ED6423"/>
                </a:solidFill>
                <a:latin typeface="Avenir Next LT Pro" panose="020B0504020202020204" pitchFamily="34" charset="0"/>
              </a:rPr>
              <a:t>Philosophy</a:t>
            </a:r>
          </a:p>
        </p:txBody>
      </p:sp>
      <p:sp>
        <p:nvSpPr>
          <p:cNvPr id="7" name="TextBox 6">
            <a:extLst>
              <a:ext uri="{FF2B5EF4-FFF2-40B4-BE49-F238E27FC236}">
                <a16:creationId xmlns:a16="http://schemas.microsoft.com/office/drawing/2014/main" id="{F344490F-71EC-B23A-2ADF-EDD95EB57DBC}"/>
              </a:ext>
            </a:extLst>
          </p:cNvPr>
          <p:cNvSpPr txBox="1"/>
          <p:nvPr/>
        </p:nvSpPr>
        <p:spPr>
          <a:xfrm>
            <a:off x="515938" y="802472"/>
            <a:ext cx="11160125" cy="369332"/>
          </a:xfrm>
          <a:prstGeom prst="rect">
            <a:avLst/>
          </a:prstGeom>
          <a:noFill/>
        </p:spPr>
        <p:txBody>
          <a:bodyPr wrap="square" rtlCol="0">
            <a:spAutoFit/>
          </a:bodyPr>
          <a:lstStyle/>
          <a:p>
            <a:pPr algn="ctr"/>
            <a:r>
              <a:rPr lang="en-GB" dirty="0">
                <a:solidFill>
                  <a:schemeClr val="tx1">
                    <a:lumMod val="75000"/>
                  </a:schemeClr>
                </a:solidFill>
                <a:latin typeface="Avenir Next LT Pro" panose="020B0504020202020204" pitchFamily="34" charset="0"/>
              </a:rPr>
              <a:t>Investing in non-consensus ideas with a margin of safety</a:t>
            </a:r>
          </a:p>
        </p:txBody>
      </p:sp>
      <p:sp>
        <p:nvSpPr>
          <p:cNvPr id="8" name="TextBox 7">
            <a:extLst>
              <a:ext uri="{FF2B5EF4-FFF2-40B4-BE49-F238E27FC236}">
                <a16:creationId xmlns:a16="http://schemas.microsoft.com/office/drawing/2014/main" id="{0A9B32E2-A69B-C860-639F-2186E53025B9}"/>
              </a:ext>
            </a:extLst>
          </p:cNvPr>
          <p:cNvSpPr txBox="1"/>
          <p:nvPr/>
        </p:nvSpPr>
        <p:spPr>
          <a:xfrm>
            <a:off x="4340331" y="1617582"/>
            <a:ext cx="3662166" cy="369332"/>
          </a:xfrm>
          <a:prstGeom prst="rect">
            <a:avLst/>
          </a:prstGeom>
          <a:noFill/>
        </p:spPr>
        <p:txBody>
          <a:bodyPr wrap="square" rtlCol="0">
            <a:spAutoFit/>
          </a:bodyPr>
          <a:lstStyle/>
          <a:p>
            <a:pPr algn="ctr"/>
            <a:r>
              <a:rPr lang="en-GB" b="1" dirty="0">
                <a:solidFill>
                  <a:schemeClr val="tx1">
                    <a:lumMod val="75000"/>
                  </a:schemeClr>
                </a:solidFill>
                <a:latin typeface="Avenir Next LT Pro Light" panose="020B0304020202020204" pitchFamily="34" charset="0"/>
              </a:rPr>
              <a:t>Investment Philosophy</a:t>
            </a:r>
          </a:p>
        </p:txBody>
      </p:sp>
      <p:sp>
        <p:nvSpPr>
          <p:cNvPr id="9" name="TextBox 8">
            <a:extLst>
              <a:ext uri="{FF2B5EF4-FFF2-40B4-BE49-F238E27FC236}">
                <a16:creationId xmlns:a16="http://schemas.microsoft.com/office/drawing/2014/main" id="{ABD1950A-6D67-0E6F-4861-4561908E5DB4}"/>
              </a:ext>
            </a:extLst>
          </p:cNvPr>
          <p:cNvSpPr txBox="1"/>
          <p:nvPr/>
        </p:nvSpPr>
        <p:spPr>
          <a:xfrm>
            <a:off x="4606059" y="2013943"/>
            <a:ext cx="2979883" cy="923330"/>
          </a:xfrm>
          <a:prstGeom prst="rect">
            <a:avLst/>
          </a:prstGeom>
          <a:noFill/>
        </p:spPr>
        <p:txBody>
          <a:bodyPr wrap="square" rtlCol="0">
            <a:spAutoFit/>
          </a:bodyPr>
          <a:lstStyle/>
          <a:p>
            <a:pPr algn="ctr"/>
            <a:r>
              <a:rPr lang="en-GB" dirty="0">
                <a:solidFill>
                  <a:schemeClr val="tx1">
                    <a:lumMod val="75000"/>
                  </a:schemeClr>
                </a:solidFill>
                <a:latin typeface="Avenir Next LT Pro Light" panose="020B0304020202020204" pitchFamily="34" charset="0"/>
              </a:rPr>
              <a:t>Adaptive Investing – Agnostic Approach – Ahead of the Curve</a:t>
            </a:r>
          </a:p>
        </p:txBody>
      </p:sp>
      <p:sp>
        <p:nvSpPr>
          <p:cNvPr id="10" name="TextBox 9">
            <a:extLst>
              <a:ext uri="{FF2B5EF4-FFF2-40B4-BE49-F238E27FC236}">
                <a16:creationId xmlns:a16="http://schemas.microsoft.com/office/drawing/2014/main" id="{0539DCF9-F351-C0B0-F31C-39BAB8644F5D}"/>
              </a:ext>
            </a:extLst>
          </p:cNvPr>
          <p:cNvSpPr txBox="1"/>
          <p:nvPr/>
        </p:nvSpPr>
        <p:spPr>
          <a:xfrm>
            <a:off x="1020759" y="1617582"/>
            <a:ext cx="2016246" cy="338554"/>
          </a:xfrm>
          <a:prstGeom prst="rect">
            <a:avLst/>
          </a:prstGeom>
          <a:noFill/>
        </p:spPr>
        <p:txBody>
          <a:bodyPr wrap="square" rtlCol="0">
            <a:spAutoFit/>
          </a:bodyPr>
          <a:lstStyle/>
          <a:p>
            <a:pPr algn="ctr" defTabSz="914492">
              <a:defRPr/>
            </a:pP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pitchFamily="2" charset="0"/>
              </a:rPr>
              <a:t>Mean Reversion</a:t>
            </a:r>
          </a:p>
        </p:txBody>
      </p:sp>
      <p:sp>
        <p:nvSpPr>
          <p:cNvPr id="12" name="TextBox 11">
            <a:extLst>
              <a:ext uri="{FF2B5EF4-FFF2-40B4-BE49-F238E27FC236}">
                <a16:creationId xmlns:a16="http://schemas.microsoft.com/office/drawing/2014/main" id="{3E6223EC-B994-1BDC-0622-418DAD9F52AA}"/>
              </a:ext>
            </a:extLst>
          </p:cNvPr>
          <p:cNvSpPr txBox="1"/>
          <p:nvPr/>
        </p:nvSpPr>
        <p:spPr>
          <a:xfrm>
            <a:off x="953400" y="1928332"/>
            <a:ext cx="2016246" cy="954107"/>
          </a:xfrm>
          <a:prstGeom prst="rect">
            <a:avLst/>
          </a:prstGeom>
          <a:noFill/>
        </p:spPr>
        <p:txBody>
          <a:bodyPr wrap="square" rtlCol="0">
            <a:spAutoFit/>
          </a:bodyPr>
          <a:lstStyle/>
          <a:p>
            <a:pPr algn="ctr"/>
            <a:r>
              <a:rPr lang="en-GB" sz="1400" dirty="0">
                <a:solidFill>
                  <a:schemeClr val="tx1">
                    <a:lumMod val="75000"/>
                  </a:schemeClr>
                </a:solidFill>
                <a:latin typeface="Avenir Next LT Pro Light" panose="020B0304020202020204" pitchFamily="34" charset="0"/>
              </a:rPr>
              <a:t>Period of prolonged low returns gives way to period of high super normal returns</a:t>
            </a:r>
          </a:p>
        </p:txBody>
      </p:sp>
      <p:sp>
        <p:nvSpPr>
          <p:cNvPr id="14" name="TextBox 13">
            <a:extLst>
              <a:ext uri="{FF2B5EF4-FFF2-40B4-BE49-F238E27FC236}">
                <a16:creationId xmlns:a16="http://schemas.microsoft.com/office/drawing/2014/main" id="{9AB762C9-CFC9-E903-40ED-5DE6C91060B6}"/>
              </a:ext>
            </a:extLst>
          </p:cNvPr>
          <p:cNvSpPr txBox="1"/>
          <p:nvPr/>
        </p:nvSpPr>
        <p:spPr>
          <a:xfrm>
            <a:off x="2129265" y="3869088"/>
            <a:ext cx="2016246" cy="338554"/>
          </a:xfrm>
          <a:prstGeom prst="rect">
            <a:avLst/>
          </a:prstGeom>
          <a:noFill/>
        </p:spPr>
        <p:txBody>
          <a:bodyPr wrap="square" rtlCol="0">
            <a:spAutoFit/>
          </a:bodyPr>
          <a:lstStyle/>
          <a:p>
            <a:pPr defTabSz="914492">
              <a:defRPr/>
            </a:pPr>
            <a:r>
              <a:rPr lang="en-US" sz="1600" b="1" dirty="0">
                <a:solidFill>
                  <a:schemeClr val="tx1">
                    <a:lumMod val="75000"/>
                  </a:schemeClr>
                </a:solidFill>
                <a:latin typeface="Avenir Next LT Pro Light" panose="020B0304020202020204" pitchFamily="34" charset="0"/>
                <a:ea typeface="Roboto" panose="02000000000000000000" pitchFamily="2" charset="0"/>
                <a:cs typeface="Cormorant" pitchFamily="2" charset="0"/>
              </a:rPr>
              <a:t>Margin of Safety</a:t>
            </a:r>
          </a:p>
        </p:txBody>
      </p:sp>
      <p:sp>
        <p:nvSpPr>
          <p:cNvPr id="15" name="TextBox 14">
            <a:extLst>
              <a:ext uri="{FF2B5EF4-FFF2-40B4-BE49-F238E27FC236}">
                <a16:creationId xmlns:a16="http://schemas.microsoft.com/office/drawing/2014/main" id="{E84DB60E-0883-EBC3-CD5E-E4318E7D006A}"/>
              </a:ext>
            </a:extLst>
          </p:cNvPr>
          <p:cNvSpPr txBox="1"/>
          <p:nvPr/>
        </p:nvSpPr>
        <p:spPr>
          <a:xfrm>
            <a:off x="1869570" y="4245059"/>
            <a:ext cx="2283087" cy="523220"/>
          </a:xfrm>
          <a:prstGeom prst="rect">
            <a:avLst/>
          </a:prstGeom>
          <a:noFill/>
        </p:spPr>
        <p:txBody>
          <a:bodyPr wrap="square" rtlCol="0">
            <a:spAutoFit/>
          </a:bodyPr>
          <a:lstStyle/>
          <a:p>
            <a:pPr algn="ctr" defTabSz="914492">
              <a:spcBef>
                <a:spcPts val="600"/>
              </a:spcBef>
              <a:defRPr/>
            </a:pPr>
            <a:r>
              <a:rPr lang="en-US" sz="1400" dirty="0">
                <a:solidFill>
                  <a:schemeClr val="tx1">
                    <a:lumMod val="75000"/>
                  </a:schemeClr>
                </a:solidFill>
                <a:latin typeface="Abadi Extra Light" panose="020B0204020104020204" pitchFamily="34" charset="0"/>
                <a:ea typeface="Roboto" panose="02000000000000000000" pitchFamily="2" charset="0"/>
                <a:cs typeface="Cormorant" pitchFamily="2" charset="0"/>
              </a:rPr>
              <a:t>“</a:t>
            </a:r>
            <a:r>
              <a:rPr lang="en-US" sz="1400" dirty="0">
                <a:solidFill>
                  <a:schemeClr val="tx1">
                    <a:lumMod val="75000"/>
                  </a:schemeClr>
                </a:solidFill>
                <a:latin typeface="Avenir Next LT Pro Light" panose="020B0304020202020204" pitchFamily="34" charset="0"/>
              </a:rPr>
              <a:t>Heads I gain a lot; Tails I don’t loose much”   </a:t>
            </a:r>
          </a:p>
        </p:txBody>
      </p:sp>
      <p:sp>
        <p:nvSpPr>
          <p:cNvPr id="16" name="TextBox 15">
            <a:extLst>
              <a:ext uri="{FF2B5EF4-FFF2-40B4-BE49-F238E27FC236}">
                <a16:creationId xmlns:a16="http://schemas.microsoft.com/office/drawing/2014/main" id="{A7D232F3-7A78-2647-A2EB-A8EDFBC64656}"/>
              </a:ext>
            </a:extLst>
          </p:cNvPr>
          <p:cNvSpPr txBox="1"/>
          <p:nvPr/>
        </p:nvSpPr>
        <p:spPr>
          <a:xfrm>
            <a:off x="4953738" y="4814206"/>
            <a:ext cx="2435352" cy="338554"/>
          </a:xfrm>
          <a:prstGeom prst="rect">
            <a:avLst/>
          </a:prstGeom>
          <a:noFill/>
        </p:spPr>
        <p:txBody>
          <a:bodyPr wrap="square" rtlCol="0">
            <a:spAutoFit/>
          </a:bodyPr>
          <a:lstStyle/>
          <a:p>
            <a:pPr algn="ctr"/>
            <a:r>
              <a:rPr lang="en-GB" sz="1600" b="1" dirty="0">
                <a:solidFill>
                  <a:schemeClr val="tx1">
                    <a:lumMod val="75000"/>
                  </a:schemeClr>
                </a:solidFill>
                <a:latin typeface="Avenir Next LT Pro Light" panose="020B0304020202020204" pitchFamily="34" charset="0"/>
              </a:rPr>
              <a:t>Focus on Asymmetry</a:t>
            </a:r>
          </a:p>
        </p:txBody>
      </p:sp>
      <p:sp>
        <p:nvSpPr>
          <p:cNvPr id="17" name="TextBox 16">
            <a:extLst>
              <a:ext uri="{FF2B5EF4-FFF2-40B4-BE49-F238E27FC236}">
                <a16:creationId xmlns:a16="http://schemas.microsoft.com/office/drawing/2014/main" id="{560758C9-D852-7A1E-6260-9E8A2CFFF752}"/>
              </a:ext>
            </a:extLst>
          </p:cNvPr>
          <p:cNvSpPr txBox="1"/>
          <p:nvPr/>
        </p:nvSpPr>
        <p:spPr>
          <a:xfrm>
            <a:off x="4826915" y="5108784"/>
            <a:ext cx="2538170" cy="738664"/>
          </a:xfrm>
          <a:prstGeom prst="rect">
            <a:avLst/>
          </a:prstGeom>
          <a:noFill/>
        </p:spPr>
        <p:txBody>
          <a:bodyPr wrap="square" rtlCol="0">
            <a:spAutoFit/>
          </a:bodyPr>
          <a:lstStyle/>
          <a:p>
            <a:pPr algn="ctr"/>
            <a:r>
              <a:rPr lang="en-GB" sz="1400" dirty="0">
                <a:solidFill>
                  <a:schemeClr val="tx1">
                    <a:lumMod val="75000"/>
                  </a:schemeClr>
                </a:solidFill>
                <a:latin typeface="Avenir Next LT Pro Light" panose="020B0304020202020204" pitchFamily="34" charset="0"/>
              </a:rPr>
              <a:t>Investment opportunities with asymmetric risk reward setups &amp; positive optionality</a:t>
            </a:r>
          </a:p>
        </p:txBody>
      </p:sp>
      <p:sp>
        <p:nvSpPr>
          <p:cNvPr id="18" name="TextBox 17">
            <a:extLst>
              <a:ext uri="{FF2B5EF4-FFF2-40B4-BE49-F238E27FC236}">
                <a16:creationId xmlns:a16="http://schemas.microsoft.com/office/drawing/2014/main" id="{D2CE7A9A-0627-0853-BF63-E9048D987C16}"/>
              </a:ext>
            </a:extLst>
          </p:cNvPr>
          <p:cNvSpPr txBox="1"/>
          <p:nvPr/>
        </p:nvSpPr>
        <p:spPr>
          <a:xfrm>
            <a:off x="8265697" y="3711514"/>
            <a:ext cx="2055307" cy="338554"/>
          </a:xfrm>
          <a:prstGeom prst="rect">
            <a:avLst/>
          </a:prstGeom>
          <a:noFill/>
        </p:spPr>
        <p:txBody>
          <a:bodyPr wrap="square" rtlCol="0">
            <a:spAutoFit/>
          </a:bodyPr>
          <a:lstStyle/>
          <a:p>
            <a:pPr defTabSz="914492">
              <a:defRPr/>
            </a:pPr>
            <a:r>
              <a:rPr lang="en-US" sz="1600" b="1" dirty="0">
                <a:solidFill>
                  <a:schemeClr val="tx1">
                    <a:lumMod val="75000"/>
                  </a:schemeClr>
                </a:solidFill>
                <a:latin typeface="Avenir Next LT Pro Light" panose="020B0304020202020204" pitchFamily="34" charset="0"/>
              </a:rPr>
              <a:t>Adaptive Investing</a:t>
            </a:r>
          </a:p>
        </p:txBody>
      </p:sp>
      <p:sp>
        <p:nvSpPr>
          <p:cNvPr id="19" name="TextBox 18">
            <a:extLst>
              <a:ext uri="{FF2B5EF4-FFF2-40B4-BE49-F238E27FC236}">
                <a16:creationId xmlns:a16="http://schemas.microsoft.com/office/drawing/2014/main" id="{F7B725E1-479E-506A-F3C2-88C4CEB404BC}"/>
              </a:ext>
            </a:extLst>
          </p:cNvPr>
          <p:cNvSpPr txBox="1"/>
          <p:nvPr/>
        </p:nvSpPr>
        <p:spPr>
          <a:xfrm>
            <a:off x="7918487" y="4093800"/>
            <a:ext cx="2608572" cy="954107"/>
          </a:xfrm>
          <a:prstGeom prst="rect">
            <a:avLst/>
          </a:prstGeom>
          <a:noFill/>
        </p:spPr>
        <p:txBody>
          <a:bodyPr wrap="square" rtlCol="0">
            <a:spAutoFit/>
          </a:bodyPr>
          <a:lstStyle/>
          <a:p>
            <a:pPr algn="ctr"/>
            <a:r>
              <a:rPr lang="en-US" sz="1400" dirty="0">
                <a:solidFill>
                  <a:schemeClr val="tx1">
                    <a:lumMod val="75000"/>
                  </a:schemeClr>
                </a:solidFill>
                <a:latin typeface="Avenir Next LT Pro Light" panose="020B0304020202020204" pitchFamily="34" charset="0"/>
              </a:rPr>
              <a:t>Actively managed portfolios based on underlying market conditions</a:t>
            </a:r>
          </a:p>
          <a:p>
            <a:endParaRPr lang="en-GB" sz="1400" dirty="0">
              <a:solidFill>
                <a:schemeClr val="tx1">
                  <a:lumMod val="75000"/>
                </a:schemeClr>
              </a:solidFill>
              <a:latin typeface="Avenir Next LT Pro Light" panose="020B0304020202020204" pitchFamily="34" charset="0"/>
            </a:endParaRPr>
          </a:p>
        </p:txBody>
      </p:sp>
      <p:sp>
        <p:nvSpPr>
          <p:cNvPr id="20" name="TextBox 19">
            <a:extLst>
              <a:ext uri="{FF2B5EF4-FFF2-40B4-BE49-F238E27FC236}">
                <a16:creationId xmlns:a16="http://schemas.microsoft.com/office/drawing/2014/main" id="{DBBF895B-F837-175B-5394-271CF8CD0658}"/>
              </a:ext>
            </a:extLst>
          </p:cNvPr>
          <p:cNvSpPr txBox="1"/>
          <p:nvPr/>
        </p:nvSpPr>
        <p:spPr>
          <a:xfrm>
            <a:off x="9033056" y="1941008"/>
            <a:ext cx="2643007" cy="338554"/>
          </a:xfrm>
          <a:prstGeom prst="rect">
            <a:avLst/>
          </a:prstGeom>
          <a:noFill/>
        </p:spPr>
        <p:txBody>
          <a:bodyPr wrap="square" rtlCol="0">
            <a:spAutoFit/>
          </a:bodyPr>
          <a:lstStyle/>
          <a:p>
            <a:r>
              <a:rPr lang="en-GB" sz="1600" b="1" dirty="0">
                <a:solidFill>
                  <a:schemeClr val="tx1">
                    <a:lumMod val="75000"/>
                  </a:schemeClr>
                </a:solidFill>
                <a:latin typeface="Avenir Next LT Pro Light" panose="020B0304020202020204" pitchFamily="34" charset="0"/>
              </a:rPr>
              <a:t>Differentiated Positioning</a:t>
            </a:r>
          </a:p>
        </p:txBody>
      </p:sp>
      <p:sp>
        <p:nvSpPr>
          <p:cNvPr id="21" name="TextBox 20">
            <a:extLst>
              <a:ext uri="{FF2B5EF4-FFF2-40B4-BE49-F238E27FC236}">
                <a16:creationId xmlns:a16="http://schemas.microsoft.com/office/drawing/2014/main" id="{36FA10A3-AAC1-A81E-45A3-960F2405F2FD}"/>
              </a:ext>
            </a:extLst>
          </p:cNvPr>
          <p:cNvSpPr txBox="1"/>
          <p:nvPr/>
        </p:nvSpPr>
        <p:spPr>
          <a:xfrm>
            <a:off x="9055040" y="2261024"/>
            <a:ext cx="2466400" cy="523220"/>
          </a:xfrm>
          <a:prstGeom prst="rect">
            <a:avLst/>
          </a:prstGeom>
          <a:noFill/>
        </p:spPr>
        <p:txBody>
          <a:bodyPr wrap="square" rtlCol="0">
            <a:spAutoFit/>
          </a:bodyPr>
          <a:lstStyle/>
          <a:p>
            <a:pPr algn="ctr"/>
            <a:r>
              <a:rPr lang="en-GB" sz="1400" dirty="0">
                <a:solidFill>
                  <a:schemeClr val="tx1">
                    <a:lumMod val="75000"/>
                  </a:schemeClr>
                </a:solidFill>
                <a:latin typeface="Avenir Next LT Pro Light" panose="020B0304020202020204" pitchFamily="34" charset="0"/>
              </a:rPr>
              <a:t>Room to adopt counter cyclical approach</a:t>
            </a:r>
          </a:p>
        </p:txBody>
      </p:sp>
      <p:pic>
        <p:nvPicPr>
          <p:cNvPr id="22" name="Graphic 21">
            <a:extLst>
              <a:ext uri="{FF2B5EF4-FFF2-40B4-BE49-F238E27FC236}">
                <a16:creationId xmlns:a16="http://schemas.microsoft.com/office/drawing/2014/main" id="{796A85F1-508F-F302-94A3-15F6128C6B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4657" y="1944564"/>
            <a:ext cx="360000" cy="360000"/>
          </a:xfrm>
          <a:prstGeom prst="rect">
            <a:avLst/>
          </a:prstGeom>
        </p:spPr>
      </p:pic>
      <p:pic>
        <p:nvPicPr>
          <p:cNvPr id="23" name="Graphic 22">
            <a:extLst>
              <a:ext uri="{FF2B5EF4-FFF2-40B4-BE49-F238E27FC236}">
                <a16:creationId xmlns:a16="http://schemas.microsoft.com/office/drawing/2014/main" id="{606188E1-E190-41E0-F24C-4A5F10A7F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4916" y="3318653"/>
            <a:ext cx="360000" cy="360000"/>
          </a:xfrm>
          <a:prstGeom prst="rect">
            <a:avLst/>
          </a:prstGeom>
        </p:spPr>
      </p:pic>
      <p:pic>
        <p:nvPicPr>
          <p:cNvPr id="24" name="Graphic 23">
            <a:extLst>
              <a:ext uri="{FF2B5EF4-FFF2-40B4-BE49-F238E27FC236}">
                <a16:creationId xmlns:a16="http://schemas.microsoft.com/office/drawing/2014/main" id="{A9DE2B71-A7EF-72A1-3F7E-3AA49340DE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16000" y="4182800"/>
            <a:ext cx="360000" cy="360000"/>
          </a:xfrm>
          <a:prstGeom prst="rect">
            <a:avLst/>
          </a:prstGeom>
        </p:spPr>
      </p:pic>
      <p:pic>
        <p:nvPicPr>
          <p:cNvPr id="25" name="Graphic 24">
            <a:extLst>
              <a:ext uri="{FF2B5EF4-FFF2-40B4-BE49-F238E27FC236}">
                <a16:creationId xmlns:a16="http://schemas.microsoft.com/office/drawing/2014/main" id="{D8069600-6B39-B001-F489-CF19CF5F5C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4399" y="3318653"/>
            <a:ext cx="360000" cy="360000"/>
          </a:xfrm>
          <a:prstGeom prst="rect">
            <a:avLst/>
          </a:prstGeom>
        </p:spPr>
      </p:pic>
      <p:sp>
        <p:nvSpPr>
          <p:cNvPr id="41" name="Graphic 27">
            <a:extLst>
              <a:ext uri="{FF2B5EF4-FFF2-40B4-BE49-F238E27FC236}">
                <a16:creationId xmlns:a16="http://schemas.microsoft.com/office/drawing/2014/main" id="{A6356451-69F1-1D2B-AAC7-263EA98DFCB5}"/>
              </a:ext>
            </a:extLst>
          </p:cNvPr>
          <p:cNvSpPr/>
          <p:nvPr/>
        </p:nvSpPr>
        <p:spPr>
          <a:xfrm rot="10800000">
            <a:off x="8048580" y="1708891"/>
            <a:ext cx="738162" cy="831347"/>
          </a:xfrm>
          <a:custGeom>
            <a:avLst/>
            <a:gdLst>
              <a:gd name="connsiteX0" fmla="*/ 3514166 w 3514567"/>
              <a:gd name="connsiteY0" fmla="*/ 2806951 h 3958243"/>
              <a:gd name="connsiteX1" fmla="*/ 3514166 w 3514567"/>
              <a:gd name="connsiteY1" fmla="*/ 1151040 h 3958243"/>
              <a:gd name="connsiteX2" fmla="*/ 3352543 w 3514567"/>
              <a:gd name="connsiteY2" fmla="*/ 871071 h 3958243"/>
              <a:gd name="connsiteX3" fmla="*/ 1918026 w 3514567"/>
              <a:gd name="connsiteY3" fmla="*/ 43115 h 3958243"/>
              <a:gd name="connsiteX4" fmla="*/ 1595260 w 3514567"/>
              <a:gd name="connsiteY4" fmla="*/ 43115 h 3958243"/>
              <a:gd name="connsiteX5" fmla="*/ 160744 w 3514567"/>
              <a:gd name="connsiteY5" fmla="*/ 871071 h 3958243"/>
              <a:gd name="connsiteX6" fmla="*/ -400 w 3514567"/>
              <a:gd name="connsiteY6" fmla="*/ 1151040 h 3958243"/>
              <a:gd name="connsiteX7" fmla="*/ -400 w 3514567"/>
              <a:gd name="connsiteY7" fmla="*/ 2806951 h 3958243"/>
              <a:gd name="connsiteX8" fmla="*/ 161222 w 3514567"/>
              <a:gd name="connsiteY8" fmla="*/ 3086920 h 3958243"/>
              <a:gd name="connsiteX9" fmla="*/ 1595739 w 3514567"/>
              <a:gd name="connsiteY9" fmla="*/ 3914876 h 3958243"/>
              <a:gd name="connsiteX10" fmla="*/ 1918505 w 3514567"/>
              <a:gd name="connsiteY10" fmla="*/ 3914876 h 3958243"/>
              <a:gd name="connsiteX11" fmla="*/ 3353022 w 3514567"/>
              <a:gd name="connsiteY11" fmla="*/ 3086920 h 3958243"/>
              <a:gd name="connsiteX12" fmla="*/ 3514166 w 3514567"/>
              <a:gd name="connsiteY12" fmla="*/ 2806951 h 39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567" h="3958243">
                <a:moveTo>
                  <a:pt x="3514166" y="2806951"/>
                </a:moveTo>
                <a:lnTo>
                  <a:pt x="3514166" y="1151040"/>
                </a:lnTo>
                <a:cubicBezTo>
                  <a:pt x="3514273" y="1035514"/>
                  <a:pt x="3452637" y="928750"/>
                  <a:pt x="3352543" y="871071"/>
                </a:cubicBezTo>
                <a:lnTo>
                  <a:pt x="1918026" y="43115"/>
                </a:lnTo>
                <a:cubicBezTo>
                  <a:pt x="1818160" y="-14540"/>
                  <a:pt x="1695126" y="-14540"/>
                  <a:pt x="1595260" y="43115"/>
                </a:cubicBezTo>
                <a:lnTo>
                  <a:pt x="160744" y="871071"/>
                </a:lnTo>
                <a:cubicBezTo>
                  <a:pt x="60830" y="928870"/>
                  <a:pt x="-604" y="1035622"/>
                  <a:pt x="-400" y="1151040"/>
                </a:cubicBezTo>
                <a:lnTo>
                  <a:pt x="-400" y="2806951"/>
                </a:lnTo>
                <a:cubicBezTo>
                  <a:pt x="-508" y="2922477"/>
                  <a:pt x="61128" y="3029241"/>
                  <a:pt x="161222" y="3086920"/>
                </a:cubicBezTo>
                <a:lnTo>
                  <a:pt x="1595739" y="3914876"/>
                </a:lnTo>
                <a:cubicBezTo>
                  <a:pt x="1695605" y="3972531"/>
                  <a:pt x="1818639" y="3972531"/>
                  <a:pt x="1918505" y="3914876"/>
                </a:cubicBezTo>
                <a:lnTo>
                  <a:pt x="3353022" y="3086920"/>
                </a:lnTo>
                <a:cubicBezTo>
                  <a:pt x="3452936" y="3029122"/>
                  <a:pt x="3514381" y="2922370"/>
                  <a:pt x="3514166" y="2806951"/>
                </a:cubicBezTo>
                <a:close/>
              </a:path>
            </a:pathLst>
          </a:custGeom>
          <a:solidFill>
            <a:srgbClr val="ED6423"/>
          </a:solidFill>
          <a:ln w="11922" cap="flat">
            <a:noFill/>
            <a:prstDash val="solid"/>
            <a:miter/>
          </a:ln>
        </p:spPr>
        <p:txBody>
          <a:bodyPr rtlCol="0" anchor="ctr"/>
          <a:lstStyle/>
          <a:p>
            <a:endParaRPr lang="en-IN"/>
          </a:p>
        </p:txBody>
      </p:sp>
      <p:pic>
        <p:nvPicPr>
          <p:cNvPr id="26" name="Graphic 25">
            <a:extLst>
              <a:ext uri="{FF2B5EF4-FFF2-40B4-BE49-F238E27FC236}">
                <a16:creationId xmlns:a16="http://schemas.microsoft.com/office/drawing/2014/main" id="{0EB49F1E-C8A6-7F1A-249B-1C6A64A093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06325" y="1913228"/>
            <a:ext cx="422673" cy="422673"/>
          </a:xfrm>
          <a:prstGeom prst="rect">
            <a:avLst/>
          </a:prstGeom>
        </p:spPr>
      </p:pic>
      <p:sp>
        <p:nvSpPr>
          <p:cNvPr id="42" name="TextBox 41">
            <a:extLst>
              <a:ext uri="{FF2B5EF4-FFF2-40B4-BE49-F238E27FC236}">
                <a16:creationId xmlns:a16="http://schemas.microsoft.com/office/drawing/2014/main" id="{9C9529A7-9FEF-4DB5-A29F-2FE7F5EF70B0}"/>
              </a:ext>
            </a:extLst>
          </p:cNvPr>
          <p:cNvSpPr txBox="1"/>
          <p:nvPr/>
        </p:nvSpPr>
        <p:spPr>
          <a:xfrm>
            <a:off x="827314" y="5897697"/>
            <a:ext cx="10537372" cy="661720"/>
          </a:xfrm>
          <a:prstGeom prst="rect">
            <a:avLst/>
          </a:prstGeom>
          <a:noFill/>
        </p:spPr>
        <p:txBody>
          <a:bodyPr wrap="square" rtlCol="0">
            <a:spAutoFit/>
          </a:bodyPr>
          <a:lstStyle>
            <a:defPPr>
              <a:defRPr lang="en-US"/>
            </a:defPPr>
            <a:lvl1pPr marL="285750" indent="-285750">
              <a:buClr>
                <a:srgbClr val="ACBFBC"/>
              </a:buClr>
              <a:buFont typeface="Arial" panose="020B0604020202020204" pitchFamily="34" charset="0"/>
              <a:buChar char="•"/>
              <a:defRPr sz="1600">
                <a:solidFill>
                  <a:schemeClr val="tx1">
                    <a:lumMod val="75000"/>
                  </a:schemeClr>
                </a:solidFill>
                <a:latin typeface="Avenir Next LT Pro Light" panose="020B0304020202020204" pitchFamily="34" charset="0"/>
              </a:defRPr>
            </a:lvl1pPr>
          </a:lstStyle>
          <a:p>
            <a:pPr marL="0" indent="0" algn="ctr">
              <a:spcBef>
                <a:spcPts val="600"/>
              </a:spcBef>
              <a:buNone/>
            </a:pPr>
            <a:r>
              <a:rPr lang="en-US" sz="1800" b="1" dirty="0">
                <a:solidFill>
                  <a:srgbClr val="ED6423"/>
                </a:solidFill>
                <a:latin typeface="Avenir Next LT Pro" panose="020B0504020202020204" pitchFamily="34" charset="0"/>
              </a:rPr>
              <a:t>Investment Philosophy</a:t>
            </a:r>
          </a:p>
          <a:p>
            <a:pPr marL="0" indent="0" algn="ctr">
              <a:spcBef>
                <a:spcPts val="600"/>
              </a:spcBef>
              <a:buNone/>
            </a:pPr>
            <a:r>
              <a:rPr lang="en-US" sz="1400" b="1" dirty="0">
                <a:latin typeface="Avenir Next LT Pro" panose="020B0504020202020204" pitchFamily="34" charset="0"/>
              </a:rPr>
              <a:t>Adaptive Investing – Agnostic Approach – Ahead of the Curve</a:t>
            </a:r>
          </a:p>
        </p:txBody>
      </p:sp>
      <p:cxnSp>
        <p:nvCxnSpPr>
          <p:cNvPr id="3" name="Straight Connector 2">
            <a:extLst>
              <a:ext uri="{FF2B5EF4-FFF2-40B4-BE49-F238E27FC236}">
                <a16:creationId xmlns:a16="http://schemas.microsoft.com/office/drawing/2014/main" id="{758E6037-40DD-4872-9C3D-9DFE0BB57A88}"/>
              </a:ext>
            </a:extLst>
          </p:cNvPr>
          <p:cNvCxnSpPr>
            <a:cxnSpLocks/>
          </p:cNvCxnSpPr>
          <p:nvPr/>
        </p:nvCxnSpPr>
        <p:spPr>
          <a:xfrm>
            <a:off x="7585942" y="6081120"/>
            <a:ext cx="4606058" cy="0"/>
          </a:xfrm>
          <a:prstGeom prst="line">
            <a:avLst/>
          </a:prstGeom>
          <a:ln>
            <a:solidFill>
              <a:srgbClr val="ED642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CC69B83-FC25-456C-8325-B66B5986194D}"/>
              </a:ext>
            </a:extLst>
          </p:cNvPr>
          <p:cNvCxnSpPr>
            <a:cxnSpLocks/>
          </p:cNvCxnSpPr>
          <p:nvPr/>
        </p:nvCxnSpPr>
        <p:spPr>
          <a:xfrm>
            <a:off x="0" y="6081120"/>
            <a:ext cx="4606058" cy="0"/>
          </a:xfrm>
          <a:prstGeom prst="line">
            <a:avLst/>
          </a:prstGeom>
          <a:ln>
            <a:solidFill>
              <a:srgbClr val="ED6423"/>
            </a:solidFill>
          </a:ln>
        </p:spPr>
        <p:style>
          <a:lnRef idx="1">
            <a:schemeClr val="accent1"/>
          </a:lnRef>
          <a:fillRef idx="0">
            <a:schemeClr val="accent1"/>
          </a:fillRef>
          <a:effectRef idx="0">
            <a:schemeClr val="accent1"/>
          </a:effectRef>
          <a:fontRef idx="minor">
            <a:schemeClr val="tx1"/>
          </a:fontRef>
        </p:style>
      </p:cxnSp>
      <p:sp>
        <p:nvSpPr>
          <p:cNvPr id="46" name="TextBox 208">
            <a:extLst>
              <a:ext uri="{FF2B5EF4-FFF2-40B4-BE49-F238E27FC236}">
                <a16:creationId xmlns:a16="http://schemas.microsoft.com/office/drawing/2014/main" id="{21BAA50A-77F2-4263-96D3-7D4681ABDEC2}"/>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2560129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67E7F039-8CC7-497F-8D32-7E52491507D4}"/>
              </a:ext>
            </a:extLst>
          </p:cNvPr>
          <p:cNvSpPr txBox="1"/>
          <p:nvPr/>
        </p:nvSpPr>
        <p:spPr>
          <a:xfrm>
            <a:off x="1670526" y="300740"/>
            <a:ext cx="88509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chemeClr val="tx1">
                    <a:lumMod val="75000"/>
                  </a:schemeClr>
                </a:solidFill>
                <a:effectLst/>
                <a:uLnTx/>
                <a:uFillTx/>
                <a:latin typeface="Avenir Next LT Pro" panose="020B0504020202020204" pitchFamily="34" charset="0"/>
              </a:rPr>
              <a:t>Merisis</a:t>
            </a:r>
            <a:r>
              <a:rPr kumimoji="0" lang="en-US" sz="2800" i="0" u="none" strike="noStrike" kern="1200" cap="none" spc="0" normalizeH="0" baseline="0" noProof="0" dirty="0">
                <a:ln>
                  <a:noFill/>
                </a:ln>
                <a:solidFill>
                  <a:schemeClr val="tx1">
                    <a:lumMod val="75000"/>
                  </a:schemeClr>
                </a:solidFill>
                <a:effectLst/>
                <a:uLnTx/>
                <a:uFillTx/>
                <a:latin typeface="Avenir Next LT Pro" panose="020B0504020202020204" pitchFamily="34" charset="0"/>
              </a:rPr>
              <a:t> </a:t>
            </a:r>
            <a:r>
              <a:rPr kumimoji="0" lang="en-US" sz="2800" b="1" i="0" u="none" strike="noStrike" kern="1200" cap="none" spc="0" normalizeH="0" baseline="0" noProof="0" dirty="0">
                <a:ln>
                  <a:noFill/>
                </a:ln>
                <a:solidFill>
                  <a:srgbClr val="ED6423"/>
                </a:solidFill>
                <a:effectLst/>
                <a:uLnTx/>
                <a:uFillTx/>
                <a:latin typeface="Avenir Next LT Pro" panose="020B0504020202020204" pitchFamily="34" charset="0"/>
              </a:rPr>
              <a:t>Multicap Positioning</a:t>
            </a:r>
          </a:p>
        </p:txBody>
      </p:sp>
      <p:sp>
        <p:nvSpPr>
          <p:cNvPr id="64" name="Freeform: Shape 63">
            <a:extLst>
              <a:ext uri="{FF2B5EF4-FFF2-40B4-BE49-F238E27FC236}">
                <a16:creationId xmlns:a16="http://schemas.microsoft.com/office/drawing/2014/main" id="{BC689D35-6F0F-442B-A345-ED913F7FE83E}"/>
              </a:ext>
            </a:extLst>
          </p:cNvPr>
          <p:cNvSpPr/>
          <p:nvPr/>
        </p:nvSpPr>
        <p:spPr>
          <a:xfrm>
            <a:off x="5775431" y="1337480"/>
            <a:ext cx="6792762" cy="1369327"/>
          </a:xfrm>
          <a:custGeom>
            <a:avLst/>
            <a:gdLst>
              <a:gd name="connsiteX0" fmla="*/ 486042 w 6792762"/>
              <a:gd name="connsiteY0" fmla="*/ 0 h 1369327"/>
              <a:gd name="connsiteX1" fmla="*/ 2272331 w 6792762"/>
              <a:gd name="connsiteY1" fmla="*/ 0 h 1369327"/>
              <a:gd name="connsiteX2" fmla="*/ 4520345 w 6792762"/>
              <a:gd name="connsiteY2" fmla="*/ 0 h 1369327"/>
              <a:gd name="connsiteX3" fmla="*/ 4520388 w 6792762"/>
              <a:gd name="connsiteY3" fmla="*/ 0 h 1369327"/>
              <a:gd name="connsiteX4" fmla="*/ 6306634 w 6792762"/>
              <a:gd name="connsiteY4" fmla="*/ 0 h 1369327"/>
              <a:gd name="connsiteX5" fmla="*/ 6306677 w 6792762"/>
              <a:gd name="connsiteY5" fmla="*/ 0 h 1369327"/>
              <a:gd name="connsiteX6" fmla="*/ 6492728 w 6792762"/>
              <a:gd name="connsiteY6" fmla="*/ 107402 h 1369327"/>
              <a:gd name="connsiteX7" fmla="*/ 6763999 w 6792762"/>
              <a:gd name="connsiteY7" fmla="*/ 577262 h 1369327"/>
              <a:gd name="connsiteX8" fmla="*/ 6763999 w 6792762"/>
              <a:gd name="connsiteY8" fmla="*/ 792065 h 1369327"/>
              <a:gd name="connsiteX9" fmla="*/ 6492728 w 6792762"/>
              <a:gd name="connsiteY9" fmla="*/ 1261925 h 1369327"/>
              <a:gd name="connsiteX10" fmla="*/ 6306677 w 6792762"/>
              <a:gd name="connsiteY10" fmla="*/ 1369327 h 1369327"/>
              <a:gd name="connsiteX11" fmla="*/ 4520388 w 6792762"/>
              <a:gd name="connsiteY11" fmla="*/ 1369327 h 1369327"/>
              <a:gd name="connsiteX12" fmla="*/ 2272374 w 6792762"/>
              <a:gd name="connsiteY12" fmla="*/ 1369327 h 1369327"/>
              <a:gd name="connsiteX13" fmla="*/ 486085 w 6792762"/>
              <a:gd name="connsiteY13" fmla="*/ 1369327 h 1369327"/>
              <a:gd name="connsiteX14" fmla="*/ 300035 w 6792762"/>
              <a:gd name="connsiteY14" fmla="*/ 1261925 h 1369327"/>
              <a:gd name="connsiteX15" fmla="*/ 28764 w 6792762"/>
              <a:gd name="connsiteY15" fmla="*/ 792065 h 1369327"/>
              <a:gd name="connsiteX16" fmla="*/ 28764 w 6792762"/>
              <a:gd name="connsiteY16" fmla="*/ 577262 h 1369327"/>
              <a:gd name="connsiteX17" fmla="*/ 299991 w 6792762"/>
              <a:gd name="connsiteY17" fmla="*/ 107402 h 1369327"/>
              <a:gd name="connsiteX18" fmla="*/ 486042 w 6792762"/>
              <a:gd name="connsiteY18" fmla="*/ 0 h 13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92762" h="1369327">
                <a:moveTo>
                  <a:pt x="486042" y="0"/>
                </a:moveTo>
                <a:lnTo>
                  <a:pt x="2272331" y="0"/>
                </a:lnTo>
                <a:lnTo>
                  <a:pt x="4520345" y="0"/>
                </a:lnTo>
                <a:lnTo>
                  <a:pt x="4520388" y="0"/>
                </a:lnTo>
                <a:lnTo>
                  <a:pt x="6306634" y="0"/>
                </a:lnTo>
                <a:lnTo>
                  <a:pt x="6306677" y="0"/>
                </a:lnTo>
                <a:cubicBezTo>
                  <a:pt x="6383423" y="0"/>
                  <a:pt x="6454376" y="40946"/>
                  <a:pt x="6492728" y="107402"/>
                </a:cubicBezTo>
                <a:lnTo>
                  <a:pt x="6763999" y="577262"/>
                </a:lnTo>
                <a:cubicBezTo>
                  <a:pt x="6802350" y="643718"/>
                  <a:pt x="6802350" y="725609"/>
                  <a:pt x="6763999" y="792065"/>
                </a:cubicBezTo>
                <a:lnTo>
                  <a:pt x="6492728" y="1261925"/>
                </a:lnTo>
                <a:cubicBezTo>
                  <a:pt x="6454333" y="1328381"/>
                  <a:pt x="6383423" y="1369327"/>
                  <a:pt x="6306677" y="1369327"/>
                </a:cubicBezTo>
                <a:lnTo>
                  <a:pt x="4520388" y="1369327"/>
                </a:lnTo>
                <a:lnTo>
                  <a:pt x="2272374" y="1369327"/>
                </a:lnTo>
                <a:lnTo>
                  <a:pt x="486085" y="1369327"/>
                </a:lnTo>
                <a:cubicBezTo>
                  <a:pt x="409339" y="1369327"/>
                  <a:pt x="338386" y="1328381"/>
                  <a:pt x="300035" y="1261925"/>
                </a:cubicBezTo>
                <a:lnTo>
                  <a:pt x="28764" y="792065"/>
                </a:lnTo>
                <a:cubicBezTo>
                  <a:pt x="-9588" y="725609"/>
                  <a:pt x="-9588" y="643718"/>
                  <a:pt x="28764" y="577262"/>
                </a:cubicBezTo>
                <a:lnTo>
                  <a:pt x="299991" y="107402"/>
                </a:lnTo>
                <a:cubicBezTo>
                  <a:pt x="338386" y="40946"/>
                  <a:pt x="409295" y="0"/>
                  <a:pt x="486042" y="0"/>
                </a:cubicBezTo>
                <a:close/>
              </a:path>
            </a:pathLst>
          </a:custGeom>
          <a:gradFill flip="none" rotWithShape="1">
            <a:gsLst>
              <a:gs pos="54000">
                <a:schemeClr val="bg1"/>
              </a:gs>
              <a:gs pos="100000">
                <a:schemeClr val="bg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rgbClr val="4B4B51"/>
              </a:solidFill>
              <a:latin typeface="Avenir Next LT Pro Light" panose="020B0304020202020204" pitchFamily="34" charset="0"/>
              <a:ea typeface="Roboto" panose="02000000000000000000" pitchFamily="2" charset="0"/>
            </a:endParaRPr>
          </a:p>
        </p:txBody>
      </p:sp>
      <p:sp>
        <p:nvSpPr>
          <p:cNvPr id="65" name="Rectangle: Rounded Corners 64">
            <a:extLst>
              <a:ext uri="{FF2B5EF4-FFF2-40B4-BE49-F238E27FC236}">
                <a16:creationId xmlns:a16="http://schemas.microsoft.com/office/drawing/2014/main" id="{1F8153D3-49E3-4A64-BCBD-F84A9E340498}"/>
              </a:ext>
            </a:extLst>
          </p:cNvPr>
          <p:cNvSpPr/>
          <p:nvPr/>
        </p:nvSpPr>
        <p:spPr>
          <a:xfrm>
            <a:off x="6379846" y="1442357"/>
            <a:ext cx="1514061" cy="1159572"/>
          </a:xfrm>
          <a:prstGeom prst="roundRect">
            <a:avLst>
              <a:gd name="adj" fmla="val 10281"/>
            </a:avLst>
          </a:prstGeom>
          <a:solidFill>
            <a:srgbClr val="ED6423"/>
          </a:solidFill>
          <a:ln w="9525" cap="flat">
            <a:noFill/>
            <a:prstDash val="solid"/>
            <a:miter/>
          </a:ln>
        </p:spPr>
        <p:txBody>
          <a:bodyPr rtlCol="0" anchor="ctr"/>
          <a:lstStyle/>
          <a:p>
            <a:endParaRPr lang="en-IN">
              <a:latin typeface="Avenir Next LT Pro Light" panose="020B0304020202020204" pitchFamily="34" charset="0"/>
            </a:endParaRPr>
          </a:p>
        </p:txBody>
      </p:sp>
      <p:grpSp>
        <p:nvGrpSpPr>
          <p:cNvPr id="66" name="Group 65">
            <a:extLst>
              <a:ext uri="{FF2B5EF4-FFF2-40B4-BE49-F238E27FC236}">
                <a16:creationId xmlns:a16="http://schemas.microsoft.com/office/drawing/2014/main" id="{602C4EAF-6B77-4EC7-8B15-D982F896600C}"/>
              </a:ext>
            </a:extLst>
          </p:cNvPr>
          <p:cNvGrpSpPr/>
          <p:nvPr/>
        </p:nvGrpSpPr>
        <p:grpSpPr>
          <a:xfrm>
            <a:off x="7833620" y="1749233"/>
            <a:ext cx="157866" cy="545820"/>
            <a:chOff x="2580574" y="1741868"/>
            <a:chExt cx="157866" cy="545820"/>
          </a:xfrm>
        </p:grpSpPr>
        <p:sp>
          <p:nvSpPr>
            <p:cNvPr id="67" name="Freeform: Shape 66">
              <a:extLst>
                <a:ext uri="{FF2B5EF4-FFF2-40B4-BE49-F238E27FC236}">
                  <a16:creationId xmlns:a16="http://schemas.microsoft.com/office/drawing/2014/main" id="{4B9FA402-356D-4EF2-8CB3-D87451A7ECD5}"/>
                </a:ext>
              </a:extLst>
            </p:cNvPr>
            <p:cNvSpPr/>
            <p:nvPr/>
          </p:nvSpPr>
          <p:spPr>
            <a:xfrm flipH="1">
              <a:off x="2580574" y="1741868"/>
              <a:ext cx="157866" cy="545820"/>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 name="connsiteX0" fmla="*/ 411590 w 692621"/>
                <a:gd name="connsiteY0" fmla="*/ 0 h 1159572"/>
                <a:gd name="connsiteX1" fmla="*/ 692621 w 692621"/>
                <a:gd name="connsiteY1" fmla="*/ 0 h 1159572"/>
                <a:gd name="connsiteX2" fmla="*/ 411627 w 692621"/>
                <a:gd name="connsiteY2" fmla="*/ 1159572 h 1159572"/>
                <a:gd name="connsiteX3" fmla="*/ 254076 w 692621"/>
                <a:gd name="connsiteY3" fmla="*/ 1068622 h 1159572"/>
                <a:gd name="connsiteX4" fmla="*/ 24358 w 692621"/>
                <a:gd name="connsiteY4" fmla="*/ 670736 h 1159572"/>
                <a:gd name="connsiteX5" fmla="*/ 24358 w 692621"/>
                <a:gd name="connsiteY5" fmla="*/ 488836 h 1159572"/>
                <a:gd name="connsiteX6" fmla="*/ 254038 w 692621"/>
                <a:gd name="connsiteY6" fmla="*/ 90950 h 1159572"/>
                <a:gd name="connsiteX7" fmla="*/ 411590 w 692621"/>
                <a:gd name="connsiteY7" fmla="*/ 0 h 1159572"/>
                <a:gd name="connsiteX0" fmla="*/ 411590 w 411627"/>
                <a:gd name="connsiteY0" fmla="*/ 0 h 1159572"/>
                <a:gd name="connsiteX1" fmla="*/ 411627 w 411627"/>
                <a:gd name="connsiteY1" fmla="*/ 1159572 h 1159572"/>
                <a:gd name="connsiteX2" fmla="*/ 254076 w 411627"/>
                <a:gd name="connsiteY2" fmla="*/ 1068622 h 1159572"/>
                <a:gd name="connsiteX3" fmla="*/ 24358 w 411627"/>
                <a:gd name="connsiteY3" fmla="*/ 670736 h 1159572"/>
                <a:gd name="connsiteX4" fmla="*/ 24358 w 411627"/>
                <a:gd name="connsiteY4" fmla="*/ 488836 h 1159572"/>
                <a:gd name="connsiteX5" fmla="*/ 254038 w 411627"/>
                <a:gd name="connsiteY5" fmla="*/ 90950 h 1159572"/>
                <a:gd name="connsiteX6" fmla="*/ 411590 w 411627"/>
                <a:gd name="connsiteY6" fmla="*/ 0 h 1159572"/>
                <a:gd name="connsiteX0" fmla="*/ 254038 w 411627"/>
                <a:gd name="connsiteY0" fmla="*/ 0 h 1068622"/>
                <a:gd name="connsiteX1" fmla="*/ 411627 w 411627"/>
                <a:gd name="connsiteY1" fmla="*/ 1068622 h 1068622"/>
                <a:gd name="connsiteX2" fmla="*/ 254076 w 411627"/>
                <a:gd name="connsiteY2" fmla="*/ 977672 h 1068622"/>
                <a:gd name="connsiteX3" fmla="*/ 24358 w 411627"/>
                <a:gd name="connsiteY3" fmla="*/ 579786 h 1068622"/>
                <a:gd name="connsiteX4" fmla="*/ 24358 w 411627"/>
                <a:gd name="connsiteY4" fmla="*/ 397886 h 1068622"/>
                <a:gd name="connsiteX5" fmla="*/ 254038 w 411627"/>
                <a:gd name="connsiteY5" fmla="*/ 0 h 1068622"/>
                <a:gd name="connsiteX0" fmla="*/ 254038 w 282769"/>
                <a:gd name="connsiteY0" fmla="*/ 0 h 977672"/>
                <a:gd name="connsiteX1" fmla="*/ 254076 w 282769"/>
                <a:gd name="connsiteY1" fmla="*/ 977672 h 977672"/>
                <a:gd name="connsiteX2" fmla="*/ 24358 w 282769"/>
                <a:gd name="connsiteY2" fmla="*/ 579786 h 977672"/>
                <a:gd name="connsiteX3" fmla="*/ 24358 w 282769"/>
                <a:gd name="connsiteY3" fmla="*/ 397886 h 977672"/>
                <a:gd name="connsiteX4" fmla="*/ 254038 w 282769"/>
                <a:gd name="connsiteY4" fmla="*/ 0 h 97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769" h="977672">
                  <a:moveTo>
                    <a:pt x="254038" y="0"/>
                  </a:moveTo>
                  <a:cubicBezTo>
                    <a:pt x="292324" y="96631"/>
                    <a:pt x="292356" y="881041"/>
                    <a:pt x="254076" y="977672"/>
                  </a:cubicBezTo>
                  <a:lnTo>
                    <a:pt x="24358" y="579786"/>
                  </a:lnTo>
                  <a:cubicBezTo>
                    <a:pt x="-8119" y="523510"/>
                    <a:pt x="-8119" y="454163"/>
                    <a:pt x="24358" y="397886"/>
                  </a:cubicBezTo>
                  <a:lnTo>
                    <a:pt x="254038" y="0"/>
                  </a:lnTo>
                  <a:close/>
                </a:path>
              </a:pathLst>
            </a:custGeom>
            <a:solidFill>
              <a:srgbClr val="ED6423"/>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68" name="Freeform: Shape 67">
              <a:extLst>
                <a:ext uri="{FF2B5EF4-FFF2-40B4-BE49-F238E27FC236}">
                  <a16:creationId xmlns:a16="http://schemas.microsoft.com/office/drawing/2014/main" id="{E38CD319-5630-455E-B117-CD5EBB5D3A4B}"/>
                </a:ext>
              </a:extLst>
            </p:cNvPr>
            <p:cNvSpPr/>
            <p:nvPr/>
          </p:nvSpPr>
          <p:spPr>
            <a:xfrm flipH="1">
              <a:off x="2619403" y="1860461"/>
              <a:ext cx="80207" cy="308634"/>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 name="connsiteX0" fmla="*/ 411590 w 692621"/>
                <a:gd name="connsiteY0" fmla="*/ 0 h 1159572"/>
                <a:gd name="connsiteX1" fmla="*/ 692621 w 692621"/>
                <a:gd name="connsiteY1" fmla="*/ 0 h 1159572"/>
                <a:gd name="connsiteX2" fmla="*/ 411627 w 692621"/>
                <a:gd name="connsiteY2" fmla="*/ 1159572 h 1159572"/>
                <a:gd name="connsiteX3" fmla="*/ 254076 w 692621"/>
                <a:gd name="connsiteY3" fmla="*/ 1068622 h 1159572"/>
                <a:gd name="connsiteX4" fmla="*/ 24358 w 692621"/>
                <a:gd name="connsiteY4" fmla="*/ 670736 h 1159572"/>
                <a:gd name="connsiteX5" fmla="*/ 24358 w 692621"/>
                <a:gd name="connsiteY5" fmla="*/ 488836 h 1159572"/>
                <a:gd name="connsiteX6" fmla="*/ 254038 w 692621"/>
                <a:gd name="connsiteY6" fmla="*/ 90950 h 1159572"/>
                <a:gd name="connsiteX7" fmla="*/ 411590 w 692621"/>
                <a:gd name="connsiteY7" fmla="*/ 0 h 1159572"/>
                <a:gd name="connsiteX0" fmla="*/ 411590 w 411627"/>
                <a:gd name="connsiteY0" fmla="*/ 0 h 1159572"/>
                <a:gd name="connsiteX1" fmla="*/ 411627 w 411627"/>
                <a:gd name="connsiteY1" fmla="*/ 1159572 h 1159572"/>
                <a:gd name="connsiteX2" fmla="*/ 254076 w 411627"/>
                <a:gd name="connsiteY2" fmla="*/ 1068622 h 1159572"/>
                <a:gd name="connsiteX3" fmla="*/ 24358 w 411627"/>
                <a:gd name="connsiteY3" fmla="*/ 670736 h 1159572"/>
                <a:gd name="connsiteX4" fmla="*/ 24358 w 411627"/>
                <a:gd name="connsiteY4" fmla="*/ 488836 h 1159572"/>
                <a:gd name="connsiteX5" fmla="*/ 254038 w 411627"/>
                <a:gd name="connsiteY5" fmla="*/ 90950 h 1159572"/>
                <a:gd name="connsiteX6" fmla="*/ 411590 w 411627"/>
                <a:gd name="connsiteY6" fmla="*/ 0 h 1159572"/>
                <a:gd name="connsiteX0" fmla="*/ 254038 w 411627"/>
                <a:gd name="connsiteY0" fmla="*/ 0 h 1068622"/>
                <a:gd name="connsiteX1" fmla="*/ 411627 w 411627"/>
                <a:gd name="connsiteY1" fmla="*/ 1068622 h 1068622"/>
                <a:gd name="connsiteX2" fmla="*/ 254076 w 411627"/>
                <a:gd name="connsiteY2" fmla="*/ 977672 h 1068622"/>
                <a:gd name="connsiteX3" fmla="*/ 24358 w 411627"/>
                <a:gd name="connsiteY3" fmla="*/ 579786 h 1068622"/>
                <a:gd name="connsiteX4" fmla="*/ 24358 w 411627"/>
                <a:gd name="connsiteY4" fmla="*/ 397886 h 1068622"/>
                <a:gd name="connsiteX5" fmla="*/ 254038 w 411627"/>
                <a:gd name="connsiteY5" fmla="*/ 0 h 1068622"/>
                <a:gd name="connsiteX0" fmla="*/ 254038 w 282769"/>
                <a:gd name="connsiteY0" fmla="*/ 0 h 977672"/>
                <a:gd name="connsiteX1" fmla="*/ 254076 w 282769"/>
                <a:gd name="connsiteY1" fmla="*/ 977672 h 977672"/>
                <a:gd name="connsiteX2" fmla="*/ 24358 w 282769"/>
                <a:gd name="connsiteY2" fmla="*/ 579786 h 977672"/>
                <a:gd name="connsiteX3" fmla="*/ 24358 w 282769"/>
                <a:gd name="connsiteY3" fmla="*/ 397886 h 977672"/>
                <a:gd name="connsiteX4" fmla="*/ 254038 w 282769"/>
                <a:gd name="connsiteY4" fmla="*/ 0 h 977672"/>
                <a:gd name="connsiteX0" fmla="*/ 254076 w 417863"/>
                <a:gd name="connsiteY0" fmla="*/ 977672 h 1141459"/>
                <a:gd name="connsiteX1" fmla="*/ 24358 w 417863"/>
                <a:gd name="connsiteY1" fmla="*/ 579786 h 1141459"/>
                <a:gd name="connsiteX2" fmla="*/ 24358 w 417863"/>
                <a:gd name="connsiteY2" fmla="*/ 397886 h 1141459"/>
                <a:gd name="connsiteX3" fmla="*/ 254038 w 417863"/>
                <a:gd name="connsiteY3" fmla="*/ 0 h 1141459"/>
                <a:gd name="connsiteX4" fmla="*/ 417863 w 417863"/>
                <a:gd name="connsiteY4" fmla="*/ 1141459 h 1141459"/>
                <a:gd name="connsiteX0" fmla="*/ 254076 w 254076"/>
                <a:gd name="connsiteY0" fmla="*/ 977672 h 977672"/>
                <a:gd name="connsiteX1" fmla="*/ 24358 w 254076"/>
                <a:gd name="connsiteY1" fmla="*/ 579786 h 977672"/>
                <a:gd name="connsiteX2" fmla="*/ 24358 w 254076"/>
                <a:gd name="connsiteY2" fmla="*/ 397886 h 977672"/>
                <a:gd name="connsiteX3" fmla="*/ 254038 w 254076"/>
                <a:gd name="connsiteY3" fmla="*/ 0 h 977672"/>
              </a:gdLst>
              <a:ahLst/>
              <a:cxnLst>
                <a:cxn ang="0">
                  <a:pos x="connsiteX0" y="connsiteY0"/>
                </a:cxn>
                <a:cxn ang="0">
                  <a:pos x="connsiteX1" y="connsiteY1"/>
                </a:cxn>
                <a:cxn ang="0">
                  <a:pos x="connsiteX2" y="connsiteY2"/>
                </a:cxn>
                <a:cxn ang="0">
                  <a:pos x="connsiteX3" y="connsiteY3"/>
                </a:cxn>
              </a:cxnLst>
              <a:rect l="l" t="t" r="r" b="b"/>
              <a:pathLst>
                <a:path w="254076" h="977672">
                  <a:moveTo>
                    <a:pt x="254076" y="977672"/>
                  </a:moveTo>
                  <a:lnTo>
                    <a:pt x="24358" y="579786"/>
                  </a:lnTo>
                  <a:cubicBezTo>
                    <a:pt x="-8119" y="523510"/>
                    <a:pt x="-8119" y="454163"/>
                    <a:pt x="24358" y="397886"/>
                  </a:cubicBezTo>
                  <a:lnTo>
                    <a:pt x="254038" y="0"/>
                  </a:lnTo>
                </a:path>
              </a:pathLst>
            </a:custGeom>
            <a:noFill/>
            <a:ln w="12700" cap="flat">
              <a:solidFill>
                <a:schemeClr val="bg1"/>
              </a:solidFill>
              <a:prstDash val="solid"/>
              <a:miter/>
            </a:ln>
          </p:spPr>
          <p:txBody>
            <a:bodyPr rtlCol="0" anchor="ctr"/>
            <a:lstStyle/>
            <a:p>
              <a:endParaRPr lang="en-IN">
                <a:latin typeface="Avenir Next LT Pro Light" panose="020B0304020202020204" pitchFamily="34" charset="0"/>
              </a:endParaRPr>
            </a:p>
          </p:txBody>
        </p:sp>
      </p:grpSp>
      <p:sp>
        <p:nvSpPr>
          <p:cNvPr id="69" name="TextBox 68">
            <a:extLst>
              <a:ext uri="{FF2B5EF4-FFF2-40B4-BE49-F238E27FC236}">
                <a16:creationId xmlns:a16="http://schemas.microsoft.com/office/drawing/2014/main" id="{A0C7716E-E38D-4317-B326-8B271730AA30}"/>
              </a:ext>
            </a:extLst>
          </p:cNvPr>
          <p:cNvSpPr txBox="1"/>
          <p:nvPr/>
        </p:nvSpPr>
        <p:spPr>
          <a:xfrm>
            <a:off x="6699305" y="1822088"/>
            <a:ext cx="995239" cy="369332"/>
          </a:xfrm>
          <a:prstGeom prst="rect">
            <a:avLst/>
          </a:prstGeom>
          <a:noFill/>
        </p:spPr>
        <p:txBody>
          <a:bodyPr wrap="square" rtlCol="0">
            <a:spAutoFit/>
          </a:bodyPr>
          <a:lstStyle/>
          <a:p>
            <a:pPr algn="ctr">
              <a:buClr>
                <a:srgbClr val="ACBFBC"/>
              </a:buClr>
            </a:pPr>
            <a:r>
              <a:rPr lang="en-US" b="1" dirty="0">
                <a:solidFill>
                  <a:schemeClr val="bg1"/>
                </a:solidFill>
                <a:latin typeface="Avenir Next LT Pro Light" panose="020B0304020202020204" pitchFamily="34" charset="0"/>
              </a:rPr>
              <a:t>Style</a:t>
            </a:r>
            <a:endParaRPr lang="en-US" sz="1600" b="1" dirty="0">
              <a:solidFill>
                <a:schemeClr val="bg1"/>
              </a:solidFill>
              <a:latin typeface="Avenir Next LT Pro Light" panose="020B0304020202020204" pitchFamily="34" charset="0"/>
            </a:endParaRPr>
          </a:p>
        </p:txBody>
      </p:sp>
      <p:sp>
        <p:nvSpPr>
          <p:cNvPr id="70" name="TextBox 69">
            <a:extLst>
              <a:ext uri="{FF2B5EF4-FFF2-40B4-BE49-F238E27FC236}">
                <a16:creationId xmlns:a16="http://schemas.microsoft.com/office/drawing/2014/main" id="{89AF8D72-B343-4EF7-863F-BC44A3D7A3D8}"/>
              </a:ext>
            </a:extLst>
          </p:cNvPr>
          <p:cNvSpPr txBox="1"/>
          <p:nvPr/>
        </p:nvSpPr>
        <p:spPr>
          <a:xfrm>
            <a:off x="8081315" y="1606645"/>
            <a:ext cx="3666458" cy="830997"/>
          </a:xfrm>
          <a:prstGeom prst="rect">
            <a:avLst/>
          </a:prstGeom>
          <a:noFill/>
        </p:spPr>
        <p:txBody>
          <a:bodyPr wrap="square" rtlCol="0">
            <a:spAutoFit/>
          </a:bodyPr>
          <a:lstStyle/>
          <a:p>
            <a:pPr marL="285750" indent="-285750">
              <a:buClr>
                <a:srgbClr val="ACBFBC"/>
              </a:buClr>
              <a:buFont typeface="Arial" panose="020B0604020202020204" pitchFamily="34" charset="0"/>
              <a:buChar char="•"/>
            </a:pPr>
            <a:r>
              <a:rPr lang="en-GB" sz="1600" dirty="0">
                <a:solidFill>
                  <a:schemeClr val="tx1">
                    <a:lumMod val="75000"/>
                  </a:schemeClr>
                </a:solidFill>
                <a:latin typeface="Avenir Next LT Pro Light" panose="020B0304020202020204" pitchFamily="34" charset="0"/>
              </a:rPr>
              <a:t>Actively Managed, Adaptive Investment Process, Non-consensus, Value centric approach</a:t>
            </a:r>
          </a:p>
        </p:txBody>
      </p:sp>
      <p:sp>
        <p:nvSpPr>
          <p:cNvPr id="71" name="Freeform: Shape 70">
            <a:extLst>
              <a:ext uri="{FF2B5EF4-FFF2-40B4-BE49-F238E27FC236}">
                <a16:creationId xmlns:a16="http://schemas.microsoft.com/office/drawing/2014/main" id="{A5EC23BA-9076-41B5-B6F5-A2D3665498E8}"/>
              </a:ext>
            </a:extLst>
          </p:cNvPr>
          <p:cNvSpPr/>
          <p:nvPr/>
        </p:nvSpPr>
        <p:spPr>
          <a:xfrm>
            <a:off x="5775431" y="4587922"/>
            <a:ext cx="6792762" cy="1369327"/>
          </a:xfrm>
          <a:custGeom>
            <a:avLst/>
            <a:gdLst>
              <a:gd name="connsiteX0" fmla="*/ 486042 w 6792762"/>
              <a:gd name="connsiteY0" fmla="*/ 0 h 1369327"/>
              <a:gd name="connsiteX1" fmla="*/ 2272331 w 6792762"/>
              <a:gd name="connsiteY1" fmla="*/ 0 h 1369327"/>
              <a:gd name="connsiteX2" fmla="*/ 4520345 w 6792762"/>
              <a:gd name="connsiteY2" fmla="*/ 0 h 1369327"/>
              <a:gd name="connsiteX3" fmla="*/ 4520388 w 6792762"/>
              <a:gd name="connsiteY3" fmla="*/ 0 h 1369327"/>
              <a:gd name="connsiteX4" fmla="*/ 6306634 w 6792762"/>
              <a:gd name="connsiteY4" fmla="*/ 0 h 1369327"/>
              <a:gd name="connsiteX5" fmla="*/ 6306677 w 6792762"/>
              <a:gd name="connsiteY5" fmla="*/ 0 h 1369327"/>
              <a:gd name="connsiteX6" fmla="*/ 6492728 w 6792762"/>
              <a:gd name="connsiteY6" fmla="*/ 107402 h 1369327"/>
              <a:gd name="connsiteX7" fmla="*/ 6763999 w 6792762"/>
              <a:gd name="connsiteY7" fmla="*/ 577262 h 1369327"/>
              <a:gd name="connsiteX8" fmla="*/ 6763999 w 6792762"/>
              <a:gd name="connsiteY8" fmla="*/ 792065 h 1369327"/>
              <a:gd name="connsiteX9" fmla="*/ 6492728 w 6792762"/>
              <a:gd name="connsiteY9" fmla="*/ 1261925 h 1369327"/>
              <a:gd name="connsiteX10" fmla="*/ 6306677 w 6792762"/>
              <a:gd name="connsiteY10" fmla="*/ 1369327 h 1369327"/>
              <a:gd name="connsiteX11" fmla="*/ 4520388 w 6792762"/>
              <a:gd name="connsiteY11" fmla="*/ 1369327 h 1369327"/>
              <a:gd name="connsiteX12" fmla="*/ 2272374 w 6792762"/>
              <a:gd name="connsiteY12" fmla="*/ 1369327 h 1369327"/>
              <a:gd name="connsiteX13" fmla="*/ 486085 w 6792762"/>
              <a:gd name="connsiteY13" fmla="*/ 1369327 h 1369327"/>
              <a:gd name="connsiteX14" fmla="*/ 300035 w 6792762"/>
              <a:gd name="connsiteY14" fmla="*/ 1261925 h 1369327"/>
              <a:gd name="connsiteX15" fmla="*/ 28764 w 6792762"/>
              <a:gd name="connsiteY15" fmla="*/ 792065 h 1369327"/>
              <a:gd name="connsiteX16" fmla="*/ 28764 w 6792762"/>
              <a:gd name="connsiteY16" fmla="*/ 577262 h 1369327"/>
              <a:gd name="connsiteX17" fmla="*/ 299991 w 6792762"/>
              <a:gd name="connsiteY17" fmla="*/ 107402 h 1369327"/>
              <a:gd name="connsiteX18" fmla="*/ 486042 w 6792762"/>
              <a:gd name="connsiteY18" fmla="*/ 0 h 13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92762" h="1369327">
                <a:moveTo>
                  <a:pt x="486042" y="0"/>
                </a:moveTo>
                <a:lnTo>
                  <a:pt x="2272331" y="0"/>
                </a:lnTo>
                <a:lnTo>
                  <a:pt x="4520345" y="0"/>
                </a:lnTo>
                <a:lnTo>
                  <a:pt x="4520388" y="0"/>
                </a:lnTo>
                <a:lnTo>
                  <a:pt x="6306634" y="0"/>
                </a:lnTo>
                <a:lnTo>
                  <a:pt x="6306677" y="0"/>
                </a:lnTo>
                <a:cubicBezTo>
                  <a:pt x="6383423" y="0"/>
                  <a:pt x="6454376" y="40946"/>
                  <a:pt x="6492728" y="107402"/>
                </a:cubicBezTo>
                <a:lnTo>
                  <a:pt x="6763999" y="577262"/>
                </a:lnTo>
                <a:cubicBezTo>
                  <a:pt x="6802350" y="643718"/>
                  <a:pt x="6802350" y="725609"/>
                  <a:pt x="6763999" y="792065"/>
                </a:cubicBezTo>
                <a:lnTo>
                  <a:pt x="6492728" y="1261925"/>
                </a:lnTo>
                <a:cubicBezTo>
                  <a:pt x="6454333" y="1328381"/>
                  <a:pt x="6383423" y="1369327"/>
                  <a:pt x="6306677" y="1369327"/>
                </a:cubicBezTo>
                <a:lnTo>
                  <a:pt x="4520388" y="1369327"/>
                </a:lnTo>
                <a:lnTo>
                  <a:pt x="2272374" y="1369327"/>
                </a:lnTo>
                <a:lnTo>
                  <a:pt x="486085" y="1369327"/>
                </a:lnTo>
                <a:cubicBezTo>
                  <a:pt x="409339" y="1369327"/>
                  <a:pt x="338386" y="1328381"/>
                  <a:pt x="300035" y="1261925"/>
                </a:cubicBezTo>
                <a:lnTo>
                  <a:pt x="28764" y="792065"/>
                </a:lnTo>
                <a:cubicBezTo>
                  <a:pt x="-9588" y="725609"/>
                  <a:pt x="-9588" y="643718"/>
                  <a:pt x="28764" y="577262"/>
                </a:cubicBezTo>
                <a:lnTo>
                  <a:pt x="299991" y="107402"/>
                </a:lnTo>
                <a:cubicBezTo>
                  <a:pt x="338386" y="40946"/>
                  <a:pt x="409295" y="0"/>
                  <a:pt x="486042" y="0"/>
                </a:cubicBezTo>
                <a:close/>
              </a:path>
            </a:pathLst>
          </a:custGeom>
          <a:gradFill flip="none" rotWithShape="1">
            <a:gsLst>
              <a:gs pos="54000">
                <a:schemeClr val="bg1"/>
              </a:gs>
              <a:gs pos="100000">
                <a:schemeClr val="bg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rgbClr val="4B4B51"/>
              </a:solidFill>
              <a:latin typeface="Avenir Next LT Pro Light" panose="020B0304020202020204" pitchFamily="34" charset="0"/>
              <a:ea typeface="Roboto" panose="02000000000000000000" pitchFamily="2" charset="0"/>
            </a:endParaRPr>
          </a:p>
        </p:txBody>
      </p:sp>
      <p:sp>
        <p:nvSpPr>
          <p:cNvPr id="72" name="Freeform: Shape 71">
            <a:extLst>
              <a:ext uri="{FF2B5EF4-FFF2-40B4-BE49-F238E27FC236}">
                <a16:creationId xmlns:a16="http://schemas.microsoft.com/office/drawing/2014/main" id="{58FA6A31-C56D-4682-B5E4-1AAFC85A6835}"/>
              </a:ext>
            </a:extLst>
          </p:cNvPr>
          <p:cNvSpPr/>
          <p:nvPr/>
        </p:nvSpPr>
        <p:spPr>
          <a:xfrm>
            <a:off x="5865260" y="4692799"/>
            <a:ext cx="692621" cy="1159572"/>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621" h="1159572">
                <a:moveTo>
                  <a:pt x="411590" y="0"/>
                </a:moveTo>
                <a:lnTo>
                  <a:pt x="692621" y="0"/>
                </a:lnTo>
                <a:lnTo>
                  <a:pt x="692621" y="1159572"/>
                </a:lnTo>
                <a:lnTo>
                  <a:pt x="411627" y="1159572"/>
                </a:lnTo>
                <a:cubicBezTo>
                  <a:pt x="346637" y="1159572"/>
                  <a:pt x="286552" y="1124898"/>
                  <a:pt x="254076" y="1068622"/>
                </a:cubicBezTo>
                <a:lnTo>
                  <a:pt x="24358" y="670736"/>
                </a:lnTo>
                <a:cubicBezTo>
                  <a:pt x="-8119" y="614460"/>
                  <a:pt x="-8119" y="545113"/>
                  <a:pt x="24358" y="488836"/>
                </a:cubicBezTo>
                <a:lnTo>
                  <a:pt x="254038" y="90950"/>
                </a:lnTo>
                <a:cubicBezTo>
                  <a:pt x="286552" y="34674"/>
                  <a:pt x="346599" y="0"/>
                  <a:pt x="411590" y="0"/>
                </a:cubicBezTo>
                <a:close/>
              </a:path>
            </a:pathLst>
          </a:custGeom>
          <a:solidFill>
            <a:srgbClr val="8A8A8A"/>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73" name="Rectangle: Rounded Corners 72">
            <a:extLst>
              <a:ext uri="{FF2B5EF4-FFF2-40B4-BE49-F238E27FC236}">
                <a16:creationId xmlns:a16="http://schemas.microsoft.com/office/drawing/2014/main" id="{9F0A0220-2154-4184-9DB1-FE1CC8408137}"/>
              </a:ext>
            </a:extLst>
          </p:cNvPr>
          <p:cNvSpPr/>
          <p:nvPr/>
        </p:nvSpPr>
        <p:spPr>
          <a:xfrm>
            <a:off x="6379846" y="4692799"/>
            <a:ext cx="1514061" cy="1159572"/>
          </a:xfrm>
          <a:prstGeom prst="roundRect">
            <a:avLst>
              <a:gd name="adj" fmla="val 10281"/>
            </a:avLst>
          </a:prstGeom>
          <a:solidFill>
            <a:srgbClr val="8A8A8A"/>
          </a:solidFill>
          <a:ln w="9525" cap="flat">
            <a:noFill/>
            <a:prstDash val="solid"/>
            <a:miter/>
          </a:ln>
        </p:spPr>
        <p:txBody>
          <a:bodyPr rtlCol="0" anchor="ctr"/>
          <a:lstStyle/>
          <a:p>
            <a:endParaRPr lang="en-IN" dirty="0">
              <a:latin typeface="Avenir Next LT Pro Light" panose="020B0304020202020204" pitchFamily="34" charset="0"/>
            </a:endParaRPr>
          </a:p>
        </p:txBody>
      </p:sp>
      <p:grpSp>
        <p:nvGrpSpPr>
          <p:cNvPr id="74" name="Group 73">
            <a:extLst>
              <a:ext uri="{FF2B5EF4-FFF2-40B4-BE49-F238E27FC236}">
                <a16:creationId xmlns:a16="http://schemas.microsoft.com/office/drawing/2014/main" id="{AA72A966-F5C5-4532-8BF6-A21E3CA443FE}"/>
              </a:ext>
            </a:extLst>
          </p:cNvPr>
          <p:cNvGrpSpPr/>
          <p:nvPr/>
        </p:nvGrpSpPr>
        <p:grpSpPr>
          <a:xfrm>
            <a:off x="7833620" y="4999675"/>
            <a:ext cx="157866" cy="545820"/>
            <a:chOff x="2580574" y="1741868"/>
            <a:chExt cx="157866" cy="545820"/>
          </a:xfrm>
          <a:solidFill>
            <a:srgbClr val="8A8A8A"/>
          </a:solidFill>
        </p:grpSpPr>
        <p:sp>
          <p:nvSpPr>
            <p:cNvPr id="75" name="Freeform: Shape 74">
              <a:extLst>
                <a:ext uri="{FF2B5EF4-FFF2-40B4-BE49-F238E27FC236}">
                  <a16:creationId xmlns:a16="http://schemas.microsoft.com/office/drawing/2014/main" id="{7AAF39D3-0F0D-4B97-BE8D-8A0F38779B47}"/>
                </a:ext>
              </a:extLst>
            </p:cNvPr>
            <p:cNvSpPr/>
            <p:nvPr/>
          </p:nvSpPr>
          <p:spPr>
            <a:xfrm flipH="1">
              <a:off x="2580574" y="1741868"/>
              <a:ext cx="157866" cy="545820"/>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 name="connsiteX0" fmla="*/ 411590 w 692621"/>
                <a:gd name="connsiteY0" fmla="*/ 0 h 1159572"/>
                <a:gd name="connsiteX1" fmla="*/ 692621 w 692621"/>
                <a:gd name="connsiteY1" fmla="*/ 0 h 1159572"/>
                <a:gd name="connsiteX2" fmla="*/ 411627 w 692621"/>
                <a:gd name="connsiteY2" fmla="*/ 1159572 h 1159572"/>
                <a:gd name="connsiteX3" fmla="*/ 254076 w 692621"/>
                <a:gd name="connsiteY3" fmla="*/ 1068622 h 1159572"/>
                <a:gd name="connsiteX4" fmla="*/ 24358 w 692621"/>
                <a:gd name="connsiteY4" fmla="*/ 670736 h 1159572"/>
                <a:gd name="connsiteX5" fmla="*/ 24358 w 692621"/>
                <a:gd name="connsiteY5" fmla="*/ 488836 h 1159572"/>
                <a:gd name="connsiteX6" fmla="*/ 254038 w 692621"/>
                <a:gd name="connsiteY6" fmla="*/ 90950 h 1159572"/>
                <a:gd name="connsiteX7" fmla="*/ 411590 w 692621"/>
                <a:gd name="connsiteY7" fmla="*/ 0 h 1159572"/>
                <a:gd name="connsiteX0" fmla="*/ 411590 w 411627"/>
                <a:gd name="connsiteY0" fmla="*/ 0 h 1159572"/>
                <a:gd name="connsiteX1" fmla="*/ 411627 w 411627"/>
                <a:gd name="connsiteY1" fmla="*/ 1159572 h 1159572"/>
                <a:gd name="connsiteX2" fmla="*/ 254076 w 411627"/>
                <a:gd name="connsiteY2" fmla="*/ 1068622 h 1159572"/>
                <a:gd name="connsiteX3" fmla="*/ 24358 w 411627"/>
                <a:gd name="connsiteY3" fmla="*/ 670736 h 1159572"/>
                <a:gd name="connsiteX4" fmla="*/ 24358 w 411627"/>
                <a:gd name="connsiteY4" fmla="*/ 488836 h 1159572"/>
                <a:gd name="connsiteX5" fmla="*/ 254038 w 411627"/>
                <a:gd name="connsiteY5" fmla="*/ 90950 h 1159572"/>
                <a:gd name="connsiteX6" fmla="*/ 411590 w 411627"/>
                <a:gd name="connsiteY6" fmla="*/ 0 h 1159572"/>
                <a:gd name="connsiteX0" fmla="*/ 254038 w 411627"/>
                <a:gd name="connsiteY0" fmla="*/ 0 h 1068622"/>
                <a:gd name="connsiteX1" fmla="*/ 411627 w 411627"/>
                <a:gd name="connsiteY1" fmla="*/ 1068622 h 1068622"/>
                <a:gd name="connsiteX2" fmla="*/ 254076 w 411627"/>
                <a:gd name="connsiteY2" fmla="*/ 977672 h 1068622"/>
                <a:gd name="connsiteX3" fmla="*/ 24358 w 411627"/>
                <a:gd name="connsiteY3" fmla="*/ 579786 h 1068622"/>
                <a:gd name="connsiteX4" fmla="*/ 24358 w 411627"/>
                <a:gd name="connsiteY4" fmla="*/ 397886 h 1068622"/>
                <a:gd name="connsiteX5" fmla="*/ 254038 w 411627"/>
                <a:gd name="connsiteY5" fmla="*/ 0 h 1068622"/>
                <a:gd name="connsiteX0" fmla="*/ 254038 w 282769"/>
                <a:gd name="connsiteY0" fmla="*/ 0 h 977672"/>
                <a:gd name="connsiteX1" fmla="*/ 254076 w 282769"/>
                <a:gd name="connsiteY1" fmla="*/ 977672 h 977672"/>
                <a:gd name="connsiteX2" fmla="*/ 24358 w 282769"/>
                <a:gd name="connsiteY2" fmla="*/ 579786 h 977672"/>
                <a:gd name="connsiteX3" fmla="*/ 24358 w 282769"/>
                <a:gd name="connsiteY3" fmla="*/ 397886 h 977672"/>
                <a:gd name="connsiteX4" fmla="*/ 254038 w 282769"/>
                <a:gd name="connsiteY4" fmla="*/ 0 h 97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769" h="977672">
                  <a:moveTo>
                    <a:pt x="254038" y="0"/>
                  </a:moveTo>
                  <a:cubicBezTo>
                    <a:pt x="292324" y="96631"/>
                    <a:pt x="292356" y="881041"/>
                    <a:pt x="254076" y="977672"/>
                  </a:cubicBezTo>
                  <a:lnTo>
                    <a:pt x="24358" y="579786"/>
                  </a:lnTo>
                  <a:cubicBezTo>
                    <a:pt x="-8119" y="523510"/>
                    <a:pt x="-8119" y="454163"/>
                    <a:pt x="24358" y="397886"/>
                  </a:cubicBezTo>
                  <a:lnTo>
                    <a:pt x="254038" y="0"/>
                  </a:lnTo>
                  <a:close/>
                </a:path>
              </a:pathLst>
            </a:custGeom>
            <a:grpFill/>
            <a:ln w="9525" cap="flat">
              <a:noFill/>
              <a:prstDash val="solid"/>
              <a:miter/>
            </a:ln>
          </p:spPr>
          <p:txBody>
            <a:bodyPr rtlCol="0" anchor="ctr"/>
            <a:lstStyle/>
            <a:p>
              <a:endParaRPr lang="en-IN">
                <a:latin typeface="Avenir Next LT Pro Light" panose="020B0304020202020204" pitchFamily="34" charset="0"/>
              </a:endParaRPr>
            </a:p>
          </p:txBody>
        </p:sp>
        <p:sp>
          <p:nvSpPr>
            <p:cNvPr id="76" name="Freeform: Shape 75">
              <a:extLst>
                <a:ext uri="{FF2B5EF4-FFF2-40B4-BE49-F238E27FC236}">
                  <a16:creationId xmlns:a16="http://schemas.microsoft.com/office/drawing/2014/main" id="{3E040948-AA8F-46ED-B8B6-0B5671B3643F}"/>
                </a:ext>
              </a:extLst>
            </p:cNvPr>
            <p:cNvSpPr/>
            <p:nvPr/>
          </p:nvSpPr>
          <p:spPr>
            <a:xfrm flipH="1">
              <a:off x="2619403" y="1860461"/>
              <a:ext cx="80207" cy="308634"/>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 name="connsiteX0" fmla="*/ 411590 w 692621"/>
                <a:gd name="connsiteY0" fmla="*/ 0 h 1159572"/>
                <a:gd name="connsiteX1" fmla="*/ 692621 w 692621"/>
                <a:gd name="connsiteY1" fmla="*/ 0 h 1159572"/>
                <a:gd name="connsiteX2" fmla="*/ 411627 w 692621"/>
                <a:gd name="connsiteY2" fmla="*/ 1159572 h 1159572"/>
                <a:gd name="connsiteX3" fmla="*/ 254076 w 692621"/>
                <a:gd name="connsiteY3" fmla="*/ 1068622 h 1159572"/>
                <a:gd name="connsiteX4" fmla="*/ 24358 w 692621"/>
                <a:gd name="connsiteY4" fmla="*/ 670736 h 1159572"/>
                <a:gd name="connsiteX5" fmla="*/ 24358 w 692621"/>
                <a:gd name="connsiteY5" fmla="*/ 488836 h 1159572"/>
                <a:gd name="connsiteX6" fmla="*/ 254038 w 692621"/>
                <a:gd name="connsiteY6" fmla="*/ 90950 h 1159572"/>
                <a:gd name="connsiteX7" fmla="*/ 411590 w 692621"/>
                <a:gd name="connsiteY7" fmla="*/ 0 h 1159572"/>
                <a:gd name="connsiteX0" fmla="*/ 411590 w 411627"/>
                <a:gd name="connsiteY0" fmla="*/ 0 h 1159572"/>
                <a:gd name="connsiteX1" fmla="*/ 411627 w 411627"/>
                <a:gd name="connsiteY1" fmla="*/ 1159572 h 1159572"/>
                <a:gd name="connsiteX2" fmla="*/ 254076 w 411627"/>
                <a:gd name="connsiteY2" fmla="*/ 1068622 h 1159572"/>
                <a:gd name="connsiteX3" fmla="*/ 24358 w 411627"/>
                <a:gd name="connsiteY3" fmla="*/ 670736 h 1159572"/>
                <a:gd name="connsiteX4" fmla="*/ 24358 w 411627"/>
                <a:gd name="connsiteY4" fmla="*/ 488836 h 1159572"/>
                <a:gd name="connsiteX5" fmla="*/ 254038 w 411627"/>
                <a:gd name="connsiteY5" fmla="*/ 90950 h 1159572"/>
                <a:gd name="connsiteX6" fmla="*/ 411590 w 411627"/>
                <a:gd name="connsiteY6" fmla="*/ 0 h 1159572"/>
                <a:gd name="connsiteX0" fmla="*/ 254038 w 411627"/>
                <a:gd name="connsiteY0" fmla="*/ 0 h 1068622"/>
                <a:gd name="connsiteX1" fmla="*/ 411627 w 411627"/>
                <a:gd name="connsiteY1" fmla="*/ 1068622 h 1068622"/>
                <a:gd name="connsiteX2" fmla="*/ 254076 w 411627"/>
                <a:gd name="connsiteY2" fmla="*/ 977672 h 1068622"/>
                <a:gd name="connsiteX3" fmla="*/ 24358 w 411627"/>
                <a:gd name="connsiteY3" fmla="*/ 579786 h 1068622"/>
                <a:gd name="connsiteX4" fmla="*/ 24358 w 411627"/>
                <a:gd name="connsiteY4" fmla="*/ 397886 h 1068622"/>
                <a:gd name="connsiteX5" fmla="*/ 254038 w 411627"/>
                <a:gd name="connsiteY5" fmla="*/ 0 h 1068622"/>
                <a:gd name="connsiteX0" fmla="*/ 254038 w 282769"/>
                <a:gd name="connsiteY0" fmla="*/ 0 h 977672"/>
                <a:gd name="connsiteX1" fmla="*/ 254076 w 282769"/>
                <a:gd name="connsiteY1" fmla="*/ 977672 h 977672"/>
                <a:gd name="connsiteX2" fmla="*/ 24358 w 282769"/>
                <a:gd name="connsiteY2" fmla="*/ 579786 h 977672"/>
                <a:gd name="connsiteX3" fmla="*/ 24358 w 282769"/>
                <a:gd name="connsiteY3" fmla="*/ 397886 h 977672"/>
                <a:gd name="connsiteX4" fmla="*/ 254038 w 282769"/>
                <a:gd name="connsiteY4" fmla="*/ 0 h 977672"/>
                <a:gd name="connsiteX0" fmla="*/ 254076 w 417863"/>
                <a:gd name="connsiteY0" fmla="*/ 977672 h 1141459"/>
                <a:gd name="connsiteX1" fmla="*/ 24358 w 417863"/>
                <a:gd name="connsiteY1" fmla="*/ 579786 h 1141459"/>
                <a:gd name="connsiteX2" fmla="*/ 24358 w 417863"/>
                <a:gd name="connsiteY2" fmla="*/ 397886 h 1141459"/>
                <a:gd name="connsiteX3" fmla="*/ 254038 w 417863"/>
                <a:gd name="connsiteY3" fmla="*/ 0 h 1141459"/>
                <a:gd name="connsiteX4" fmla="*/ 417863 w 417863"/>
                <a:gd name="connsiteY4" fmla="*/ 1141459 h 1141459"/>
                <a:gd name="connsiteX0" fmla="*/ 254076 w 254076"/>
                <a:gd name="connsiteY0" fmla="*/ 977672 h 977672"/>
                <a:gd name="connsiteX1" fmla="*/ 24358 w 254076"/>
                <a:gd name="connsiteY1" fmla="*/ 579786 h 977672"/>
                <a:gd name="connsiteX2" fmla="*/ 24358 w 254076"/>
                <a:gd name="connsiteY2" fmla="*/ 397886 h 977672"/>
                <a:gd name="connsiteX3" fmla="*/ 254038 w 254076"/>
                <a:gd name="connsiteY3" fmla="*/ 0 h 977672"/>
              </a:gdLst>
              <a:ahLst/>
              <a:cxnLst>
                <a:cxn ang="0">
                  <a:pos x="connsiteX0" y="connsiteY0"/>
                </a:cxn>
                <a:cxn ang="0">
                  <a:pos x="connsiteX1" y="connsiteY1"/>
                </a:cxn>
                <a:cxn ang="0">
                  <a:pos x="connsiteX2" y="connsiteY2"/>
                </a:cxn>
                <a:cxn ang="0">
                  <a:pos x="connsiteX3" y="connsiteY3"/>
                </a:cxn>
              </a:cxnLst>
              <a:rect l="l" t="t" r="r" b="b"/>
              <a:pathLst>
                <a:path w="254076" h="977672">
                  <a:moveTo>
                    <a:pt x="254076" y="977672"/>
                  </a:moveTo>
                  <a:lnTo>
                    <a:pt x="24358" y="579786"/>
                  </a:lnTo>
                  <a:cubicBezTo>
                    <a:pt x="-8119" y="523510"/>
                    <a:pt x="-8119" y="454163"/>
                    <a:pt x="24358" y="397886"/>
                  </a:cubicBezTo>
                  <a:lnTo>
                    <a:pt x="254038" y="0"/>
                  </a:lnTo>
                </a:path>
              </a:pathLst>
            </a:custGeom>
            <a:grpFill/>
            <a:ln w="12700" cap="flat">
              <a:solidFill>
                <a:schemeClr val="bg1"/>
              </a:solidFill>
              <a:prstDash val="solid"/>
              <a:miter/>
            </a:ln>
          </p:spPr>
          <p:txBody>
            <a:bodyPr rtlCol="0" anchor="ctr"/>
            <a:lstStyle/>
            <a:p>
              <a:endParaRPr lang="en-IN">
                <a:latin typeface="Avenir Next LT Pro Light" panose="020B0304020202020204" pitchFamily="34" charset="0"/>
              </a:endParaRPr>
            </a:p>
          </p:txBody>
        </p:sp>
      </p:grpSp>
      <p:sp>
        <p:nvSpPr>
          <p:cNvPr id="77" name="TextBox 76">
            <a:extLst>
              <a:ext uri="{FF2B5EF4-FFF2-40B4-BE49-F238E27FC236}">
                <a16:creationId xmlns:a16="http://schemas.microsoft.com/office/drawing/2014/main" id="{74F44546-480F-4B0E-A227-122005649006}"/>
              </a:ext>
            </a:extLst>
          </p:cNvPr>
          <p:cNvSpPr txBox="1"/>
          <p:nvPr/>
        </p:nvSpPr>
        <p:spPr>
          <a:xfrm>
            <a:off x="6522382" y="5123330"/>
            <a:ext cx="1349084" cy="369332"/>
          </a:xfrm>
          <a:prstGeom prst="rect">
            <a:avLst/>
          </a:prstGeom>
          <a:noFill/>
        </p:spPr>
        <p:txBody>
          <a:bodyPr wrap="square" rtlCol="0">
            <a:spAutoFit/>
          </a:bodyPr>
          <a:lstStyle/>
          <a:p>
            <a:pPr algn="ctr">
              <a:buClr>
                <a:srgbClr val="ACBFBC"/>
              </a:buClr>
            </a:pPr>
            <a:r>
              <a:rPr lang="en-US" b="1" dirty="0">
                <a:solidFill>
                  <a:schemeClr val="bg1"/>
                </a:solidFill>
                <a:latin typeface="Avenir Next LT Pro Light" panose="020B0304020202020204" pitchFamily="34" charset="0"/>
              </a:rPr>
              <a:t>Why</a:t>
            </a:r>
            <a:endParaRPr lang="en-US" sz="1600" b="1" dirty="0">
              <a:solidFill>
                <a:schemeClr val="bg1"/>
              </a:solidFill>
              <a:latin typeface="Avenir Next LT Pro Light" panose="020B0304020202020204" pitchFamily="34" charset="0"/>
            </a:endParaRPr>
          </a:p>
        </p:txBody>
      </p:sp>
      <p:sp>
        <p:nvSpPr>
          <p:cNvPr id="78" name="TextBox 77">
            <a:extLst>
              <a:ext uri="{FF2B5EF4-FFF2-40B4-BE49-F238E27FC236}">
                <a16:creationId xmlns:a16="http://schemas.microsoft.com/office/drawing/2014/main" id="{2118DF82-590F-4AE2-94BA-08953616E271}"/>
              </a:ext>
            </a:extLst>
          </p:cNvPr>
          <p:cNvSpPr txBox="1"/>
          <p:nvPr/>
        </p:nvSpPr>
        <p:spPr>
          <a:xfrm>
            <a:off x="8081315" y="4857087"/>
            <a:ext cx="4039565" cy="830997"/>
          </a:xfrm>
          <a:prstGeom prst="rect">
            <a:avLst/>
          </a:prstGeom>
          <a:noFill/>
        </p:spPr>
        <p:txBody>
          <a:bodyPr wrap="square" rtlCol="0">
            <a:spAutoFit/>
          </a:bodyPr>
          <a:lstStyle/>
          <a:p>
            <a:pPr marL="285750" indent="-285750">
              <a:buClr>
                <a:srgbClr val="ED6423"/>
              </a:buClr>
              <a:buFont typeface="Arial" panose="020B0604020202020204" pitchFamily="34" charset="0"/>
              <a:buChar char="•"/>
            </a:pPr>
            <a:r>
              <a:rPr lang="en-US" sz="1600" dirty="0">
                <a:solidFill>
                  <a:schemeClr val="tx1">
                    <a:lumMod val="75000"/>
                  </a:schemeClr>
                </a:solidFill>
                <a:latin typeface="Avenir Next LT Pro Light" panose="020B0304020202020204" pitchFamily="34" charset="0"/>
              </a:rPr>
              <a:t>2/3rd Cos. have outperformed Nifty 500 over last 3 and 5 years in this segment</a:t>
            </a:r>
          </a:p>
        </p:txBody>
      </p:sp>
      <p:sp>
        <p:nvSpPr>
          <p:cNvPr id="79" name="Freeform: Shape 78">
            <a:extLst>
              <a:ext uri="{FF2B5EF4-FFF2-40B4-BE49-F238E27FC236}">
                <a16:creationId xmlns:a16="http://schemas.microsoft.com/office/drawing/2014/main" id="{052CBA23-8768-4379-954C-0E9CD205F51B}"/>
              </a:ext>
            </a:extLst>
          </p:cNvPr>
          <p:cNvSpPr/>
          <p:nvPr/>
        </p:nvSpPr>
        <p:spPr>
          <a:xfrm>
            <a:off x="5775431" y="2962702"/>
            <a:ext cx="6163067" cy="1369327"/>
          </a:xfrm>
          <a:custGeom>
            <a:avLst/>
            <a:gdLst>
              <a:gd name="connsiteX0" fmla="*/ 486042 w 6163067"/>
              <a:gd name="connsiteY0" fmla="*/ 0 h 1369327"/>
              <a:gd name="connsiteX1" fmla="*/ 1642636 w 6163067"/>
              <a:gd name="connsiteY1" fmla="*/ 0 h 1369327"/>
              <a:gd name="connsiteX2" fmla="*/ 4520345 w 6163067"/>
              <a:gd name="connsiteY2" fmla="*/ 0 h 1369327"/>
              <a:gd name="connsiteX3" fmla="*/ 4520388 w 6163067"/>
              <a:gd name="connsiteY3" fmla="*/ 0 h 1369327"/>
              <a:gd name="connsiteX4" fmla="*/ 5676939 w 6163067"/>
              <a:gd name="connsiteY4" fmla="*/ 0 h 1369327"/>
              <a:gd name="connsiteX5" fmla="*/ 5676982 w 6163067"/>
              <a:gd name="connsiteY5" fmla="*/ 0 h 1369327"/>
              <a:gd name="connsiteX6" fmla="*/ 5863033 w 6163067"/>
              <a:gd name="connsiteY6" fmla="*/ 107402 h 1369327"/>
              <a:gd name="connsiteX7" fmla="*/ 6134304 w 6163067"/>
              <a:gd name="connsiteY7" fmla="*/ 577262 h 1369327"/>
              <a:gd name="connsiteX8" fmla="*/ 6134304 w 6163067"/>
              <a:gd name="connsiteY8" fmla="*/ 792065 h 1369327"/>
              <a:gd name="connsiteX9" fmla="*/ 5863033 w 6163067"/>
              <a:gd name="connsiteY9" fmla="*/ 1261925 h 1369327"/>
              <a:gd name="connsiteX10" fmla="*/ 5676982 w 6163067"/>
              <a:gd name="connsiteY10" fmla="*/ 1369327 h 1369327"/>
              <a:gd name="connsiteX11" fmla="*/ 4520388 w 6163067"/>
              <a:gd name="connsiteY11" fmla="*/ 1369327 h 1369327"/>
              <a:gd name="connsiteX12" fmla="*/ 1642679 w 6163067"/>
              <a:gd name="connsiteY12" fmla="*/ 1369327 h 1369327"/>
              <a:gd name="connsiteX13" fmla="*/ 486085 w 6163067"/>
              <a:gd name="connsiteY13" fmla="*/ 1369327 h 1369327"/>
              <a:gd name="connsiteX14" fmla="*/ 300035 w 6163067"/>
              <a:gd name="connsiteY14" fmla="*/ 1261925 h 1369327"/>
              <a:gd name="connsiteX15" fmla="*/ 28764 w 6163067"/>
              <a:gd name="connsiteY15" fmla="*/ 792065 h 1369327"/>
              <a:gd name="connsiteX16" fmla="*/ 28764 w 6163067"/>
              <a:gd name="connsiteY16" fmla="*/ 577262 h 1369327"/>
              <a:gd name="connsiteX17" fmla="*/ 299991 w 6163067"/>
              <a:gd name="connsiteY17" fmla="*/ 107402 h 1369327"/>
              <a:gd name="connsiteX18" fmla="*/ 486042 w 6163067"/>
              <a:gd name="connsiteY18" fmla="*/ 0 h 13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63067" h="1369327">
                <a:moveTo>
                  <a:pt x="486042" y="0"/>
                </a:moveTo>
                <a:lnTo>
                  <a:pt x="1642636" y="0"/>
                </a:lnTo>
                <a:lnTo>
                  <a:pt x="4520345" y="0"/>
                </a:lnTo>
                <a:lnTo>
                  <a:pt x="4520388" y="0"/>
                </a:lnTo>
                <a:lnTo>
                  <a:pt x="5676939" y="0"/>
                </a:lnTo>
                <a:lnTo>
                  <a:pt x="5676982" y="0"/>
                </a:lnTo>
                <a:cubicBezTo>
                  <a:pt x="5753728" y="0"/>
                  <a:pt x="5824681" y="40946"/>
                  <a:pt x="5863033" y="107402"/>
                </a:cubicBezTo>
                <a:lnTo>
                  <a:pt x="6134304" y="577262"/>
                </a:lnTo>
                <a:cubicBezTo>
                  <a:pt x="6172655" y="643718"/>
                  <a:pt x="6172655" y="725609"/>
                  <a:pt x="6134304" y="792065"/>
                </a:cubicBezTo>
                <a:lnTo>
                  <a:pt x="5863033" y="1261925"/>
                </a:lnTo>
                <a:cubicBezTo>
                  <a:pt x="5824638" y="1328381"/>
                  <a:pt x="5753728" y="1369327"/>
                  <a:pt x="5676982" y="1369327"/>
                </a:cubicBezTo>
                <a:lnTo>
                  <a:pt x="4520388" y="1369327"/>
                </a:lnTo>
                <a:lnTo>
                  <a:pt x="1642679" y="1369327"/>
                </a:lnTo>
                <a:lnTo>
                  <a:pt x="486085" y="1369327"/>
                </a:lnTo>
                <a:cubicBezTo>
                  <a:pt x="409339" y="1369327"/>
                  <a:pt x="338386" y="1328381"/>
                  <a:pt x="300035" y="1261925"/>
                </a:cubicBezTo>
                <a:lnTo>
                  <a:pt x="28764" y="792065"/>
                </a:lnTo>
                <a:cubicBezTo>
                  <a:pt x="-9588" y="725609"/>
                  <a:pt x="-9588" y="643718"/>
                  <a:pt x="28764" y="577262"/>
                </a:cubicBezTo>
                <a:lnTo>
                  <a:pt x="299991" y="107402"/>
                </a:lnTo>
                <a:cubicBezTo>
                  <a:pt x="338386" y="40946"/>
                  <a:pt x="409295" y="0"/>
                  <a:pt x="486042" y="0"/>
                </a:cubicBezTo>
                <a:close/>
              </a:path>
            </a:pathLst>
          </a:custGeom>
          <a:gradFill flip="none" rotWithShape="1">
            <a:gsLst>
              <a:gs pos="54000">
                <a:schemeClr val="bg1"/>
              </a:gs>
              <a:gs pos="100000">
                <a:schemeClr val="bg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srgbClr val="4B4B51"/>
              </a:solidFill>
              <a:latin typeface="Avenir Next LT Pro Light" panose="020B0304020202020204" pitchFamily="34" charset="0"/>
              <a:ea typeface="Roboto" panose="02000000000000000000" pitchFamily="2" charset="0"/>
            </a:endParaRPr>
          </a:p>
        </p:txBody>
      </p:sp>
      <p:sp>
        <p:nvSpPr>
          <p:cNvPr id="80" name="Rectangle: Rounded Corners 79">
            <a:extLst>
              <a:ext uri="{FF2B5EF4-FFF2-40B4-BE49-F238E27FC236}">
                <a16:creationId xmlns:a16="http://schemas.microsoft.com/office/drawing/2014/main" id="{96E1FE87-7C71-4604-8DC7-7FDD0A23920E}"/>
              </a:ext>
            </a:extLst>
          </p:cNvPr>
          <p:cNvSpPr/>
          <p:nvPr/>
        </p:nvSpPr>
        <p:spPr>
          <a:xfrm>
            <a:off x="6379846" y="3067579"/>
            <a:ext cx="1514061" cy="1159572"/>
          </a:xfrm>
          <a:prstGeom prst="roundRect">
            <a:avLst>
              <a:gd name="adj" fmla="val 10281"/>
            </a:avLst>
          </a:prstGeom>
          <a:solidFill>
            <a:srgbClr val="ACBFBC"/>
          </a:solidFill>
          <a:ln w="9525" cap="flat">
            <a:noFill/>
            <a:prstDash val="solid"/>
            <a:miter/>
          </a:ln>
        </p:spPr>
        <p:txBody>
          <a:bodyPr rtlCol="0" anchor="ctr"/>
          <a:lstStyle/>
          <a:p>
            <a:endParaRPr lang="en-IN">
              <a:latin typeface="Avenir Next LT Pro Light" panose="020B0304020202020204" pitchFamily="34" charset="0"/>
            </a:endParaRPr>
          </a:p>
        </p:txBody>
      </p:sp>
      <p:grpSp>
        <p:nvGrpSpPr>
          <p:cNvPr id="81" name="Group 80">
            <a:extLst>
              <a:ext uri="{FF2B5EF4-FFF2-40B4-BE49-F238E27FC236}">
                <a16:creationId xmlns:a16="http://schemas.microsoft.com/office/drawing/2014/main" id="{FC144047-4857-4169-A2BC-C37506783743}"/>
              </a:ext>
            </a:extLst>
          </p:cNvPr>
          <p:cNvGrpSpPr/>
          <p:nvPr/>
        </p:nvGrpSpPr>
        <p:grpSpPr>
          <a:xfrm>
            <a:off x="7833620" y="3374455"/>
            <a:ext cx="157866" cy="545820"/>
            <a:chOff x="2580574" y="1741868"/>
            <a:chExt cx="157866" cy="545820"/>
          </a:xfrm>
          <a:solidFill>
            <a:srgbClr val="ACBFBC"/>
          </a:solidFill>
        </p:grpSpPr>
        <p:sp>
          <p:nvSpPr>
            <p:cNvPr id="82" name="Freeform: Shape 81">
              <a:extLst>
                <a:ext uri="{FF2B5EF4-FFF2-40B4-BE49-F238E27FC236}">
                  <a16:creationId xmlns:a16="http://schemas.microsoft.com/office/drawing/2014/main" id="{299197CA-2899-425E-A5D9-6EB62B31D38D}"/>
                </a:ext>
              </a:extLst>
            </p:cNvPr>
            <p:cNvSpPr/>
            <p:nvPr/>
          </p:nvSpPr>
          <p:spPr>
            <a:xfrm flipH="1">
              <a:off x="2580574" y="1741868"/>
              <a:ext cx="157866" cy="545820"/>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 name="connsiteX0" fmla="*/ 411590 w 692621"/>
                <a:gd name="connsiteY0" fmla="*/ 0 h 1159572"/>
                <a:gd name="connsiteX1" fmla="*/ 692621 w 692621"/>
                <a:gd name="connsiteY1" fmla="*/ 0 h 1159572"/>
                <a:gd name="connsiteX2" fmla="*/ 411627 w 692621"/>
                <a:gd name="connsiteY2" fmla="*/ 1159572 h 1159572"/>
                <a:gd name="connsiteX3" fmla="*/ 254076 w 692621"/>
                <a:gd name="connsiteY3" fmla="*/ 1068622 h 1159572"/>
                <a:gd name="connsiteX4" fmla="*/ 24358 w 692621"/>
                <a:gd name="connsiteY4" fmla="*/ 670736 h 1159572"/>
                <a:gd name="connsiteX5" fmla="*/ 24358 w 692621"/>
                <a:gd name="connsiteY5" fmla="*/ 488836 h 1159572"/>
                <a:gd name="connsiteX6" fmla="*/ 254038 w 692621"/>
                <a:gd name="connsiteY6" fmla="*/ 90950 h 1159572"/>
                <a:gd name="connsiteX7" fmla="*/ 411590 w 692621"/>
                <a:gd name="connsiteY7" fmla="*/ 0 h 1159572"/>
                <a:gd name="connsiteX0" fmla="*/ 411590 w 411627"/>
                <a:gd name="connsiteY0" fmla="*/ 0 h 1159572"/>
                <a:gd name="connsiteX1" fmla="*/ 411627 w 411627"/>
                <a:gd name="connsiteY1" fmla="*/ 1159572 h 1159572"/>
                <a:gd name="connsiteX2" fmla="*/ 254076 w 411627"/>
                <a:gd name="connsiteY2" fmla="*/ 1068622 h 1159572"/>
                <a:gd name="connsiteX3" fmla="*/ 24358 w 411627"/>
                <a:gd name="connsiteY3" fmla="*/ 670736 h 1159572"/>
                <a:gd name="connsiteX4" fmla="*/ 24358 w 411627"/>
                <a:gd name="connsiteY4" fmla="*/ 488836 h 1159572"/>
                <a:gd name="connsiteX5" fmla="*/ 254038 w 411627"/>
                <a:gd name="connsiteY5" fmla="*/ 90950 h 1159572"/>
                <a:gd name="connsiteX6" fmla="*/ 411590 w 411627"/>
                <a:gd name="connsiteY6" fmla="*/ 0 h 1159572"/>
                <a:gd name="connsiteX0" fmla="*/ 254038 w 411627"/>
                <a:gd name="connsiteY0" fmla="*/ 0 h 1068622"/>
                <a:gd name="connsiteX1" fmla="*/ 411627 w 411627"/>
                <a:gd name="connsiteY1" fmla="*/ 1068622 h 1068622"/>
                <a:gd name="connsiteX2" fmla="*/ 254076 w 411627"/>
                <a:gd name="connsiteY2" fmla="*/ 977672 h 1068622"/>
                <a:gd name="connsiteX3" fmla="*/ 24358 w 411627"/>
                <a:gd name="connsiteY3" fmla="*/ 579786 h 1068622"/>
                <a:gd name="connsiteX4" fmla="*/ 24358 w 411627"/>
                <a:gd name="connsiteY4" fmla="*/ 397886 h 1068622"/>
                <a:gd name="connsiteX5" fmla="*/ 254038 w 411627"/>
                <a:gd name="connsiteY5" fmla="*/ 0 h 1068622"/>
                <a:gd name="connsiteX0" fmla="*/ 254038 w 282769"/>
                <a:gd name="connsiteY0" fmla="*/ 0 h 977672"/>
                <a:gd name="connsiteX1" fmla="*/ 254076 w 282769"/>
                <a:gd name="connsiteY1" fmla="*/ 977672 h 977672"/>
                <a:gd name="connsiteX2" fmla="*/ 24358 w 282769"/>
                <a:gd name="connsiteY2" fmla="*/ 579786 h 977672"/>
                <a:gd name="connsiteX3" fmla="*/ 24358 w 282769"/>
                <a:gd name="connsiteY3" fmla="*/ 397886 h 977672"/>
                <a:gd name="connsiteX4" fmla="*/ 254038 w 282769"/>
                <a:gd name="connsiteY4" fmla="*/ 0 h 977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769" h="977672">
                  <a:moveTo>
                    <a:pt x="254038" y="0"/>
                  </a:moveTo>
                  <a:cubicBezTo>
                    <a:pt x="292324" y="96631"/>
                    <a:pt x="292356" y="881041"/>
                    <a:pt x="254076" y="977672"/>
                  </a:cubicBezTo>
                  <a:lnTo>
                    <a:pt x="24358" y="579786"/>
                  </a:lnTo>
                  <a:cubicBezTo>
                    <a:pt x="-8119" y="523510"/>
                    <a:pt x="-8119" y="454163"/>
                    <a:pt x="24358" y="397886"/>
                  </a:cubicBezTo>
                  <a:lnTo>
                    <a:pt x="254038" y="0"/>
                  </a:lnTo>
                  <a:close/>
                </a:path>
              </a:pathLst>
            </a:custGeom>
            <a:grpFill/>
            <a:ln w="9525" cap="flat">
              <a:noFill/>
              <a:prstDash val="solid"/>
              <a:miter/>
            </a:ln>
          </p:spPr>
          <p:txBody>
            <a:bodyPr rtlCol="0" anchor="ctr"/>
            <a:lstStyle/>
            <a:p>
              <a:endParaRPr lang="en-IN">
                <a:latin typeface="Avenir Next LT Pro Light" panose="020B0304020202020204" pitchFamily="34" charset="0"/>
              </a:endParaRPr>
            </a:p>
          </p:txBody>
        </p:sp>
        <p:sp>
          <p:nvSpPr>
            <p:cNvPr id="83" name="Freeform: Shape 82">
              <a:extLst>
                <a:ext uri="{FF2B5EF4-FFF2-40B4-BE49-F238E27FC236}">
                  <a16:creationId xmlns:a16="http://schemas.microsoft.com/office/drawing/2014/main" id="{10727CA7-C702-4144-BB7B-CF2A5403C9E3}"/>
                </a:ext>
              </a:extLst>
            </p:cNvPr>
            <p:cNvSpPr/>
            <p:nvPr/>
          </p:nvSpPr>
          <p:spPr>
            <a:xfrm flipH="1">
              <a:off x="2619403" y="1860461"/>
              <a:ext cx="80207" cy="308634"/>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 name="connsiteX0" fmla="*/ 411590 w 692621"/>
                <a:gd name="connsiteY0" fmla="*/ 0 h 1159572"/>
                <a:gd name="connsiteX1" fmla="*/ 692621 w 692621"/>
                <a:gd name="connsiteY1" fmla="*/ 0 h 1159572"/>
                <a:gd name="connsiteX2" fmla="*/ 411627 w 692621"/>
                <a:gd name="connsiteY2" fmla="*/ 1159572 h 1159572"/>
                <a:gd name="connsiteX3" fmla="*/ 254076 w 692621"/>
                <a:gd name="connsiteY3" fmla="*/ 1068622 h 1159572"/>
                <a:gd name="connsiteX4" fmla="*/ 24358 w 692621"/>
                <a:gd name="connsiteY4" fmla="*/ 670736 h 1159572"/>
                <a:gd name="connsiteX5" fmla="*/ 24358 w 692621"/>
                <a:gd name="connsiteY5" fmla="*/ 488836 h 1159572"/>
                <a:gd name="connsiteX6" fmla="*/ 254038 w 692621"/>
                <a:gd name="connsiteY6" fmla="*/ 90950 h 1159572"/>
                <a:gd name="connsiteX7" fmla="*/ 411590 w 692621"/>
                <a:gd name="connsiteY7" fmla="*/ 0 h 1159572"/>
                <a:gd name="connsiteX0" fmla="*/ 411590 w 411627"/>
                <a:gd name="connsiteY0" fmla="*/ 0 h 1159572"/>
                <a:gd name="connsiteX1" fmla="*/ 411627 w 411627"/>
                <a:gd name="connsiteY1" fmla="*/ 1159572 h 1159572"/>
                <a:gd name="connsiteX2" fmla="*/ 254076 w 411627"/>
                <a:gd name="connsiteY2" fmla="*/ 1068622 h 1159572"/>
                <a:gd name="connsiteX3" fmla="*/ 24358 w 411627"/>
                <a:gd name="connsiteY3" fmla="*/ 670736 h 1159572"/>
                <a:gd name="connsiteX4" fmla="*/ 24358 w 411627"/>
                <a:gd name="connsiteY4" fmla="*/ 488836 h 1159572"/>
                <a:gd name="connsiteX5" fmla="*/ 254038 w 411627"/>
                <a:gd name="connsiteY5" fmla="*/ 90950 h 1159572"/>
                <a:gd name="connsiteX6" fmla="*/ 411590 w 411627"/>
                <a:gd name="connsiteY6" fmla="*/ 0 h 1159572"/>
                <a:gd name="connsiteX0" fmla="*/ 254038 w 411627"/>
                <a:gd name="connsiteY0" fmla="*/ 0 h 1068622"/>
                <a:gd name="connsiteX1" fmla="*/ 411627 w 411627"/>
                <a:gd name="connsiteY1" fmla="*/ 1068622 h 1068622"/>
                <a:gd name="connsiteX2" fmla="*/ 254076 w 411627"/>
                <a:gd name="connsiteY2" fmla="*/ 977672 h 1068622"/>
                <a:gd name="connsiteX3" fmla="*/ 24358 w 411627"/>
                <a:gd name="connsiteY3" fmla="*/ 579786 h 1068622"/>
                <a:gd name="connsiteX4" fmla="*/ 24358 w 411627"/>
                <a:gd name="connsiteY4" fmla="*/ 397886 h 1068622"/>
                <a:gd name="connsiteX5" fmla="*/ 254038 w 411627"/>
                <a:gd name="connsiteY5" fmla="*/ 0 h 1068622"/>
                <a:gd name="connsiteX0" fmla="*/ 254038 w 282769"/>
                <a:gd name="connsiteY0" fmla="*/ 0 h 977672"/>
                <a:gd name="connsiteX1" fmla="*/ 254076 w 282769"/>
                <a:gd name="connsiteY1" fmla="*/ 977672 h 977672"/>
                <a:gd name="connsiteX2" fmla="*/ 24358 w 282769"/>
                <a:gd name="connsiteY2" fmla="*/ 579786 h 977672"/>
                <a:gd name="connsiteX3" fmla="*/ 24358 w 282769"/>
                <a:gd name="connsiteY3" fmla="*/ 397886 h 977672"/>
                <a:gd name="connsiteX4" fmla="*/ 254038 w 282769"/>
                <a:gd name="connsiteY4" fmla="*/ 0 h 977672"/>
                <a:gd name="connsiteX0" fmla="*/ 254076 w 417863"/>
                <a:gd name="connsiteY0" fmla="*/ 977672 h 1141459"/>
                <a:gd name="connsiteX1" fmla="*/ 24358 w 417863"/>
                <a:gd name="connsiteY1" fmla="*/ 579786 h 1141459"/>
                <a:gd name="connsiteX2" fmla="*/ 24358 w 417863"/>
                <a:gd name="connsiteY2" fmla="*/ 397886 h 1141459"/>
                <a:gd name="connsiteX3" fmla="*/ 254038 w 417863"/>
                <a:gd name="connsiteY3" fmla="*/ 0 h 1141459"/>
                <a:gd name="connsiteX4" fmla="*/ 417863 w 417863"/>
                <a:gd name="connsiteY4" fmla="*/ 1141459 h 1141459"/>
                <a:gd name="connsiteX0" fmla="*/ 254076 w 254076"/>
                <a:gd name="connsiteY0" fmla="*/ 977672 h 977672"/>
                <a:gd name="connsiteX1" fmla="*/ 24358 w 254076"/>
                <a:gd name="connsiteY1" fmla="*/ 579786 h 977672"/>
                <a:gd name="connsiteX2" fmla="*/ 24358 w 254076"/>
                <a:gd name="connsiteY2" fmla="*/ 397886 h 977672"/>
                <a:gd name="connsiteX3" fmla="*/ 254038 w 254076"/>
                <a:gd name="connsiteY3" fmla="*/ 0 h 977672"/>
              </a:gdLst>
              <a:ahLst/>
              <a:cxnLst>
                <a:cxn ang="0">
                  <a:pos x="connsiteX0" y="connsiteY0"/>
                </a:cxn>
                <a:cxn ang="0">
                  <a:pos x="connsiteX1" y="connsiteY1"/>
                </a:cxn>
                <a:cxn ang="0">
                  <a:pos x="connsiteX2" y="connsiteY2"/>
                </a:cxn>
                <a:cxn ang="0">
                  <a:pos x="connsiteX3" y="connsiteY3"/>
                </a:cxn>
              </a:cxnLst>
              <a:rect l="l" t="t" r="r" b="b"/>
              <a:pathLst>
                <a:path w="254076" h="977672">
                  <a:moveTo>
                    <a:pt x="254076" y="977672"/>
                  </a:moveTo>
                  <a:lnTo>
                    <a:pt x="24358" y="579786"/>
                  </a:lnTo>
                  <a:cubicBezTo>
                    <a:pt x="-8119" y="523510"/>
                    <a:pt x="-8119" y="454163"/>
                    <a:pt x="24358" y="397886"/>
                  </a:cubicBezTo>
                  <a:lnTo>
                    <a:pt x="254038" y="0"/>
                  </a:lnTo>
                </a:path>
              </a:pathLst>
            </a:custGeom>
            <a:grpFill/>
            <a:ln w="12700" cap="flat">
              <a:solidFill>
                <a:schemeClr val="bg1"/>
              </a:solidFill>
              <a:prstDash val="solid"/>
              <a:miter/>
            </a:ln>
          </p:spPr>
          <p:txBody>
            <a:bodyPr rtlCol="0" anchor="ctr"/>
            <a:lstStyle/>
            <a:p>
              <a:endParaRPr lang="en-IN">
                <a:latin typeface="Avenir Next LT Pro Light" panose="020B0304020202020204" pitchFamily="34" charset="0"/>
              </a:endParaRPr>
            </a:p>
          </p:txBody>
        </p:sp>
      </p:grpSp>
      <p:sp>
        <p:nvSpPr>
          <p:cNvPr id="84" name="TextBox 83">
            <a:extLst>
              <a:ext uri="{FF2B5EF4-FFF2-40B4-BE49-F238E27FC236}">
                <a16:creationId xmlns:a16="http://schemas.microsoft.com/office/drawing/2014/main" id="{C2D9D019-05D9-4242-959F-5F1AE879E238}"/>
              </a:ext>
            </a:extLst>
          </p:cNvPr>
          <p:cNvSpPr txBox="1"/>
          <p:nvPr/>
        </p:nvSpPr>
        <p:spPr>
          <a:xfrm>
            <a:off x="6547348" y="3416830"/>
            <a:ext cx="1405307" cy="584775"/>
          </a:xfrm>
          <a:prstGeom prst="rect">
            <a:avLst/>
          </a:prstGeom>
          <a:noFill/>
        </p:spPr>
        <p:txBody>
          <a:bodyPr wrap="square" rtlCol="0">
            <a:spAutoFit/>
          </a:bodyPr>
          <a:lstStyle/>
          <a:p>
            <a:pPr algn="ctr">
              <a:buClr>
                <a:srgbClr val="ACBFBC"/>
              </a:buClr>
            </a:pPr>
            <a:r>
              <a:rPr lang="en-US" sz="1600" b="1" dirty="0">
                <a:solidFill>
                  <a:schemeClr val="bg1"/>
                </a:solidFill>
                <a:latin typeface="Avenir Next LT Pro Light" panose="020B0304020202020204" pitchFamily="34" charset="0"/>
              </a:rPr>
              <a:t>Addressable Universe</a:t>
            </a:r>
          </a:p>
        </p:txBody>
      </p:sp>
      <p:sp>
        <p:nvSpPr>
          <p:cNvPr id="85" name="TextBox 84">
            <a:extLst>
              <a:ext uri="{FF2B5EF4-FFF2-40B4-BE49-F238E27FC236}">
                <a16:creationId xmlns:a16="http://schemas.microsoft.com/office/drawing/2014/main" id="{4CD89643-56FF-425F-902D-04BAE5A5A626}"/>
              </a:ext>
            </a:extLst>
          </p:cNvPr>
          <p:cNvSpPr txBox="1"/>
          <p:nvPr/>
        </p:nvSpPr>
        <p:spPr>
          <a:xfrm>
            <a:off x="8081315" y="3331126"/>
            <a:ext cx="3666458" cy="584775"/>
          </a:xfrm>
          <a:prstGeom prst="rect">
            <a:avLst/>
          </a:prstGeom>
          <a:noFill/>
        </p:spPr>
        <p:txBody>
          <a:bodyPr wrap="square" rtlCol="0">
            <a:spAutoFit/>
          </a:bodyPr>
          <a:lstStyle/>
          <a:p>
            <a:pPr marL="285750" indent="-285750">
              <a:spcBef>
                <a:spcPts val="600"/>
              </a:spcBef>
              <a:buClr>
                <a:srgbClr val="ED6423"/>
              </a:buClr>
              <a:buFont typeface="Arial" panose="020B0604020202020204" pitchFamily="34" charset="0"/>
              <a:buChar char="•"/>
            </a:pPr>
            <a:r>
              <a:rPr lang="en-US" sz="1600" dirty="0">
                <a:solidFill>
                  <a:schemeClr val="tx1">
                    <a:lumMod val="75000"/>
                  </a:schemeClr>
                </a:solidFill>
                <a:latin typeface="Avenir Next LT Pro Light" panose="020B0304020202020204" pitchFamily="34" charset="0"/>
              </a:rPr>
              <a:t>Top 1000 Cos. by Market Cap.</a:t>
            </a:r>
          </a:p>
          <a:p>
            <a:pPr marL="285750" indent="-285750">
              <a:buClr>
                <a:srgbClr val="ED6423"/>
              </a:buClr>
              <a:buFont typeface="Arial" panose="020B0604020202020204" pitchFamily="34" charset="0"/>
              <a:buChar char="•"/>
            </a:pPr>
            <a:r>
              <a:rPr lang="en-US" sz="1600" dirty="0">
                <a:solidFill>
                  <a:schemeClr val="tx1">
                    <a:lumMod val="75000"/>
                  </a:schemeClr>
                </a:solidFill>
                <a:latin typeface="Avenir Next LT Pro Light" panose="020B0304020202020204" pitchFamily="34" charset="0"/>
              </a:rPr>
              <a:t>Bias towards Mid &amp; Small cap Cos.</a:t>
            </a:r>
          </a:p>
        </p:txBody>
      </p:sp>
      <p:sp>
        <p:nvSpPr>
          <p:cNvPr id="86" name="Graphic 33">
            <a:extLst>
              <a:ext uri="{FF2B5EF4-FFF2-40B4-BE49-F238E27FC236}">
                <a16:creationId xmlns:a16="http://schemas.microsoft.com/office/drawing/2014/main" id="{09A9C24B-9377-4D95-AAD4-A155E6A3FD22}"/>
              </a:ext>
            </a:extLst>
          </p:cNvPr>
          <p:cNvSpPr/>
          <p:nvPr/>
        </p:nvSpPr>
        <p:spPr>
          <a:xfrm>
            <a:off x="598221" y="1442359"/>
            <a:ext cx="4978058" cy="4438597"/>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29" h="1159859">
                <a:moveTo>
                  <a:pt x="913733" y="0"/>
                </a:moveTo>
                <a:lnTo>
                  <a:pt x="387096" y="0"/>
                </a:lnTo>
                <a:cubicBezTo>
                  <a:pt x="342805" y="0"/>
                  <a:pt x="301943" y="23622"/>
                  <a:pt x="279845" y="61913"/>
                </a:cubicBezTo>
                <a:lnTo>
                  <a:pt x="16574" y="517970"/>
                </a:lnTo>
                <a:cubicBezTo>
                  <a:pt x="-5525" y="556260"/>
                  <a:pt x="-5525" y="603504"/>
                  <a:pt x="16574" y="641890"/>
                </a:cubicBezTo>
                <a:lnTo>
                  <a:pt x="279845" y="1097947"/>
                </a:lnTo>
                <a:cubicBezTo>
                  <a:pt x="301943" y="1136237"/>
                  <a:pt x="342900" y="1159859"/>
                  <a:pt x="387096" y="1159859"/>
                </a:cubicBezTo>
                <a:lnTo>
                  <a:pt x="913733" y="1159859"/>
                </a:lnTo>
                <a:cubicBezTo>
                  <a:pt x="958025" y="1159859"/>
                  <a:pt x="998887" y="1136237"/>
                  <a:pt x="1020985" y="1097947"/>
                </a:cubicBezTo>
                <a:lnTo>
                  <a:pt x="1284256" y="641890"/>
                </a:lnTo>
                <a:cubicBezTo>
                  <a:pt x="1306354" y="603599"/>
                  <a:pt x="1306354" y="556355"/>
                  <a:pt x="1284256" y="517970"/>
                </a:cubicBezTo>
                <a:lnTo>
                  <a:pt x="1021080" y="61913"/>
                </a:lnTo>
                <a:cubicBezTo>
                  <a:pt x="998982" y="23622"/>
                  <a:pt x="958025" y="0"/>
                  <a:pt x="913829" y="0"/>
                </a:cubicBezTo>
                <a:close/>
              </a:path>
            </a:pathLst>
          </a:custGeom>
          <a:solidFill>
            <a:srgbClr val="8A8A8A"/>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87" name="Graphic 33">
            <a:extLst>
              <a:ext uri="{FF2B5EF4-FFF2-40B4-BE49-F238E27FC236}">
                <a16:creationId xmlns:a16="http://schemas.microsoft.com/office/drawing/2014/main" id="{4FAE74AB-D97B-493A-BA5E-34EA5039B91C}"/>
              </a:ext>
            </a:extLst>
          </p:cNvPr>
          <p:cNvSpPr/>
          <p:nvPr/>
        </p:nvSpPr>
        <p:spPr>
          <a:xfrm>
            <a:off x="1500412" y="2246781"/>
            <a:ext cx="3173677" cy="2829753"/>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29" h="1159859">
                <a:moveTo>
                  <a:pt x="913733" y="0"/>
                </a:moveTo>
                <a:lnTo>
                  <a:pt x="387096" y="0"/>
                </a:lnTo>
                <a:cubicBezTo>
                  <a:pt x="342805" y="0"/>
                  <a:pt x="301943" y="23622"/>
                  <a:pt x="279845" y="61913"/>
                </a:cubicBezTo>
                <a:lnTo>
                  <a:pt x="16574" y="517970"/>
                </a:lnTo>
                <a:cubicBezTo>
                  <a:pt x="-5525" y="556260"/>
                  <a:pt x="-5525" y="603504"/>
                  <a:pt x="16574" y="641890"/>
                </a:cubicBezTo>
                <a:lnTo>
                  <a:pt x="279845" y="1097947"/>
                </a:lnTo>
                <a:cubicBezTo>
                  <a:pt x="301943" y="1136237"/>
                  <a:pt x="342900" y="1159859"/>
                  <a:pt x="387096" y="1159859"/>
                </a:cubicBezTo>
                <a:lnTo>
                  <a:pt x="913733" y="1159859"/>
                </a:lnTo>
                <a:cubicBezTo>
                  <a:pt x="958025" y="1159859"/>
                  <a:pt x="998887" y="1136237"/>
                  <a:pt x="1020985" y="1097947"/>
                </a:cubicBezTo>
                <a:lnTo>
                  <a:pt x="1284256" y="641890"/>
                </a:lnTo>
                <a:cubicBezTo>
                  <a:pt x="1306354" y="603599"/>
                  <a:pt x="1306354" y="556355"/>
                  <a:pt x="1284256" y="517970"/>
                </a:cubicBezTo>
                <a:lnTo>
                  <a:pt x="1021080" y="61913"/>
                </a:lnTo>
                <a:cubicBezTo>
                  <a:pt x="998982" y="23622"/>
                  <a:pt x="958025" y="0"/>
                  <a:pt x="913829" y="0"/>
                </a:cubicBezTo>
                <a:close/>
              </a:path>
            </a:pathLst>
          </a:custGeom>
          <a:solidFill>
            <a:srgbClr val="ACBFBC"/>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88" name="Graphic 33">
            <a:extLst>
              <a:ext uri="{FF2B5EF4-FFF2-40B4-BE49-F238E27FC236}">
                <a16:creationId xmlns:a16="http://schemas.microsoft.com/office/drawing/2014/main" id="{2AF718FC-E4B1-429A-B49F-B5C5C114E492}"/>
              </a:ext>
            </a:extLst>
          </p:cNvPr>
          <p:cNvSpPr/>
          <p:nvPr/>
        </p:nvSpPr>
        <p:spPr>
          <a:xfrm>
            <a:off x="2294389" y="2954716"/>
            <a:ext cx="1585723" cy="1413882"/>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29" h="1159859">
                <a:moveTo>
                  <a:pt x="913733" y="0"/>
                </a:moveTo>
                <a:lnTo>
                  <a:pt x="387096" y="0"/>
                </a:lnTo>
                <a:cubicBezTo>
                  <a:pt x="342805" y="0"/>
                  <a:pt x="301943" y="23622"/>
                  <a:pt x="279845" y="61913"/>
                </a:cubicBezTo>
                <a:lnTo>
                  <a:pt x="16574" y="517970"/>
                </a:lnTo>
                <a:cubicBezTo>
                  <a:pt x="-5525" y="556260"/>
                  <a:pt x="-5525" y="603504"/>
                  <a:pt x="16574" y="641890"/>
                </a:cubicBezTo>
                <a:lnTo>
                  <a:pt x="279845" y="1097947"/>
                </a:lnTo>
                <a:cubicBezTo>
                  <a:pt x="301943" y="1136237"/>
                  <a:pt x="342900" y="1159859"/>
                  <a:pt x="387096" y="1159859"/>
                </a:cubicBezTo>
                <a:lnTo>
                  <a:pt x="913733" y="1159859"/>
                </a:lnTo>
                <a:cubicBezTo>
                  <a:pt x="958025" y="1159859"/>
                  <a:pt x="998887" y="1136237"/>
                  <a:pt x="1020985" y="1097947"/>
                </a:cubicBezTo>
                <a:lnTo>
                  <a:pt x="1284256" y="641890"/>
                </a:lnTo>
                <a:cubicBezTo>
                  <a:pt x="1306354" y="603599"/>
                  <a:pt x="1306354" y="556355"/>
                  <a:pt x="1284256" y="517970"/>
                </a:cubicBezTo>
                <a:lnTo>
                  <a:pt x="1021080" y="61913"/>
                </a:lnTo>
                <a:cubicBezTo>
                  <a:pt x="998982" y="23622"/>
                  <a:pt x="958025" y="0"/>
                  <a:pt x="913829" y="0"/>
                </a:cubicBezTo>
                <a:close/>
              </a:path>
            </a:pathLst>
          </a:custGeom>
          <a:solidFill>
            <a:srgbClr val="ED6423"/>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89" name="TextBox 88">
            <a:extLst>
              <a:ext uri="{FF2B5EF4-FFF2-40B4-BE49-F238E27FC236}">
                <a16:creationId xmlns:a16="http://schemas.microsoft.com/office/drawing/2014/main" id="{98AAB101-6D34-45F3-BBEB-11A2A043EB3C}"/>
              </a:ext>
            </a:extLst>
          </p:cNvPr>
          <p:cNvSpPr txBox="1"/>
          <p:nvPr/>
        </p:nvSpPr>
        <p:spPr>
          <a:xfrm>
            <a:off x="2589630" y="3482618"/>
            <a:ext cx="995239" cy="400110"/>
          </a:xfrm>
          <a:prstGeom prst="rect">
            <a:avLst/>
          </a:prstGeom>
          <a:noFill/>
        </p:spPr>
        <p:txBody>
          <a:bodyPr wrap="square" rtlCol="0">
            <a:spAutoFit/>
          </a:bodyPr>
          <a:lstStyle/>
          <a:p>
            <a:pPr algn="ctr">
              <a:buClr>
                <a:srgbClr val="ACBFBC"/>
              </a:buClr>
            </a:pPr>
            <a:r>
              <a:rPr lang="en-US" sz="2000" b="1" dirty="0">
                <a:solidFill>
                  <a:schemeClr val="bg1"/>
                </a:solidFill>
                <a:latin typeface="Avenir Next LT Pro Light" panose="020B0304020202020204" pitchFamily="34" charset="0"/>
              </a:rPr>
              <a:t>Style</a:t>
            </a:r>
          </a:p>
        </p:txBody>
      </p:sp>
      <p:sp>
        <p:nvSpPr>
          <p:cNvPr id="90" name="TextBox 89">
            <a:extLst>
              <a:ext uri="{FF2B5EF4-FFF2-40B4-BE49-F238E27FC236}">
                <a16:creationId xmlns:a16="http://schemas.microsoft.com/office/drawing/2014/main" id="{C1E5C91B-6E92-4BEC-861D-03A7569AD0D4}"/>
              </a:ext>
            </a:extLst>
          </p:cNvPr>
          <p:cNvSpPr txBox="1"/>
          <p:nvPr/>
        </p:nvSpPr>
        <p:spPr>
          <a:xfrm>
            <a:off x="2588310" y="5265220"/>
            <a:ext cx="995239" cy="400110"/>
          </a:xfrm>
          <a:prstGeom prst="rect">
            <a:avLst/>
          </a:prstGeom>
          <a:noFill/>
        </p:spPr>
        <p:txBody>
          <a:bodyPr wrap="square" rtlCol="0">
            <a:spAutoFit/>
          </a:bodyPr>
          <a:lstStyle/>
          <a:p>
            <a:pPr algn="ctr">
              <a:buClr>
                <a:srgbClr val="ACBFBC"/>
              </a:buClr>
            </a:pPr>
            <a:r>
              <a:rPr lang="en-US" sz="2000" b="1" dirty="0">
                <a:solidFill>
                  <a:schemeClr val="bg1"/>
                </a:solidFill>
                <a:latin typeface="Avenir Next LT Pro Light" panose="020B0304020202020204" pitchFamily="34" charset="0"/>
              </a:rPr>
              <a:t>Why</a:t>
            </a:r>
          </a:p>
        </p:txBody>
      </p:sp>
      <p:sp>
        <p:nvSpPr>
          <p:cNvPr id="91" name="TextBox 90">
            <a:extLst>
              <a:ext uri="{FF2B5EF4-FFF2-40B4-BE49-F238E27FC236}">
                <a16:creationId xmlns:a16="http://schemas.microsoft.com/office/drawing/2014/main" id="{80A3B042-CB9A-4467-8690-BE465F4AFC2C}"/>
              </a:ext>
            </a:extLst>
          </p:cNvPr>
          <p:cNvSpPr txBox="1"/>
          <p:nvPr/>
        </p:nvSpPr>
        <p:spPr>
          <a:xfrm>
            <a:off x="2411387" y="4524077"/>
            <a:ext cx="1349084" cy="400110"/>
          </a:xfrm>
          <a:prstGeom prst="rect">
            <a:avLst/>
          </a:prstGeom>
          <a:noFill/>
        </p:spPr>
        <p:txBody>
          <a:bodyPr wrap="square" rtlCol="0">
            <a:spAutoFit/>
          </a:bodyPr>
          <a:lstStyle/>
          <a:p>
            <a:pPr algn="ctr">
              <a:buClr>
                <a:srgbClr val="ACBFBC"/>
              </a:buClr>
            </a:pPr>
            <a:r>
              <a:rPr lang="en-US" sz="2000" b="1" dirty="0">
                <a:solidFill>
                  <a:schemeClr val="bg1"/>
                </a:solidFill>
                <a:latin typeface="Avenir Next LT Pro Light" panose="020B0304020202020204" pitchFamily="34" charset="0"/>
              </a:rPr>
              <a:t>Universe</a:t>
            </a:r>
          </a:p>
        </p:txBody>
      </p:sp>
      <p:sp>
        <p:nvSpPr>
          <p:cNvPr id="92" name="Freeform: Shape 91">
            <a:extLst>
              <a:ext uri="{FF2B5EF4-FFF2-40B4-BE49-F238E27FC236}">
                <a16:creationId xmlns:a16="http://schemas.microsoft.com/office/drawing/2014/main" id="{27A4F3A5-E737-40CD-AF54-9BEC97DC70E5}"/>
              </a:ext>
            </a:extLst>
          </p:cNvPr>
          <p:cNvSpPr/>
          <p:nvPr/>
        </p:nvSpPr>
        <p:spPr>
          <a:xfrm>
            <a:off x="5865260" y="1442357"/>
            <a:ext cx="692621" cy="1159572"/>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621" h="1159572">
                <a:moveTo>
                  <a:pt x="411590" y="0"/>
                </a:moveTo>
                <a:lnTo>
                  <a:pt x="692621" y="0"/>
                </a:lnTo>
                <a:lnTo>
                  <a:pt x="692621" y="1159572"/>
                </a:lnTo>
                <a:lnTo>
                  <a:pt x="411627" y="1159572"/>
                </a:lnTo>
                <a:cubicBezTo>
                  <a:pt x="346637" y="1159572"/>
                  <a:pt x="286552" y="1124898"/>
                  <a:pt x="254076" y="1068622"/>
                </a:cubicBezTo>
                <a:lnTo>
                  <a:pt x="24358" y="670736"/>
                </a:lnTo>
                <a:cubicBezTo>
                  <a:pt x="-8119" y="614460"/>
                  <a:pt x="-8119" y="545113"/>
                  <a:pt x="24358" y="488836"/>
                </a:cubicBezTo>
                <a:lnTo>
                  <a:pt x="254038" y="90950"/>
                </a:lnTo>
                <a:cubicBezTo>
                  <a:pt x="286552" y="34674"/>
                  <a:pt x="346599" y="0"/>
                  <a:pt x="411590" y="0"/>
                </a:cubicBezTo>
                <a:close/>
              </a:path>
            </a:pathLst>
          </a:custGeom>
          <a:solidFill>
            <a:srgbClr val="ED6423"/>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93" name="Freeform: Shape 92">
            <a:extLst>
              <a:ext uri="{FF2B5EF4-FFF2-40B4-BE49-F238E27FC236}">
                <a16:creationId xmlns:a16="http://schemas.microsoft.com/office/drawing/2014/main" id="{3D4FBE22-3AA7-4E85-8574-CACB7FCA677B}"/>
              </a:ext>
            </a:extLst>
          </p:cNvPr>
          <p:cNvSpPr/>
          <p:nvPr/>
        </p:nvSpPr>
        <p:spPr>
          <a:xfrm>
            <a:off x="5865260" y="3067579"/>
            <a:ext cx="692621" cy="1159572"/>
          </a:xfrm>
          <a:custGeom>
            <a:avLst/>
            <a:gdLst>
              <a:gd name="connsiteX0" fmla="*/ 411590 w 692621"/>
              <a:gd name="connsiteY0" fmla="*/ 0 h 1159572"/>
              <a:gd name="connsiteX1" fmla="*/ 692621 w 692621"/>
              <a:gd name="connsiteY1" fmla="*/ 0 h 1159572"/>
              <a:gd name="connsiteX2" fmla="*/ 692621 w 692621"/>
              <a:gd name="connsiteY2" fmla="*/ 1159572 h 1159572"/>
              <a:gd name="connsiteX3" fmla="*/ 411627 w 692621"/>
              <a:gd name="connsiteY3" fmla="*/ 1159572 h 1159572"/>
              <a:gd name="connsiteX4" fmla="*/ 254076 w 692621"/>
              <a:gd name="connsiteY4" fmla="*/ 1068622 h 1159572"/>
              <a:gd name="connsiteX5" fmla="*/ 24358 w 692621"/>
              <a:gd name="connsiteY5" fmla="*/ 670736 h 1159572"/>
              <a:gd name="connsiteX6" fmla="*/ 24358 w 692621"/>
              <a:gd name="connsiteY6" fmla="*/ 488836 h 1159572"/>
              <a:gd name="connsiteX7" fmla="*/ 254038 w 692621"/>
              <a:gd name="connsiteY7" fmla="*/ 90950 h 1159572"/>
              <a:gd name="connsiteX8" fmla="*/ 411590 w 692621"/>
              <a:gd name="connsiteY8" fmla="*/ 0 h 1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621" h="1159572">
                <a:moveTo>
                  <a:pt x="411590" y="0"/>
                </a:moveTo>
                <a:lnTo>
                  <a:pt x="692621" y="0"/>
                </a:lnTo>
                <a:lnTo>
                  <a:pt x="692621" y="1159572"/>
                </a:lnTo>
                <a:lnTo>
                  <a:pt x="411627" y="1159572"/>
                </a:lnTo>
                <a:cubicBezTo>
                  <a:pt x="346637" y="1159572"/>
                  <a:pt x="286552" y="1124898"/>
                  <a:pt x="254076" y="1068622"/>
                </a:cubicBezTo>
                <a:lnTo>
                  <a:pt x="24358" y="670736"/>
                </a:lnTo>
                <a:cubicBezTo>
                  <a:pt x="-8119" y="614460"/>
                  <a:pt x="-8119" y="545113"/>
                  <a:pt x="24358" y="488836"/>
                </a:cubicBezTo>
                <a:lnTo>
                  <a:pt x="254038" y="90950"/>
                </a:lnTo>
                <a:cubicBezTo>
                  <a:pt x="286552" y="34674"/>
                  <a:pt x="346599" y="0"/>
                  <a:pt x="411590" y="0"/>
                </a:cubicBezTo>
                <a:close/>
              </a:path>
            </a:pathLst>
          </a:custGeom>
          <a:solidFill>
            <a:srgbClr val="ACBFBC"/>
          </a:solidFill>
          <a:ln w="9525" cap="flat">
            <a:noFill/>
            <a:prstDash val="solid"/>
            <a:miter/>
          </a:ln>
        </p:spPr>
        <p:txBody>
          <a:bodyPr rtlCol="0" anchor="ctr"/>
          <a:lstStyle/>
          <a:p>
            <a:endParaRPr lang="en-IN">
              <a:latin typeface="Avenir Next LT Pro Light" panose="020B0304020202020204" pitchFamily="34" charset="0"/>
            </a:endParaRPr>
          </a:p>
        </p:txBody>
      </p:sp>
      <p:cxnSp>
        <p:nvCxnSpPr>
          <p:cNvPr id="94" name="Straight Connector 93">
            <a:extLst>
              <a:ext uri="{FF2B5EF4-FFF2-40B4-BE49-F238E27FC236}">
                <a16:creationId xmlns:a16="http://schemas.microsoft.com/office/drawing/2014/main" id="{6BAC2FB6-4424-4C4B-85BB-97F9341D67E2}"/>
              </a:ext>
            </a:extLst>
          </p:cNvPr>
          <p:cNvCxnSpPr>
            <a:cxnSpLocks/>
          </p:cNvCxnSpPr>
          <p:nvPr/>
        </p:nvCxnSpPr>
        <p:spPr>
          <a:xfrm>
            <a:off x="4166172" y="5272585"/>
            <a:ext cx="1983208" cy="0"/>
          </a:xfrm>
          <a:prstGeom prst="line">
            <a:avLst/>
          </a:prstGeom>
          <a:ln w="19050">
            <a:gradFill flip="none" rotWithShape="1">
              <a:gsLst>
                <a:gs pos="19000">
                  <a:srgbClr val="8A8A8A"/>
                </a:gs>
                <a:gs pos="100000">
                  <a:srgbClr val="B7B7B7"/>
                </a:gs>
              </a:gsLst>
              <a:lin ang="10800000" scaled="1"/>
              <a:tileRect/>
            </a:gra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6E5A6BA-F365-4A79-8036-8506F17D2502}"/>
              </a:ext>
            </a:extLst>
          </p:cNvPr>
          <p:cNvCxnSpPr>
            <a:cxnSpLocks/>
          </p:cNvCxnSpPr>
          <p:nvPr/>
        </p:nvCxnSpPr>
        <p:spPr>
          <a:xfrm>
            <a:off x="4166172" y="3655735"/>
            <a:ext cx="1983208" cy="0"/>
          </a:xfrm>
          <a:prstGeom prst="line">
            <a:avLst/>
          </a:prstGeom>
          <a:ln w="19050">
            <a:gradFill flip="none" rotWithShape="1">
              <a:gsLst>
                <a:gs pos="0">
                  <a:srgbClr val="E5EBEA"/>
                </a:gs>
                <a:gs pos="57000">
                  <a:srgbClr val="ACBFBC"/>
                </a:gs>
              </a:gsLst>
              <a:lin ang="0" scaled="1"/>
              <a:tileRect/>
            </a:gradFill>
            <a:headEnd type="oval"/>
            <a:tailEnd type="oval"/>
          </a:ln>
          <a:effectLst/>
        </p:spPr>
        <p:style>
          <a:lnRef idx="1">
            <a:schemeClr val="accent1"/>
          </a:lnRef>
          <a:fillRef idx="0">
            <a:schemeClr val="accent1"/>
          </a:fillRef>
          <a:effectRef idx="0">
            <a:schemeClr val="accent1"/>
          </a:effectRef>
          <a:fontRef idx="minor">
            <a:schemeClr val="tx1"/>
          </a:fontRef>
        </p:style>
      </p:cxnSp>
      <p:sp>
        <p:nvSpPr>
          <p:cNvPr id="96" name="Graphic 33">
            <a:extLst>
              <a:ext uri="{FF2B5EF4-FFF2-40B4-BE49-F238E27FC236}">
                <a16:creationId xmlns:a16="http://schemas.microsoft.com/office/drawing/2014/main" id="{8FD584E5-F3A4-4E7E-A364-0A2C1938B854}"/>
              </a:ext>
            </a:extLst>
          </p:cNvPr>
          <p:cNvSpPr/>
          <p:nvPr/>
        </p:nvSpPr>
        <p:spPr>
          <a:xfrm>
            <a:off x="5961938" y="3352389"/>
            <a:ext cx="661654" cy="589952"/>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29" h="1159859">
                <a:moveTo>
                  <a:pt x="913733" y="0"/>
                </a:moveTo>
                <a:lnTo>
                  <a:pt x="387096" y="0"/>
                </a:lnTo>
                <a:cubicBezTo>
                  <a:pt x="342805" y="0"/>
                  <a:pt x="301943" y="23622"/>
                  <a:pt x="279845" y="61913"/>
                </a:cubicBezTo>
                <a:lnTo>
                  <a:pt x="16574" y="517970"/>
                </a:lnTo>
                <a:cubicBezTo>
                  <a:pt x="-5525" y="556260"/>
                  <a:pt x="-5525" y="603504"/>
                  <a:pt x="16574" y="641890"/>
                </a:cubicBezTo>
                <a:lnTo>
                  <a:pt x="279845" y="1097947"/>
                </a:lnTo>
                <a:cubicBezTo>
                  <a:pt x="301943" y="1136237"/>
                  <a:pt x="342900" y="1159859"/>
                  <a:pt x="387096" y="1159859"/>
                </a:cubicBezTo>
                <a:lnTo>
                  <a:pt x="913733" y="1159859"/>
                </a:lnTo>
                <a:cubicBezTo>
                  <a:pt x="958025" y="1159859"/>
                  <a:pt x="998887" y="1136237"/>
                  <a:pt x="1020985" y="1097947"/>
                </a:cubicBezTo>
                <a:lnTo>
                  <a:pt x="1284256" y="641890"/>
                </a:lnTo>
                <a:cubicBezTo>
                  <a:pt x="1306354" y="603599"/>
                  <a:pt x="1306354" y="556355"/>
                  <a:pt x="1284256" y="517970"/>
                </a:cubicBezTo>
                <a:lnTo>
                  <a:pt x="1021080" y="61913"/>
                </a:lnTo>
                <a:cubicBezTo>
                  <a:pt x="998982" y="23622"/>
                  <a:pt x="958025" y="0"/>
                  <a:pt x="913829" y="0"/>
                </a:cubicBezTo>
                <a:close/>
              </a:path>
            </a:pathLst>
          </a:custGeom>
          <a:solidFill>
            <a:srgbClr val="E5EBEA"/>
          </a:solidFill>
          <a:ln w="9525" cap="flat">
            <a:noFill/>
            <a:prstDash val="solid"/>
            <a:miter/>
          </a:ln>
        </p:spPr>
        <p:txBody>
          <a:bodyPr rtlCol="0" anchor="ctr"/>
          <a:lstStyle/>
          <a:p>
            <a:endParaRPr lang="en-IN" dirty="0">
              <a:latin typeface="Avenir Next LT Pro Light" panose="020B0304020202020204" pitchFamily="34" charset="0"/>
            </a:endParaRPr>
          </a:p>
        </p:txBody>
      </p:sp>
      <p:sp>
        <p:nvSpPr>
          <p:cNvPr id="97" name="Graphic 33">
            <a:extLst>
              <a:ext uri="{FF2B5EF4-FFF2-40B4-BE49-F238E27FC236}">
                <a16:creationId xmlns:a16="http://schemas.microsoft.com/office/drawing/2014/main" id="{7AAF4879-008A-4A98-8A8C-C1E9BF442498}"/>
              </a:ext>
            </a:extLst>
          </p:cNvPr>
          <p:cNvSpPr/>
          <p:nvPr/>
        </p:nvSpPr>
        <p:spPr>
          <a:xfrm>
            <a:off x="3405300" y="2004537"/>
            <a:ext cx="2726702" cy="1099119"/>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 name="connsiteX0" fmla="*/ 1284256 w 1308150"/>
              <a:gd name="connsiteY0" fmla="*/ 641890 h 1159859"/>
              <a:gd name="connsiteX1" fmla="*/ 1284256 w 1308150"/>
              <a:gd name="connsiteY1" fmla="*/ 517970 h 1159859"/>
              <a:gd name="connsiteX2" fmla="*/ 1021080 w 1308150"/>
              <a:gd name="connsiteY2" fmla="*/ 61913 h 1159859"/>
              <a:gd name="connsiteX3" fmla="*/ 913829 w 1308150"/>
              <a:gd name="connsiteY3" fmla="*/ 0 h 1159859"/>
              <a:gd name="connsiteX4" fmla="*/ 913733 w 1308150"/>
              <a:gd name="connsiteY4" fmla="*/ 0 h 1159859"/>
              <a:gd name="connsiteX5" fmla="*/ 387096 w 1308150"/>
              <a:gd name="connsiteY5" fmla="*/ 0 h 1159859"/>
              <a:gd name="connsiteX6" fmla="*/ 279845 w 1308150"/>
              <a:gd name="connsiteY6" fmla="*/ 61913 h 1159859"/>
              <a:gd name="connsiteX7" fmla="*/ 16574 w 1308150"/>
              <a:gd name="connsiteY7" fmla="*/ 517970 h 1159859"/>
              <a:gd name="connsiteX8" fmla="*/ 16574 w 1308150"/>
              <a:gd name="connsiteY8" fmla="*/ 641890 h 1159859"/>
              <a:gd name="connsiteX9" fmla="*/ 279845 w 1308150"/>
              <a:gd name="connsiteY9" fmla="*/ 1097947 h 1159859"/>
              <a:gd name="connsiteX10" fmla="*/ 387096 w 1308150"/>
              <a:gd name="connsiteY10" fmla="*/ 1159859 h 1159859"/>
              <a:gd name="connsiteX11" fmla="*/ 913733 w 1308150"/>
              <a:gd name="connsiteY11" fmla="*/ 1159859 h 1159859"/>
              <a:gd name="connsiteX12" fmla="*/ 1020985 w 1308150"/>
              <a:gd name="connsiteY12" fmla="*/ 1097947 h 1159859"/>
              <a:gd name="connsiteX13" fmla="*/ 1308150 w 1308150"/>
              <a:gd name="connsiteY13" fmla="*/ 665784 h 1159859"/>
              <a:gd name="connsiteX0" fmla="*/ 1284256 w 1300829"/>
              <a:gd name="connsiteY0" fmla="*/ 641890 h 1159859"/>
              <a:gd name="connsiteX1" fmla="*/ 1284256 w 1300829"/>
              <a:gd name="connsiteY1" fmla="*/ 517970 h 1159859"/>
              <a:gd name="connsiteX2" fmla="*/ 1021080 w 1300829"/>
              <a:gd name="connsiteY2" fmla="*/ 61913 h 1159859"/>
              <a:gd name="connsiteX3" fmla="*/ 913829 w 1300829"/>
              <a:gd name="connsiteY3" fmla="*/ 0 h 1159859"/>
              <a:gd name="connsiteX4" fmla="*/ 913733 w 1300829"/>
              <a:gd name="connsiteY4" fmla="*/ 0 h 1159859"/>
              <a:gd name="connsiteX5" fmla="*/ 387096 w 1300829"/>
              <a:gd name="connsiteY5" fmla="*/ 0 h 1159859"/>
              <a:gd name="connsiteX6" fmla="*/ 279845 w 1300829"/>
              <a:gd name="connsiteY6" fmla="*/ 61913 h 1159859"/>
              <a:gd name="connsiteX7" fmla="*/ 16574 w 1300829"/>
              <a:gd name="connsiteY7" fmla="*/ 517970 h 1159859"/>
              <a:gd name="connsiteX8" fmla="*/ 16574 w 1300829"/>
              <a:gd name="connsiteY8" fmla="*/ 641890 h 1159859"/>
              <a:gd name="connsiteX9" fmla="*/ 279845 w 1300829"/>
              <a:gd name="connsiteY9" fmla="*/ 1097947 h 1159859"/>
              <a:gd name="connsiteX10" fmla="*/ 387096 w 1300829"/>
              <a:gd name="connsiteY10" fmla="*/ 1159859 h 1159859"/>
              <a:gd name="connsiteX11" fmla="*/ 913733 w 1300829"/>
              <a:gd name="connsiteY11" fmla="*/ 1159859 h 1159859"/>
              <a:gd name="connsiteX12" fmla="*/ 1020985 w 1300829"/>
              <a:gd name="connsiteY12" fmla="*/ 1097947 h 1159859"/>
              <a:gd name="connsiteX0" fmla="*/ 1284256 w 1284256"/>
              <a:gd name="connsiteY0" fmla="*/ 517970 h 1159859"/>
              <a:gd name="connsiteX1" fmla="*/ 1021080 w 1284256"/>
              <a:gd name="connsiteY1" fmla="*/ 61913 h 1159859"/>
              <a:gd name="connsiteX2" fmla="*/ 913829 w 1284256"/>
              <a:gd name="connsiteY2" fmla="*/ 0 h 1159859"/>
              <a:gd name="connsiteX3" fmla="*/ 913733 w 1284256"/>
              <a:gd name="connsiteY3" fmla="*/ 0 h 1159859"/>
              <a:gd name="connsiteX4" fmla="*/ 387096 w 1284256"/>
              <a:gd name="connsiteY4" fmla="*/ 0 h 1159859"/>
              <a:gd name="connsiteX5" fmla="*/ 279845 w 1284256"/>
              <a:gd name="connsiteY5" fmla="*/ 61913 h 1159859"/>
              <a:gd name="connsiteX6" fmla="*/ 16574 w 1284256"/>
              <a:gd name="connsiteY6" fmla="*/ 517970 h 1159859"/>
              <a:gd name="connsiteX7" fmla="*/ 16574 w 1284256"/>
              <a:gd name="connsiteY7" fmla="*/ 641890 h 1159859"/>
              <a:gd name="connsiteX8" fmla="*/ 279845 w 1284256"/>
              <a:gd name="connsiteY8" fmla="*/ 1097947 h 1159859"/>
              <a:gd name="connsiteX9" fmla="*/ 387096 w 1284256"/>
              <a:gd name="connsiteY9" fmla="*/ 1159859 h 1159859"/>
              <a:gd name="connsiteX10" fmla="*/ 913733 w 1284256"/>
              <a:gd name="connsiteY10" fmla="*/ 1159859 h 1159859"/>
              <a:gd name="connsiteX11" fmla="*/ 1020985 w 1284256"/>
              <a:gd name="connsiteY11" fmla="*/ 1097947 h 1159859"/>
              <a:gd name="connsiteX0" fmla="*/ 1284256 w 1284256"/>
              <a:gd name="connsiteY0" fmla="*/ 517970 h 1159859"/>
              <a:gd name="connsiteX1" fmla="*/ 1021080 w 1284256"/>
              <a:gd name="connsiteY1" fmla="*/ 61913 h 1159859"/>
              <a:gd name="connsiteX2" fmla="*/ 913829 w 1284256"/>
              <a:gd name="connsiteY2" fmla="*/ 0 h 1159859"/>
              <a:gd name="connsiteX3" fmla="*/ 913733 w 1284256"/>
              <a:gd name="connsiteY3" fmla="*/ 0 h 1159859"/>
              <a:gd name="connsiteX4" fmla="*/ 387096 w 1284256"/>
              <a:gd name="connsiteY4" fmla="*/ 0 h 1159859"/>
              <a:gd name="connsiteX5" fmla="*/ 279845 w 1284256"/>
              <a:gd name="connsiteY5" fmla="*/ 61913 h 1159859"/>
              <a:gd name="connsiteX6" fmla="*/ 16574 w 1284256"/>
              <a:gd name="connsiteY6" fmla="*/ 517970 h 1159859"/>
              <a:gd name="connsiteX7" fmla="*/ 16574 w 1284256"/>
              <a:gd name="connsiteY7" fmla="*/ 641890 h 1159859"/>
              <a:gd name="connsiteX8" fmla="*/ 279845 w 1284256"/>
              <a:gd name="connsiteY8" fmla="*/ 1097947 h 1159859"/>
              <a:gd name="connsiteX9" fmla="*/ 387096 w 1284256"/>
              <a:gd name="connsiteY9" fmla="*/ 1159859 h 1159859"/>
              <a:gd name="connsiteX10" fmla="*/ 913733 w 1284256"/>
              <a:gd name="connsiteY10" fmla="*/ 1159859 h 1159859"/>
              <a:gd name="connsiteX0" fmla="*/ 1284256 w 1284256"/>
              <a:gd name="connsiteY0" fmla="*/ 517970 h 1159859"/>
              <a:gd name="connsiteX1" fmla="*/ 1021080 w 1284256"/>
              <a:gd name="connsiteY1" fmla="*/ 61913 h 1159859"/>
              <a:gd name="connsiteX2" fmla="*/ 913829 w 1284256"/>
              <a:gd name="connsiteY2" fmla="*/ 0 h 1159859"/>
              <a:gd name="connsiteX3" fmla="*/ 913733 w 1284256"/>
              <a:gd name="connsiteY3" fmla="*/ 0 h 1159859"/>
              <a:gd name="connsiteX4" fmla="*/ 387096 w 1284256"/>
              <a:gd name="connsiteY4" fmla="*/ 0 h 1159859"/>
              <a:gd name="connsiteX5" fmla="*/ 279845 w 1284256"/>
              <a:gd name="connsiteY5" fmla="*/ 61913 h 1159859"/>
              <a:gd name="connsiteX6" fmla="*/ 16574 w 1284256"/>
              <a:gd name="connsiteY6" fmla="*/ 517970 h 1159859"/>
              <a:gd name="connsiteX7" fmla="*/ 16574 w 1284256"/>
              <a:gd name="connsiteY7" fmla="*/ 641890 h 1159859"/>
              <a:gd name="connsiteX8" fmla="*/ 279845 w 1284256"/>
              <a:gd name="connsiteY8" fmla="*/ 1097947 h 1159859"/>
              <a:gd name="connsiteX9" fmla="*/ 387096 w 1284256"/>
              <a:gd name="connsiteY9" fmla="*/ 1159859 h 1159859"/>
              <a:gd name="connsiteX0" fmla="*/ 1284256 w 1284256"/>
              <a:gd name="connsiteY0" fmla="*/ 517970 h 1097947"/>
              <a:gd name="connsiteX1" fmla="*/ 1021080 w 1284256"/>
              <a:gd name="connsiteY1" fmla="*/ 61913 h 1097947"/>
              <a:gd name="connsiteX2" fmla="*/ 913829 w 1284256"/>
              <a:gd name="connsiteY2" fmla="*/ 0 h 1097947"/>
              <a:gd name="connsiteX3" fmla="*/ 913733 w 1284256"/>
              <a:gd name="connsiteY3" fmla="*/ 0 h 1097947"/>
              <a:gd name="connsiteX4" fmla="*/ 387096 w 1284256"/>
              <a:gd name="connsiteY4" fmla="*/ 0 h 1097947"/>
              <a:gd name="connsiteX5" fmla="*/ 279845 w 1284256"/>
              <a:gd name="connsiteY5" fmla="*/ 61913 h 1097947"/>
              <a:gd name="connsiteX6" fmla="*/ 16574 w 1284256"/>
              <a:gd name="connsiteY6" fmla="*/ 517970 h 1097947"/>
              <a:gd name="connsiteX7" fmla="*/ 16574 w 1284256"/>
              <a:gd name="connsiteY7" fmla="*/ 641890 h 1097947"/>
              <a:gd name="connsiteX8" fmla="*/ 279845 w 1284256"/>
              <a:gd name="connsiteY8" fmla="*/ 1097947 h 1097947"/>
              <a:gd name="connsiteX0" fmla="*/ 1284256 w 1284256"/>
              <a:gd name="connsiteY0" fmla="*/ 517970 h 641890"/>
              <a:gd name="connsiteX1" fmla="*/ 1021080 w 1284256"/>
              <a:gd name="connsiteY1" fmla="*/ 61913 h 641890"/>
              <a:gd name="connsiteX2" fmla="*/ 913829 w 1284256"/>
              <a:gd name="connsiteY2" fmla="*/ 0 h 641890"/>
              <a:gd name="connsiteX3" fmla="*/ 913733 w 1284256"/>
              <a:gd name="connsiteY3" fmla="*/ 0 h 641890"/>
              <a:gd name="connsiteX4" fmla="*/ 387096 w 1284256"/>
              <a:gd name="connsiteY4" fmla="*/ 0 h 641890"/>
              <a:gd name="connsiteX5" fmla="*/ 279845 w 1284256"/>
              <a:gd name="connsiteY5" fmla="*/ 61913 h 641890"/>
              <a:gd name="connsiteX6" fmla="*/ 16574 w 1284256"/>
              <a:gd name="connsiteY6" fmla="*/ 517970 h 641890"/>
              <a:gd name="connsiteX7" fmla="*/ 16574 w 1284256"/>
              <a:gd name="connsiteY7" fmla="*/ 641890 h 641890"/>
              <a:gd name="connsiteX0" fmla="*/ 1267682 w 1267682"/>
              <a:gd name="connsiteY0" fmla="*/ 517970 h 517970"/>
              <a:gd name="connsiteX1" fmla="*/ 1004506 w 1267682"/>
              <a:gd name="connsiteY1" fmla="*/ 61913 h 517970"/>
              <a:gd name="connsiteX2" fmla="*/ 897255 w 1267682"/>
              <a:gd name="connsiteY2" fmla="*/ 0 h 517970"/>
              <a:gd name="connsiteX3" fmla="*/ 897159 w 1267682"/>
              <a:gd name="connsiteY3" fmla="*/ 0 h 517970"/>
              <a:gd name="connsiteX4" fmla="*/ 370522 w 1267682"/>
              <a:gd name="connsiteY4" fmla="*/ 0 h 517970"/>
              <a:gd name="connsiteX5" fmla="*/ 263271 w 1267682"/>
              <a:gd name="connsiteY5" fmla="*/ 61913 h 517970"/>
              <a:gd name="connsiteX6" fmla="*/ 0 w 1267682"/>
              <a:gd name="connsiteY6" fmla="*/ 517970 h 517970"/>
              <a:gd name="connsiteX0" fmla="*/ 1004506 w 1004506"/>
              <a:gd name="connsiteY0" fmla="*/ 61913 h 517970"/>
              <a:gd name="connsiteX1" fmla="*/ 897255 w 1004506"/>
              <a:gd name="connsiteY1" fmla="*/ 0 h 517970"/>
              <a:gd name="connsiteX2" fmla="*/ 897159 w 1004506"/>
              <a:gd name="connsiteY2" fmla="*/ 0 h 517970"/>
              <a:gd name="connsiteX3" fmla="*/ 370522 w 1004506"/>
              <a:gd name="connsiteY3" fmla="*/ 0 h 517970"/>
              <a:gd name="connsiteX4" fmla="*/ 263271 w 1004506"/>
              <a:gd name="connsiteY4" fmla="*/ 61913 h 517970"/>
              <a:gd name="connsiteX5" fmla="*/ 0 w 1004506"/>
              <a:gd name="connsiteY5" fmla="*/ 517970 h 517970"/>
              <a:gd name="connsiteX0" fmla="*/ 897255 w 897255"/>
              <a:gd name="connsiteY0" fmla="*/ 0 h 517970"/>
              <a:gd name="connsiteX1" fmla="*/ 897159 w 897255"/>
              <a:gd name="connsiteY1" fmla="*/ 0 h 517970"/>
              <a:gd name="connsiteX2" fmla="*/ 370522 w 897255"/>
              <a:gd name="connsiteY2" fmla="*/ 0 h 517970"/>
              <a:gd name="connsiteX3" fmla="*/ 263271 w 897255"/>
              <a:gd name="connsiteY3" fmla="*/ 61913 h 517970"/>
              <a:gd name="connsiteX4" fmla="*/ 0 w 897255"/>
              <a:gd name="connsiteY4" fmla="*/ 517970 h 517970"/>
              <a:gd name="connsiteX0" fmla="*/ 897255 w 1284987"/>
              <a:gd name="connsiteY0" fmla="*/ 0 h 517970"/>
              <a:gd name="connsiteX1" fmla="*/ 1284987 w 1284987"/>
              <a:gd name="connsiteY1" fmla="*/ 3591 h 517970"/>
              <a:gd name="connsiteX2" fmla="*/ 370522 w 1284987"/>
              <a:gd name="connsiteY2" fmla="*/ 0 h 517970"/>
              <a:gd name="connsiteX3" fmla="*/ 263271 w 1284987"/>
              <a:gd name="connsiteY3" fmla="*/ 61913 h 517970"/>
              <a:gd name="connsiteX4" fmla="*/ 0 w 1284987"/>
              <a:gd name="connsiteY4" fmla="*/ 517970 h 517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987" h="517970">
                <a:moveTo>
                  <a:pt x="897255" y="0"/>
                </a:moveTo>
                <a:lnTo>
                  <a:pt x="1284987" y="3591"/>
                </a:lnTo>
                <a:lnTo>
                  <a:pt x="370522" y="0"/>
                </a:lnTo>
                <a:cubicBezTo>
                  <a:pt x="326231" y="0"/>
                  <a:pt x="285369" y="23622"/>
                  <a:pt x="263271" y="61913"/>
                </a:cubicBezTo>
                <a:lnTo>
                  <a:pt x="0" y="517970"/>
                </a:lnTo>
              </a:path>
            </a:pathLst>
          </a:custGeom>
          <a:noFill/>
          <a:ln w="19050" cap="flat">
            <a:gradFill flip="none" rotWithShape="1">
              <a:gsLst>
                <a:gs pos="0">
                  <a:srgbClr val="FAD1BE"/>
                </a:gs>
                <a:gs pos="85000">
                  <a:srgbClr val="ED6423"/>
                </a:gs>
              </a:gsLst>
              <a:lin ang="0" scaled="1"/>
              <a:tileRect/>
            </a:gradFill>
            <a:prstDash val="solid"/>
            <a:miter/>
            <a:headEnd type="none"/>
            <a:tailEnd type="oval"/>
          </a:ln>
        </p:spPr>
        <p:txBody>
          <a:bodyPr rtlCol="0" anchor="ctr"/>
          <a:lstStyle/>
          <a:p>
            <a:endParaRPr lang="en-IN" dirty="0">
              <a:latin typeface="Avenir Next LT Pro Light" panose="020B0304020202020204" pitchFamily="34" charset="0"/>
            </a:endParaRPr>
          </a:p>
        </p:txBody>
      </p:sp>
      <p:sp>
        <p:nvSpPr>
          <p:cNvPr id="98" name="Graphic 33">
            <a:extLst>
              <a:ext uri="{FF2B5EF4-FFF2-40B4-BE49-F238E27FC236}">
                <a16:creationId xmlns:a16="http://schemas.microsoft.com/office/drawing/2014/main" id="{22562FC5-4A0C-47DF-981A-3F9B44815FEB}"/>
              </a:ext>
            </a:extLst>
          </p:cNvPr>
          <p:cNvSpPr/>
          <p:nvPr/>
        </p:nvSpPr>
        <p:spPr>
          <a:xfrm>
            <a:off x="5961938" y="1727167"/>
            <a:ext cx="661654" cy="589952"/>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29" h="1159859">
                <a:moveTo>
                  <a:pt x="913733" y="0"/>
                </a:moveTo>
                <a:lnTo>
                  <a:pt x="387096" y="0"/>
                </a:lnTo>
                <a:cubicBezTo>
                  <a:pt x="342805" y="0"/>
                  <a:pt x="301943" y="23622"/>
                  <a:pt x="279845" y="61913"/>
                </a:cubicBezTo>
                <a:lnTo>
                  <a:pt x="16574" y="517970"/>
                </a:lnTo>
                <a:cubicBezTo>
                  <a:pt x="-5525" y="556260"/>
                  <a:pt x="-5525" y="603504"/>
                  <a:pt x="16574" y="641890"/>
                </a:cubicBezTo>
                <a:lnTo>
                  <a:pt x="279845" y="1097947"/>
                </a:lnTo>
                <a:cubicBezTo>
                  <a:pt x="301943" y="1136237"/>
                  <a:pt x="342900" y="1159859"/>
                  <a:pt x="387096" y="1159859"/>
                </a:cubicBezTo>
                <a:lnTo>
                  <a:pt x="913733" y="1159859"/>
                </a:lnTo>
                <a:cubicBezTo>
                  <a:pt x="958025" y="1159859"/>
                  <a:pt x="998887" y="1136237"/>
                  <a:pt x="1020985" y="1097947"/>
                </a:cubicBezTo>
                <a:lnTo>
                  <a:pt x="1284256" y="641890"/>
                </a:lnTo>
                <a:cubicBezTo>
                  <a:pt x="1306354" y="603599"/>
                  <a:pt x="1306354" y="556355"/>
                  <a:pt x="1284256" y="517970"/>
                </a:cubicBezTo>
                <a:lnTo>
                  <a:pt x="1021080" y="61913"/>
                </a:lnTo>
                <a:cubicBezTo>
                  <a:pt x="998982" y="23622"/>
                  <a:pt x="958025" y="0"/>
                  <a:pt x="913829" y="0"/>
                </a:cubicBezTo>
                <a:close/>
              </a:path>
            </a:pathLst>
          </a:custGeom>
          <a:solidFill>
            <a:srgbClr val="FAD1BE"/>
          </a:solidFill>
          <a:ln w="9525" cap="flat">
            <a:noFill/>
            <a:prstDash val="solid"/>
            <a:miter/>
          </a:ln>
        </p:spPr>
        <p:txBody>
          <a:bodyPr rtlCol="0" anchor="ctr"/>
          <a:lstStyle/>
          <a:p>
            <a:endParaRPr lang="en-IN">
              <a:latin typeface="Avenir Next LT Pro Light" panose="020B0304020202020204" pitchFamily="34" charset="0"/>
            </a:endParaRPr>
          </a:p>
        </p:txBody>
      </p:sp>
      <p:sp>
        <p:nvSpPr>
          <p:cNvPr id="99" name="Graphic 33">
            <a:extLst>
              <a:ext uri="{FF2B5EF4-FFF2-40B4-BE49-F238E27FC236}">
                <a16:creationId xmlns:a16="http://schemas.microsoft.com/office/drawing/2014/main" id="{4E42A06B-78BE-4CB2-8733-F8A55CA45D51}"/>
              </a:ext>
            </a:extLst>
          </p:cNvPr>
          <p:cNvSpPr/>
          <p:nvPr/>
        </p:nvSpPr>
        <p:spPr>
          <a:xfrm>
            <a:off x="5961938" y="4977609"/>
            <a:ext cx="661654" cy="589952"/>
          </a:xfrm>
          <a:custGeom>
            <a:avLst/>
            <a:gdLst>
              <a:gd name="connsiteX0" fmla="*/ 913733 w 1300829"/>
              <a:gd name="connsiteY0" fmla="*/ 0 h 1159859"/>
              <a:gd name="connsiteX1" fmla="*/ 387096 w 1300829"/>
              <a:gd name="connsiteY1" fmla="*/ 0 h 1159859"/>
              <a:gd name="connsiteX2" fmla="*/ 279845 w 1300829"/>
              <a:gd name="connsiteY2" fmla="*/ 61913 h 1159859"/>
              <a:gd name="connsiteX3" fmla="*/ 16574 w 1300829"/>
              <a:gd name="connsiteY3" fmla="*/ 517970 h 1159859"/>
              <a:gd name="connsiteX4" fmla="*/ 16574 w 1300829"/>
              <a:gd name="connsiteY4" fmla="*/ 641890 h 1159859"/>
              <a:gd name="connsiteX5" fmla="*/ 279845 w 1300829"/>
              <a:gd name="connsiteY5" fmla="*/ 1097947 h 1159859"/>
              <a:gd name="connsiteX6" fmla="*/ 387096 w 1300829"/>
              <a:gd name="connsiteY6" fmla="*/ 1159859 h 1159859"/>
              <a:gd name="connsiteX7" fmla="*/ 913733 w 1300829"/>
              <a:gd name="connsiteY7" fmla="*/ 1159859 h 1159859"/>
              <a:gd name="connsiteX8" fmla="*/ 1020985 w 1300829"/>
              <a:gd name="connsiteY8" fmla="*/ 1097947 h 1159859"/>
              <a:gd name="connsiteX9" fmla="*/ 1284256 w 1300829"/>
              <a:gd name="connsiteY9" fmla="*/ 641890 h 1159859"/>
              <a:gd name="connsiteX10" fmla="*/ 1284256 w 1300829"/>
              <a:gd name="connsiteY10" fmla="*/ 517970 h 1159859"/>
              <a:gd name="connsiteX11" fmla="*/ 1021080 w 1300829"/>
              <a:gd name="connsiteY11" fmla="*/ 61913 h 1159859"/>
              <a:gd name="connsiteX12" fmla="*/ 913829 w 1300829"/>
              <a:gd name="connsiteY12" fmla="*/ 0 h 11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829" h="1159859">
                <a:moveTo>
                  <a:pt x="913733" y="0"/>
                </a:moveTo>
                <a:lnTo>
                  <a:pt x="387096" y="0"/>
                </a:lnTo>
                <a:cubicBezTo>
                  <a:pt x="342805" y="0"/>
                  <a:pt x="301943" y="23622"/>
                  <a:pt x="279845" y="61913"/>
                </a:cubicBezTo>
                <a:lnTo>
                  <a:pt x="16574" y="517970"/>
                </a:lnTo>
                <a:cubicBezTo>
                  <a:pt x="-5525" y="556260"/>
                  <a:pt x="-5525" y="603504"/>
                  <a:pt x="16574" y="641890"/>
                </a:cubicBezTo>
                <a:lnTo>
                  <a:pt x="279845" y="1097947"/>
                </a:lnTo>
                <a:cubicBezTo>
                  <a:pt x="301943" y="1136237"/>
                  <a:pt x="342900" y="1159859"/>
                  <a:pt x="387096" y="1159859"/>
                </a:cubicBezTo>
                <a:lnTo>
                  <a:pt x="913733" y="1159859"/>
                </a:lnTo>
                <a:cubicBezTo>
                  <a:pt x="958025" y="1159859"/>
                  <a:pt x="998887" y="1136237"/>
                  <a:pt x="1020985" y="1097947"/>
                </a:cubicBezTo>
                <a:lnTo>
                  <a:pt x="1284256" y="641890"/>
                </a:lnTo>
                <a:cubicBezTo>
                  <a:pt x="1306354" y="603599"/>
                  <a:pt x="1306354" y="556355"/>
                  <a:pt x="1284256" y="517970"/>
                </a:cubicBezTo>
                <a:lnTo>
                  <a:pt x="1021080" y="61913"/>
                </a:lnTo>
                <a:cubicBezTo>
                  <a:pt x="998982" y="23622"/>
                  <a:pt x="958025" y="0"/>
                  <a:pt x="913829" y="0"/>
                </a:cubicBezTo>
                <a:close/>
              </a:path>
            </a:pathLst>
          </a:custGeom>
          <a:solidFill>
            <a:srgbClr val="B7B7B7"/>
          </a:solidFill>
          <a:ln w="9525" cap="flat">
            <a:solidFill>
              <a:srgbClr val="B7B7B7"/>
            </a:solidFill>
            <a:prstDash val="solid"/>
            <a:miter/>
          </a:ln>
        </p:spPr>
        <p:txBody>
          <a:bodyPr rtlCol="0" anchor="ctr"/>
          <a:lstStyle/>
          <a:p>
            <a:endParaRPr lang="en-IN">
              <a:latin typeface="Avenir Next LT Pro Light" panose="020B0304020202020204" pitchFamily="34" charset="0"/>
            </a:endParaRPr>
          </a:p>
        </p:txBody>
      </p:sp>
      <p:pic>
        <p:nvPicPr>
          <p:cNvPr id="101" name="Graphic 100">
            <a:extLst>
              <a:ext uri="{FF2B5EF4-FFF2-40B4-BE49-F238E27FC236}">
                <a16:creationId xmlns:a16="http://schemas.microsoft.com/office/drawing/2014/main" id="{FB8C5A2D-9A12-4844-BB39-5B421189CE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30187" y="1846811"/>
            <a:ext cx="360000" cy="360000"/>
          </a:xfrm>
          <a:prstGeom prst="rect">
            <a:avLst/>
          </a:prstGeom>
        </p:spPr>
      </p:pic>
      <p:pic>
        <p:nvPicPr>
          <p:cNvPr id="103" name="Graphic 102">
            <a:extLst>
              <a:ext uri="{FF2B5EF4-FFF2-40B4-BE49-F238E27FC236}">
                <a16:creationId xmlns:a16="http://schemas.microsoft.com/office/drawing/2014/main" id="{30A3A41F-69E9-4A81-8A08-3CD2076D6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187" y="3482616"/>
            <a:ext cx="360000" cy="360000"/>
          </a:xfrm>
          <a:prstGeom prst="rect">
            <a:avLst/>
          </a:prstGeom>
        </p:spPr>
      </p:pic>
      <p:pic>
        <p:nvPicPr>
          <p:cNvPr id="43" name="Graphic 42">
            <a:extLst>
              <a:ext uri="{FF2B5EF4-FFF2-40B4-BE49-F238E27FC236}">
                <a16:creationId xmlns:a16="http://schemas.microsoft.com/office/drawing/2014/main" id="{DD29E82A-1446-459D-840F-F2D7D13CA5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3743" y="5088301"/>
            <a:ext cx="360000" cy="360000"/>
          </a:xfrm>
          <a:prstGeom prst="rect">
            <a:avLst/>
          </a:prstGeom>
        </p:spPr>
      </p:pic>
      <p:sp>
        <p:nvSpPr>
          <p:cNvPr id="42" name="TextBox 208">
            <a:extLst>
              <a:ext uri="{FF2B5EF4-FFF2-40B4-BE49-F238E27FC236}">
                <a16:creationId xmlns:a16="http://schemas.microsoft.com/office/drawing/2014/main" id="{0913E7FB-0C4A-44CA-988F-9444B5BFB08B}"/>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75665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40">
            <a:extLst>
              <a:ext uri="{FF2B5EF4-FFF2-40B4-BE49-F238E27FC236}">
                <a16:creationId xmlns:a16="http://schemas.microsoft.com/office/drawing/2014/main" id="{CBD94F49-2371-43DC-B14E-FC6DAE124495}"/>
              </a:ext>
            </a:extLst>
          </p:cNvPr>
          <p:cNvSpPr/>
          <p:nvPr/>
        </p:nvSpPr>
        <p:spPr>
          <a:xfrm rot="10800000" flipV="1">
            <a:off x="2369840" y="3705150"/>
            <a:ext cx="9251142" cy="1268448"/>
          </a:xfrm>
          <a:prstGeom prst="rect">
            <a:avLst/>
          </a:prstGeom>
          <a:gradFill flip="none" rotWithShape="1">
            <a:gsLst>
              <a:gs pos="0">
                <a:schemeClr val="bg1">
                  <a:alpha val="42000"/>
                </a:schemeClr>
              </a:gs>
              <a:gs pos="37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sp>
        <p:nvSpPr>
          <p:cNvPr id="8" name="TextBox 7">
            <a:extLst>
              <a:ext uri="{FF2B5EF4-FFF2-40B4-BE49-F238E27FC236}">
                <a16:creationId xmlns:a16="http://schemas.microsoft.com/office/drawing/2014/main" id="{CE8F3420-F843-4EDD-A99A-95B2F687FF79}"/>
              </a:ext>
            </a:extLst>
          </p:cNvPr>
          <p:cNvSpPr txBox="1"/>
          <p:nvPr/>
        </p:nvSpPr>
        <p:spPr>
          <a:xfrm>
            <a:off x="1670526" y="464755"/>
            <a:ext cx="88509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mn-ea"/>
                <a:cs typeface="+mn-cs"/>
              </a:rPr>
              <a:t>Our Approach</a:t>
            </a:r>
          </a:p>
        </p:txBody>
      </p:sp>
      <p:sp>
        <p:nvSpPr>
          <p:cNvPr id="17" name="Freeform: Shape 16">
            <a:extLst>
              <a:ext uri="{FF2B5EF4-FFF2-40B4-BE49-F238E27FC236}">
                <a16:creationId xmlns:a16="http://schemas.microsoft.com/office/drawing/2014/main" id="{6C7D48C5-39E5-4E3D-96CF-08F84131F603}"/>
              </a:ext>
            </a:extLst>
          </p:cNvPr>
          <p:cNvSpPr/>
          <p:nvPr/>
        </p:nvSpPr>
        <p:spPr>
          <a:xfrm rot="16200000" flipH="1" flipV="1">
            <a:off x="6812674" y="1540220"/>
            <a:ext cx="2717287" cy="1612573"/>
          </a:xfrm>
          <a:custGeom>
            <a:avLst/>
            <a:gdLst>
              <a:gd name="connsiteX0" fmla="*/ 0 w 2717287"/>
              <a:gd name="connsiteY0" fmla="*/ 1612573 h 1612573"/>
              <a:gd name="connsiteX1" fmla="*/ 803844 w 2717287"/>
              <a:gd name="connsiteY1" fmla="*/ 218918 h 1612573"/>
              <a:gd name="connsiteX2" fmla="*/ 1183532 w 2717287"/>
              <a:gd name="connsiteY2" fmla="*/ 0 h 1612573"/>
              <a:gd name="connsiteX3" fmla="*/ 2717287 w 2717287"/>
              <a:gd name="connsiteY3" fmla="*/ 0 h 1612573"/>
              <a:gd name="connsiteX4" fmla="*/ 2717287 w 2717287"/>
              <a:gd name="connsiteY4" fmla="*/ 1612573 h 16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87" h="1612573">
                <a:moveTo>
                  <a:pt x="0" y="1612573"/>
                </a:moveTo>
                <a:lnTo>
                  <a:pt x="803844" y="218918"/>
                </a:lnTo>
                <a:cubicBezTo>
                  <a:pt x="882420" y="83589"/>
                  <a:pt x="1027014" y="220"/>
                  <a:pt x="1183532" y="0"/>
                </a:cubicBezTo>
                <a:lnTo>
                  <a:pt x="2717287" y="0"/>
                </a:lnTo>
                <a:lnTo>
                  <a:pt x="2717287" y="1612573"/>
                </a:lnTo>
                <a:close/>
              </a:path>
            </a:pathLst>
          </a:cu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sp>
        <p:nvSpPr>
          <p:cNvPr id="18" name="Freeform: Shape 17">
            <a:extLst>
              <a:ext uri="{FF2B5EF4-FFF2-40B4-BE49-F238E27FC236}">
                <a16:creationId xmlns:a16="http://schemas.microsoft.com/office/drawing/2014/main" id="{A7469C54-1F26-44C8-B3DD-3CAB82B9DF8F}"/>
              </a:ext>
            </a:extLst>
          </p:cNvPr>
          <p:cNvSpPr/>
          <p:nvPr/>
        </p:nvSpPr>
        <p:spPr>
          <a:xfrm rot="5400000" flipV="1">
            <a:off x="7234448" y="1099911"/>
            <a:ext cx="615340" cy="1162042"/>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FAD1B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Roboto" panose="02000000000000000000" pitchFamily="2" charset="0"/>
              <a:cs typeface="+mn-cs"/>
            </a:endParaRPr>
          </a:p>
        </p:txBody>
      </p:sp>
      <p:sp>
        <p:nvSpPr>
          <p:cNvPr id="19" name="TextBox 18">
            <a:extLst>
              <a:ext uri="{FF2B5EF4-FFF2-40B4-BE49-F238E27FC236}">
                <a16:creationId xmlns:a16="http://schemas.microsoft.com/office/drawing/2014/main" id="{30AEB2BA-5611-47ED-B245-2592D331C36F}"/>
              </a:ext>
            </a:extLst>
          </p:cNvPr>
          <p:cNvSpPr txBox="1"/>
          <p:nvPr/>
        </p:nvSpPr>
        <p:spPr>
          <a:xfrm>
            <a:off x="6787237" y="2247265"/>
            <a:ext cx="16125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mn-ea"/>
                <a:cs typeface="+mn-cs"/>
              </a:rPr>
              <a:t>Dynamic Investment Approach </a:t>
            </a:r>
          </a:p>
        </p:txBody>
      </p:sp>
      <p:sp>
        <p:nvSpPr>
          <p:cNvPr id="21" name="Freeform: Shape 20">
            <a:extLst>
              <a:ext uri="{FF2B5EF4-FFF2-40B4-BE49-F238E27FC236}">
                <a16:creationId xmlns:a16="http://schemas.microsoft.com/office/drawing/2014/main" id="{55F49D2A-2B26-4366-90F5-69F8E0821B27}"/>
              </a:ext>
            </a:extLst>
          </p:cNvPr>
          <p:cNvSpPr/>
          <p:nvPr/>
        </p:nvSpPr>
        <p:spPr>
          <a:xfrm rot="16200000" flipH="1" flipV="1">
            <a:off x="9309442" y="1540220"/>
            <a:ext cx="2717287" cy="1612573"/>
          </a:xfrm>
          <a:custGeom>
            <a:avLst/>
            <a:gdLst>
              <a:gd name="connsiteX0" fmla="*/ 0 w 2717287"/>
              <a:gd name="connsiteY0" fmla="*/ 1612573 h 1612573"/>
              <a:gd name="connsiteX1" fmla="*/ 803844 w 2717287"/>
              <a:gd name="connsiteY1" fmla="*/ 218918 h 1612573"/>
              <a:gd name="connsiteX2" fmla="*/ 1183532 w 2717287"/>
              <a:gd name="connsiteY2" fmla="*/ 0 h 1612573"/>
              <a:gd name="connsiteX3" fmla="*/ 2717287 w 2717287"/>
              <a:gd name="connsiteY3" fmla="*/ 0 h 1612573"/>
              <a:gd name="connsiteX4" fmla="*/ 2717287 w 2717287"/>
              <a:gd name="connsiteY4" fmla="*/ 1612573 h 16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87" h="1612573">
                <a:moveTo>
                  <a:pt x="0" y="1612573"/>
                </a:moveTo>
                <a:lnTo>
                  <a:pt x="803844" y="218918"/>
                </a:lnTo>
                <a:cubicBezTo>
                  <a:pt x="882420" y="83589"/>
                  <a:pt x="1027014" y="220"/>
                  <a:pt x="1183532" y="0"/>
                </a:cubicBezTo>
                <a:lnTo>
                  <a:pt x="2717287" y="0"/>
                </a:lnTo>
                <a:lnTo>
                  <a:pt x="2717287" y="1612573"/>
                </a:lnTo>
                <a:close/>
              </a:path>
            </a:pathLst>
          </a:cu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sp>
        <p:nvSpPr>
          <p:cNvPr id="22" name="Freeform: Shape 21">
            <a:extLst>
              <a:ext uri="{FF2B5EF4-FFF2-40B4-BE49-F238E27FC236}">
                <a16:creationId xmlns:a16="http://schemas.microsoft.com/office/drawing/2014/main" id="{5FFED00B-A333-46DD-A730-2A0D255E99AF}"/>
              </a:ext>
            </a:extLst>
          </p:cNvPr>
          <p:cNvSpPr/>
          <p:nvPr/>
        </p:nvSpPr>
        <p:spPr>
          <a:xfrm rot="5400000" flipV="1">
            <a:off x="9731216" y="1099911"/>
            <a:ext cx="615340" cy="1162042"/>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FAD1B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Roboto" panose="02000000000000000000" pitchFamily="2" charset="0"/>
              <a:cs typeface="+mn-cs"/>
            </a:endParaRPr>
          </a:p>
        </p:txBody>
      </p:sp>
      <p:sp>
        <p:nvSpPr>
          <p:cNvPr id="23" name="TextBox 22">
            <a:extLst>
              <a:ext uri="{FF2B5EF4-FFF2-40B4-BE49-F238E27FC236}">
                <a16:creationId xmlns:a16="http://schemas.microsoft.com/office/drawing/2014/main" id="{9C30C706-D1A5-4FBF-AB30-032425EF6209}"/>
              </a:ext>
            </a:extLst>
          </p:cNvPr>
          <p:cNvSpPr txBox="1"/>
          <p:nvPr/>
        </p:nvSpPr>
        <p:spPr>
          <a:xfrm>
            <a:off x="9284005" y="2247265"/>
            <a:ext cx="172973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mn-ea"/>
                <a:cs typeface="+mn-cs"/>
              </a:rPr>
              <a:t>Unique combination of quantitative and fundamental technique</a:t>
            </a:r>
          </a:p>
        </p:txBody>
      </p:sp>
      <p:grpSp>
        <p:nvGrpSpPr>
          <p:cNvPr id="59" name="Group 58">
            <a:extLst>
              <a:ext uri="{FF2B5EF4-FFF2-40B4-BE49-F238E27FC236}">
                <a16:creationId xmlns:a16="http://schemas.microsoft.com/office/drawing/2014/main" id="{0770FD2B-36B4-4674-A0A3-0FAE6E8D5508}"/>
              </a:ext>
            </a:extLst>
          </p:cNvPr>
          <p:cNvGrpSpPr/>
          <p:nvPr/>
        </p:nvGrpSpPr>
        <p:grpSpPr>
          <a:xfrm>
            <a:off x="4868263" y="987863"/>
            <a:ext cx="1612573" cy="5421819"/>
            <a:chOff x="4868263" y="987863"/>
            <a:chExt cx="1612573" cy="5421819"/>
          </a:xfrm>
        </p:grpSpPr>
        <p:sp>
          <p:nvSpPr>
            <p:cNvPr id="14" name="Freeform: Shape 13">
              <a:extLst>
                <a:ext uri="{FF2B5EF4-FFF2-40B4-BE49-F238E27FC236}">
                  <a16:creationId xmlns:a16="http://schemas.microsoft.com/office/drawing/2014/main" id="{FFFA4306-BAFA-4E89-A513-4BA825583B24}"/>
                </a:ext>
              </a:extLst>
            </p:cNvPr>
            <p:cNvSpPr/>
            <p:nvPr/>
          </p:nvSpPr>
          <p:spPr>
            <a:xfrm rot="16200000" flipH="1" flipV="1">
              <a:off x="4315906" y="1540220"/>
              <a:ext cx="2717287" cy="1612573"/>
            </a:xfrm>
            <a:custGeom>
              <a:avLst/>
              <a:gdLst>
                <a:gd name="connsiteX0" fmla="*/ 0 w 2717287"/>
                <a:gd name="connsiteY0" fmla="*/ 1612573 h 1612573"/>
                <a:gd name="connsiteX1" fmla="*/ 803844 w 2717287"/>
                <a:gd name="connsiteY1" fmla="*/ 218918 h 1612573"/>
                <a:gd name="connsiteX2" fmla="*/ 1183532 w 2717287"/>
                <a:gd name="connsiteY2" fmla="*/ 0 h 1612573"/>
                <a:gd name="connsiteX3" fmla="*/ 2717287 w 2717287"/>
                <a:gd name="connsiteY3" fmla="*/ 0 h 1612573"/>
                <a:gd name="connsiteX4" fmla="*/ 2717287 w 2717287"/>
                <a:gd name="connsiteY4" fmla="*/ 1612573 h 16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87" h="1612573">
                  <a:moveTo>
                    <a:pt x="0" y="1612573"/>
                  </a:moveTo>
                  <a:lnTo>
                    <a:pt x="803844" y="218918"/>
                  </a:lnTo>
                  <a:cubicBezTo>
                    <a:pt x="882420" y="83589"/>
                    <a:pt x="1027014" y="220"/>
                    <a:pt x="1183532" y="0"/>
                  </a:cubicBezTo>
                  <a:lnTo>
                    <a:pt x="2717287" y="0"/>
                  </a:lnTo>
                  <a:lnTo>
                    <a:pt x="2717287" y="1612573"/>
                  </a:lnTo>
                  <a:close/>
                </a:path>
              </a:pathLst>
            </a:cu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sp>
          <p:nvSpPr>
            <p:cNvPr id="35" name="Freeform: Shape 34">
              <a:extLst>
                <a:ext uri="{FF2B5EF4-FFF2-40B4-BE49-F238E27FC236}">
                  <a16:creationId xmlns:a16="http://schemas.microsoft.com/office/drawing/2014/main" id="{4A510775-7686-4A28-B188-F85847A096BC}"/>
                </a:ext>
              </a:extLst>
            </p:cNvPr>
            <p:cNvSpPr/>
            <p:nvPr/>
          </p:nvSpPr>
          <p:spPr>
            <a:xfrm rot="5400000" flipH="1">
              <a:off x="4315906" y="4244752"/>
              <a:ext cx="2717287" cy="1612573"/>
            </a:xfrm>
            <a:custGeom>
              <a:avLst/>
              <a:gdLst>
                <a:gd name="connsiteX0" fmla="*/ 0 w 2717287"/>
                <a:gd name="connsiteY0" fmla="*/ 1612573 h 1612573"/>
                <a:gd name="connsiteX1" fmla="*/ 803844 w 2717287"/>
                <a:gd name="connsiteY1" fmla="*/ 218918 h 1612573"/>
                <a:gd name="connsiteX2" fmla="*/ 1183532 w 2717287"/>
                <a:gd name="connsiteY2" fmla="*/ 0 h 1612573"/>
                <a:gd name="connsiteX3" fmla="*/ 2717287 w 2717287"/>
                <a:gd name="connsiteY3" fmla="*/ 0 h 1612573"/>
                <a:gd name="connsiteX4" fmla="*/ 2717287 w 2717287"/>
                <a:gd name="connsiteY4" fmla="*/ 1612573 h 16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87" h="1612573">
                  <a:moveTo>
                    <a:pt x="0" y="1612573"/>
                  </a:moveTo>
                  <a:lnTo>
                    <a:pt x="803844" y="218918"/>
                  </a:lnTo>
                  <a:cubicBezTo>
                    <a:pt x="882420" y="83589"/>
                    <a:pt x="1027014" y="220"/>
                    <a:pt x="1183532" y="0"/>
                  </a:cubicBezTo>
                  <a:lnTo>
                    <a:pt x="2717287" y="0"/>
                  </a:lnTo>
                  <a:lnTo>
                    <a:pt x="2717287" y="1612573"/>
                  </a:lnTo>
                  <a:close/>
                </a:path>
              </a:pathLst>
            </a:cu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grpSp>
      <p:sp>
        <p:nvSpPr>
          <p:cNvPr id="32" name="Freeform: Shape 31">
            <a:extLst>
              <a:ext uri="{FF2B5EF4-FFF2-40B4-BE49-F238E27FC236}">
                <a16:creationId xmlns:a16="http://schemas.microsoft.com/office/drawing/2014/main" id="{95EDDE7B-4559-4DE4-A2CE-05C54611F8BC}"/>
              </a:ext>
            </a:extLst>
          </p:cNvPr>
          <p:cNvSpPr/>
          <p:nvPr/>
        </p:nvSpPr>
        <p:spPr>
          <a:xfrm rot="5400000" flipH="1">
            <a:off x="6812674" y="4244752"/>
            <a:ext cx="2717287" cy="1612573"/>
          </a:xfrm>
          <a:custGeom>
            <a:avLst/>
            <a:gdLst>
              <a:gd name="connsiteX0" fmla="*/ 0 w 2717287"/>
              <a:gd name="connsiteY0" fmla="*/ 1612573 h 1612573"/>
              <a:gd name="connsiteX1" fmla="*/ 803844 w 2717287"/>
              <a:gd name="connsiteY1" fmla="*/ 218918 h 1612573"/>
              <a:gd name="connsiteX2" fmla="*/ 1183532 w 2717287"/>
              <a:gd name="connsiteY2" fmla="*/ 0 h 1612573"/>
              <a:gd name="connsiteX3" fmla="*/ 2717287 w 2717287"/>
              <a:gd name="connsiteY3" fmla="*/ 0 h 1612573"/>
              <a:gd name="connsiteX4" fmla="*/ 2717287 w 2717287"/>
              <a:gd name="connsiteY4" fmla="*/ 1612573 h 16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87" h="1612573">
                <a:moveTo>
                  <a:pt x="0" y="1612573"/>
                </a:moveTo>
                <a:lnTo>
                  <a:pt x="803844" y="218918"/>
                </a:lnTo>
                <a:cubicBezTo>
                  <a:pt x="882420" y="83589"/>
                  <a:pt x="1027014" y="220"/>
                  <a:pt x="1183532" y="0"/>
                </a:cubicBezTo>
                <a:lnTo>
                  <a:pt x="2717287" y="0"/>
                </a:lnTo>
                <a:lnTo>
                  <a:pt x="2717287" y="1612573"/>
                </a:lnTo>
                <a:close/>
              </a:path>
            </a:pathLst>
          </a:cu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sp>
        <p:nvSpPr>
          <p:cNvPr id="33" name="Freeform: Shape 32">
            <a:extLst>
              <a:ext uri="{FF2B5EF4-FFF2-40B4-BE49-F238E27FC236}">
                <a16:creationId xmlns:a16="http://schemas.microsoft.com/office/drawing/2014/main" id="{3AB3D300-0766-401D-9F08-3960A3CE44F6}"/>
              </a:ext>
            </a:extLst>
          </p:cNvPr>
          <p:cNvSpPr/>
          <p:nvPr/>
        </p:nvSpPr>
        <p:spPr>
          <a:xfrm rot="5400000" flipV="1">
            <a:off x="7234448" y="3804443"/>
            <a:ext cx="615340" cy="1162042"/>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ACBFB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Roboto" panose="02000000000000000000" pitchFamily="2" charset="0"/>
              <a:cs typeface="+mn-cs"/>
            </a:endParaRPr>
          </a:p>
        </p:txBody>
      </p:sp>
      <p:sp>
        <p:nvSpPr>
          <p:cNvPr id="34" name="TextBox 33">
            <a:extLst>
              <a:ext uri="{FF2B5EF4-FFF2-40B4-BE49-F238E27FC236}">
                <a16:creationId xmlns:a16="http://schemas.microsoft.com/office/drawing/2014/main" id="{26168D3A-E233-40B5-8C32-06C520C3F0A7}"/>
              </a:ext>
            </a:extLst>
          </p:cNvPr>
          <p:cNvSpPr txBox="1"/>
          <p:nvPr/>
        </p:nvSpPr>
        <p:spPr>
          <a:xfrm>
            <a:off x="6787237" y="4951797"/>
            <a:ext cx="16125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mn-ea"/>
                <a:cs typeface="+mn-cs"/>
              </a:rPr>
              <a:t>Strong Past Track Record of Fund Manager</a:t>
            </a:r>
          </a:p>
        </p:txBody>
      </p:sp>
      <p:sp>
        <p:nvSpPr>
          <p:cNvPr id="29" name="Freeform: Shape 28">
            <a:extLst>
              <a:ext uri="{FF2B5EF4-FFF2-40B4-BE49-F238E27FC236}">
                <a16:creationId xmlns:a16="http://schemas.microsoft.com/office/drawing/2014/main" id="{658EC884-88C9-4944-90FF-B26944EA7999}"/>
              </a:ext>
            </a:extLst>
          </p:cNvPr>
          <p:cNvSpPr/>
          <p:nvPr/>
        </p:nvSpPr>
        <p:spPr>
          <a:xfrm rot="5400000" flipH="1">
            <a:off x="9309442" y="4244752"/>
            <a:ext cx="2717287" cy="1612573"/>
          </a:xfrm>
          <a:custGeom>
            <a:avLst/>
            <a:gdLst>
              <a:gd name="connsiteX0" fmla="*/ 0 w 2717287"/>
              <a:gd name="connsiteY0" fmla="*/ 1612573 h 1612573"/>
              <a:gd name="connsiteX1" fmla="*/ 803844 w 2717287"/>
              <a:gd name="connsiteY1" fmla="*/ 218918 h 1612573"/>
              <a:gd name="connsiteX2" fmla="*/ 1183532 w 2717287"/>
              <a:gd name="connsiteY2" fmla="*/ 0 h 1612573"/>
              <a:gd name="connsiteX3" fmla="*/ 2717287 w 2717287"/>
              <a:gd name="connsiteY3" fmla="*/ 0 h 1612573"/>
              <a:gd name="connsiteX4" fmla="*/ 2717287 w 2717287"/>
              <a:gd name="connsiteY4" fmla="*/ 1612573 h 161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87" h="1612573">
                <a:moveTo>
                  <a:pt x="0" y="1612573"/>
                </a:moveTo>
                <a:lnTo>
                  <a:pt x="803844" y="218918"/>
                </a:lnTo>
                <a:cubicBezTo>
                  <a:pt x="882420" y="83589"/>
                  <a:pt x="1027014" y="220"/>
                  <a:pt x="1183532" y="0"/>
                </a:cubicBezTo>
                <a:lnTo>
                  <a:pt x="2717287" y="0"/>
                </a:lnTo>
                <a:lnTo>
                  <a:pt x="2717287" y="1612573"/>
                </a:lnTo>
                <a:close/>
              </a:path>
            </a:pathLst>
          </a:custGeom>
          <a:gradFill flip="none" rotWithShape="1">
            <a:gsLst>
              <a:gs pos="54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4B4B51"/>
              </a:solidFill>
              <a:effectLst/>
              <a:uLnTx/>
              <a:uFillTx/>
              <a:latin typeface="Avenir Next LT Pro Light" panose="020B0304020202020204" pitchFamily="34" charset="0"/>
              <a:ea typeface="Roboto" panose="02000000000000000000" pitchFamily="2" charset="0"/>
              <a:cs typeface="+mn-cs"/>
            </a:endParaRPr>
          </a:p>
        </p:txBody>
      </p:sp>
      <p:sp>
        <p:nvSpPr>
          <p:cNvPr id="30" name="Freeform: Shape 29">
            <a:extLst>
              <a:ext uri="{FF2B5EF4-FFF2-40B4-BE49-F238E27FC236}">
                <a16:creationId xmlns:a16="http://schemas.microsoft.com/office/drawing/2014/main" id="{2B77119D-85C9-4B4B-93DE-A8C82667AD87}"/>
              </a:ext>
            </a:extLst>
          </p:cNvPr>
          <p:cNvSpPr/>
          <p:nvPr/>
        </p:nvSpPr>
        <p:spPr>
          <a:xfrm rot="5400000" flipV="1">
            <a:off x="9731216" y="3804443"/>
            <a:ext cx="615340" cy="1162042"/>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ACBFB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Roboto" panose="02000000000000000000" pitchFamily="2" charset="0"/>
              <a:cs typeface="+mn-cs"/>
            </a:endParaRPr>
          </a:p>
        </p:txBody>
      </p:sp>
      <p:sp>
        <p:nvSpPr>
          <p:cNvPr id="31" name="TextBox 30">
            <a:extLst>
              <a:ext uri="{FF2B5EF4-FFF2-40B4-BE49-F238E27FC236}">
                <a16:creationId xmlns:a16="http://schemas.microsoft.com/office/drawing/2014/main" id="{A6166D0A-9110-49EB-94AD-A52A914EBAD5}"/>
              </a:ext>
            </a:extLst>
          </p:cNvPr>
          <p:cNvSpPr txBox="1"/>
          <p:nvPr/>
        </p:nvSpPr>
        <p:spPr>
          <a:xfrm>
            <a:off x="9284005" y="4951797"/>
            <a:ext cx="1612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mn-ea"/>
                <a:cs typeface="+mn-cs"/>
              </a:rPr>
              <a:t>Customization of Portfolios </a:t>
            </a:r>
          </a:p>
        </p:txBody>
      </p:sp>
      <p:cxnSp>
        <p:nvCxnSpPr>
          <p:cNvPr id="39" name="Straight Connector 38">
            <a:extLst>
              <a:ext uri="{FF2B5EF4-FFF2-40B4-BE49-F238E27FC236}">
                <a16:creationId xmlns:a16="http://schemas.microsoft.com/office/drawing/2014/main" id="{97D24C3E-1BB7-4C4F-BF6A-229898209E2D}"/>
              </a:ext>
            </a:extLst>
          </p:cNvPr>
          <p:cNvCxnSpPr>
            <a:cxnSpLocks/>
          </p:cNvCxnSpPr>
          <p:nvPr/>
        </p:nvCxnSpPr>
        <p:spPr>
          <a:xfrm>
            <a:off x="4366140" y="3692395"/>
            <a:ext cx="7108232" cy="0"/>
          </a:xfrm>
          <a:prstGeom prst="line">
            <a:avLst/>
          </a:prstGeom>
          <a:ln>
            <a:solidFill>
              <a:srgbClr val="ED6423"/>
            </a:solidFill>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125EB3CD-EB0C-4A7C-AE2F-D587485642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2118" y="1500932"/>
            <a:ext cx="360000" cy="360000"/>
          </a:xfrm>
          <a:prstGeom prst="rect">
            <a:avLst/>
          </a:prstGeom>
        </p:spPr>
      </p:pic>
      <p:pic>
        <p:nvPicPr>
          <p:cNvPr id="49" name="Graphic 48">
            <a:extLst>
              <a:ext uri="{FF2B5EF4-FFF2-40B4-BE49-F238E27FC236}">
                <a16:creationId xmlns:a16="http://schemas.microsoft.com/office/drawing/2014/main" id="{FE68E7F2-6B18-4EAB-8514-3B54778CED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5461" y="1534032"/>
            <a:ext cx="360000" cy="360000"/>
          </a:xfrm>
          <a:prstGeom prst="rect">
            <a:avLst/>
          </a:prstGeom>
        </p:spPr>
      </p:pic>
      <p:pic>
        <p:nvPicPr>
          <p:cNvPr id="53" name="Graphic 52">
            <a:extLst>
              <a:ext uri="{FF2B5EF4-FFF2-40B4-BE49-F238E27FC236}">
                <a16:creationId xmlns:a16="http://schemas.microsoft.com/office/drawing/2014/main" id="{A904E403-127C-4852-8DA9-0EE6DC33F4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13524" y="4205464"/>
            <a:ext cx="360000" cy="360000"/>
          </a:xfrm>
          <a:prstGeom prst="rect">
            <a:avLst/>
          </a:prstGeom>
        </p:spPr>
      </p:pic>
      <p:pic>
        <p:nvPicPr>
          <p:cNvPr id="54" name="Graphic 53">
            <a:extLst>
              <a:ext uri="{FF2B5EF4-FFF2-40B4-BE49-F238E27FC236}">
                <a16:creationId xmlns:a16="http://schemas.microsoft.com/office/drawing/2014/main" id="{D09EF23D-8A7D-437D-9823-C691BDD9D5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58886" y="4205464"/>
            <a:ext cx="360000" cy="360000"/>
          </a:xfrm>
          <a:prstGeom prst="rect">
            <a:avLst/>
          </a:prstGeom>
        </p:spPr>
      </p:pic>
      <p:sp>
        <p:nvSpPr>
          <p:cNvPr id="3" name="Freeform: Shape 2">
            <a:extLst>
              <a:ext uri="{FF2B5EF4-FFF2-40B4-BE49-F238E27FC236}">
                <a16:creationId xmlns:a16="http://schemas.microsoft.com/office/drawing/2014/main" id="{F79A5A42-3814-8A6B-1A2C-49DB8028DC2C}"/>
              </a:ext>
            </a:extLst>
          </p:cNvPr>
          <p:cNvSpPr/>
          <p:nvPr/>
        </p:nvSpPr>
        <p:spPr>
          <a:xfrm flipH="1">
            <a:off x="0" y="1441518"/>
            <a:ext cx="4399984" cy="4514508"/>
          </a:xfrm>
          <a:custGeom>
            <a:avLst/>
            <a:gdLst>
              <a:gd name="connsiteX0" fmla="*/ 3567000 w 4399984"/>
              <a:gd name="connsiteY0" fmla="*/ 0 h 4514508"/>
              <a:gd name="connsiteX1" fmla="*/ 1499967 w 4399984"/>
              <a:gd name="connsiteY1" fmla="*/ 0 h 4514508"/>
              <a:gd name="connsiteX2" fmla="*/ 1096064 w 4399984"/>
              <a:gd name="connsiteY2" fmla="*/ 233552 h 4514508"/>
              <a:gd name="connsiteX3" fmla="*/ 62546 w 4399984"/>
              <a:gd name="connsiteY3" fmla="*/ 2023554 h 4514508"/>
              <a:gd name="connsiteX4" fmla="*/ 62546 w 4399984"/>
              <a:gd name="connsiteY4" fmla="*/ 2490657 h 4514508"/>
              <a:gd name="connsiteX5" fmla="*/ 1096064 w 4399984"/>
              <a:gd name="connsiteY5" fmla="*/ 4280660 h 4514508"/>
              <a:gd name="connsiteX6" fmla="*/ 1499967 w 4399984"/>
              <a:gd name="connsiteY6" fmla="*/ 4514211 h 4514508"/>
              <a:gd name="connsiteX7" fmla="*/ 2305338 w 4399984"/>
              <a:gd name="connsiteY7" fmla="*/ 4514211 h 4514508"/>
              <a:gd name="connsiteX8" fmla="*/ 2305338 w 4399984"/>
              <a:gd name="connsiteY8" fmla="*/ 4514508 h 4514508"/>
              <a:gd name="connsiteX9" fmla="*/ 4399984 w 4399984"/>
              <a:gd name="connsiteY9" fmla="*/ 4514508 h 4514508"/>
              <a:gd name="connsiteX10" fmla="*/ 4399984 w 4399984"/>
              <a:gd name="connsiteY10" fmla="*/ 297 h 4514508"/>
              <a:gd name="connsiteX11" fmla="*/ 3571389 w 4399984"/>
              <a:gd name="connsiteY11" fmla="*/ 297 h 451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9984" h="4514508">
                <a:moveTo>
                  <a:pt x="3567000" y="0"/>
                </a:moveTo>
                <a:lnTo>
                  <a:pt x="1499967" y="0"/>
                </a:lnTo>
                <a:cubicBezTo>
                  <a:pt x="1333297" y="215"/>
                  <a:pt x="1179386" y="89214"/>
                  <a:pt x="1096064" y="233552"/>
                </a:cubicBezTo>
                <a:lnTo>
                  <a:pt x="62546" y="2023554"/>
                </a:lnTo>
                <a:cubicBezTo>
                  <a:pt x="-20849" y="2168081"/>
                  <a:pt x="-20849" y="2346130"/>
                  <a:pt x="62546" y="2490657"/>
                </a:cubicBezTo>
                <a:lnTo>
                  <a:pt x="1096064" y="4280660"/>
                </a:lnTo>
                <a:cubicBezTo>
                  <a:pt x="1179386" y="4424997"/>
                  <a:pt x="1333297" y="4513997"/>
                  <a:pt x="1499967" y="4514211"/>
                </a:cubicBezTo>
                <a:lnTo>
                  <a:pt x="2305338" y="4514211"/>
                </a:lnTo>
                <a:lnTo>
                  <a:pt x="2305338" y="4514508"/>
                </a:lnTo>
                <a:lnTo>
                  <a:pt x="4399984" y="4514508"/>
                </a:lnTo>
                <a:lnTo>
                  <a:pt x="4399984" y="297"/>
                </a:lnTo>
                <a:lnTo>
                  <a:pt x="3571389" y="297"/>
                </a:lnTo>
                <a:close/>
              </a:path>
            </a:pathLst>
          </a:custGeom>
          <a:blipFill dpi="0" rotWithShape="0">
            <a:blip r:embed="rId10"/>
            <a:srcRect/>
            <a:stretch>
              <a:fillRect l="-15140" r="-15140"/>
            </a:stretch>
          </a:bli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8383C"/>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24C9BF1-1BD4-4140-9B89-F929DC632AE3}"/>
              </a:ext>
            </a:extLst>
          </p:cNvPr>
          <p:cNvSpPr/>
          <p:nvPr/>
        </p:nvSpPr>
        <p:spPr>
          <a:xfrm rot="5400000" flipV="1">
            <a:off x="4737680" y="1099911"/>
            <a:ext cx="615340" cy="1162042"/>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FAD1B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Roboto" panose="02000000000000000000" pitchFamily="2" charset="0"/>
              <a:cs typeface="+mn-cs"/>
            </a:endParaRPr>
          </a:p>
        </p:txBody>
      </p:sp>
      <p:sp>
        <p:nvSpPr>
          <p:cNvPr id="12" name="TextBox 11">
            <a:extLst>
              <a:ext uri="{FF2B5EF4-FFF2-40B4-BE49-F238E27FC236}">
                <a16:creationId xmlns:a16="http://schemas.microsoft.com/office/drawing/2014/main" id="{023A234D-A6D9-404C-8FEA-951C839949E1}"/>
              </a:ext>
            </a:extLst>
          </p:cNvPr>
          <p:cNvSpPr txBox="1"/>
          <p:nvPr/>
        </p:nvSpPr>
        <p:spPr>
          <a:xfrm>
            <a:off x="4290469" y="2247265"/>
            <a:ext cx="16125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mn-ea"/>
                <a:cs typeface="+mn-cs"/>
              </a:rPr>
              <a:t>Differentiated Portfolio Construction</a:t>
            </a:r>
          </a:p>
        </p:txBody>
      </p:sp>
      <p:sp>
        <p:nvSpPr>
          <p:cNvPr id="36" name="Freeform: Shape 35">
            <a:extLst>
              <a:ext uri="{FF2B5EF4-FFF2-40B4-BE49-F238E27FC236}">
                <a16:creationId xmlns:a16="http://schemas.microsoft.com/office/drawing/2014/main" id="{C824FAE0-C397-4596-82BF-29BB10DE63A2}"/>
              </a:ext>
            </a:extLst>
          </p:cNvPr>
          <p:cNvSpPr/>
          <p:nvPr/>
        </p:nvSpPr>
        <p:spPr>
          <a:xfrm rot="5400000" flipV="1">
            <a:off x="4737680" y="3804443"/>
            <a:ext cx="615340" cy="1162042"/>
          </a:xfrm>
          <a:custGeom>
            <a:avLst/>
            <a:gdLst>
              <a:gd name="connsiteX0" fmla="*/ 390023 w 779857"/>
              <a:gd name="connsiteY0" fmla="*/ 1472728 h 1472728"/>
              <a:gd name="connsiteX1" fmla="*/ 30511 w 779857"/>
              <a:gd name="connsiteY1" fmla="*/ 849805 h 1472728"/>
              <a:gd name="connsiteX2" fmla="*/ 30511 w 779857"/>
              <a:gd name="connsiteY2" fmla="*/ 621967 h 1472728"/>
              <a:gd name="connsiteX3" fmla="*/ 389835 w 779857"/>
              <a:gd name="connsiteY3" fmla="*/ 0 h 1472728"/>
              <a:gd name="connsiteX4" fmla="*/ 749347 w 779857"/>
              <a:gd name="connsiteY4" fmla="*/ 622923 h 1472728"/>
              <a:gd name="connsiteX5" fmla="*/ 749347 w 779857"/>
              <a:gd name="connsiteY5" fmla="*/ 850761 h 14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57" h="1472728">
                <a:moveTo>
                  <a:pt x="390023" y="1472728"/>
                </a:moveTo>
                <a:lnTo>
                  <a:pt x="30511" y="849805"/>
                </a:lnTo>
                <a:cubicBezTo>
                  <a:pt x="-10170" y="779307"/>
                  <a:pt x="-10170" y="692465"/>
                  <a:pt x="30511" y="621967"/>
                </a:cubicBezTo>
                <a:lnTo>
                  <a:pt x="389835" y="0"/>
                </a:lnTo>
                <a:lnTo>
                  <a:pt x="749347" y="622923"/>
                </a:lnTo>
                <a:cubicBezTo>
                  <a:pt x="790028" y="693421"/>
                  <a:pt x="790028" y="780263"/>
                  <a:pt x="749347" y="850761"/>
                </a:cubicBezTo>
                <a:close/>
              </a:path>
            </a:pathLst>
          </a:custGeom>
          <a:solidFill>
            <a:srgbClr val="ACBFB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Avenir Next LT Pro Light" panose="020B0304020202020204" pitchFamily="34" charset="0"/>
              <a:ea typeface="Roboto" panose="02000000000000000000" pitchFamily="2" charset="0"/>
              <a:cs typeface="+mn-cs"/>
            </a:endParaRPr>
          </a:p>
        </p:txBody>
      </p:sp>
      <p:sp>
        <p:nvSpPr>
          <p:cNvPr id="37" name="TextBox 36">
            <a:extLst>
              <a:ext uri="{FF2B5EF4-FFF2-40B4-BE49-F238E27FC236}">
                <a16:creationId xmlns:a16="http://schemas.microsoft.com/office/drawing/2014/main" id="{1B45BB84-4393-4BFC-A826-86CA31AE0E95}"/>
              </a:ext>
            </a:extLst>
          </p:cNvPr>
          <p:cNvSpPr txBox="1"/>
          <p:nvPr/>
        </p:nvSpPr>
        <p:spPr>
          <a:xfrm>
            <a:off x="4290469" y="4951797"/>
            <a:ext cx="1612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mn-ea"/>
                <a:cs typeface="+mn-cs"/>
              </a:rPr>
              <a:t>Low threshold for mistakes </a:t>
            </a:r>
          </a:p>
        </p:txBody>
      </p:sp>
      <p:pic>
        <p:nvPicPr>
          <p:cNvPr id="47" name="Graphic 46">
            <a:extLst>
              <a:ext uri="{FF2B5EF4-FFF2-40B4-BE49-F238E27FC236}">
                <a16:creationId xmlns:a16="http://schemas.microsoft.com/office/drawing/2014/main" id="{9099FA0F-0D74-4AB8-8ECB-40788ED962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5350" y="1500932"/>
            <a:ext cx="360000" cy="360000"/>
          </a:xfrm>
          <a:prstGeom prst="rect">
            <a:avLst/>
          </a:prstGeom>
        </p:spPr>
      </p:pic>
      <p:pic>
        <p:nvPicPr>
          <p:cNvPr id="52" name="Graphic 51">
            <a:extLst>
              <a:ext uri="{FF2B5EF4-FFF2-40B4-BE49-F238E27FC236}">
                <a16:creationId xmlns:a16="http://schemas.microsoft.com/office/drawing/2014/main" id="{F3FCA980-AE7A-4B14-A7F6-89F3961D3E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82977" y="4205464"/>
            <a:ext cx="360000" cy="360000"/>
          </a:xfrm>
          <a:prstGeom prst="rect">
            <a:avLst/>
          </a:prstGeom>
        </p:spPr>
      </p:pic>
    </p:spTree>
    <p:extLst>
      <p:ext uri="{BB962C8B-B14F-4D97-AF65-F5344CB8AC3E}">
        <p14:creationId xmlns:p14="http://schemas.microsoft.com/office/powerpoint/2010/main" val="266370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BBB3-B9CC-B9FA-FBE2-3C328F54A9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299B75-1D85-97EE-0266-5E344A7E32E8}"/>
              </a:ext>
            </a:extLst>
          </p:cNvPr>
          <p:cNvSpPr txBox="1"/>
          <p:nvPr/>
        </p:nvSpPr>
        <p:spPr>
          <a:xfrm>
            <a:off x="5212080" y="1025298"/>
            <a:ext cx="6587110" cy="569387"/>
          </a:xfrm>
          <a:prstGeom prst="rect">
            <a:avLst/>
          </a:prstGeom>
          <a:solidFill>
            <a:schemeClr val="dk2">
              <a:alpha val="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Merisis </a:t>
            </a:r>
            <a:r>
              <a:rPr kumimoji="0" lang="en-US" sz="3100" b="1" i="0" u="none" strike="noStrike" kern="1200" cap="none" spc="0" normalizeH="0" baseline="0" noProof="0" dirty="0" err="1">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SmartBlend</a:t>
            </a:r>
            <a:r>
              <a:rPr kumimoji="0" lang="en-US" sz="3100" b="1" i="0" u="none" strike="noStrike" kern="1200" cap="none" spc="0" normalizeH="0" baseline="0" noProof="0" dirty="0">
                <a:ln>
                  <a:noFill/>
                </a:ln>
                <a:solidFill>
                  <a:srgbClr val="ED6423">
                    <a:lumMod val="100000"/>
                  </a:srgbClr>
                </a:solidFill>
                <a:effectLst/>
                <a:uLnTx/>
                <a:uFillTx/>
                <a:latin typeface="Avenir Next LT Pro" panose="020B0504020202020204" pitchFamily="34" charset="0"/>
                <a:ea typeface="Roboto" panose="02000000000000000000" pitchFamily="2" charset="0"/>
                <a:cs typeface="Poppins Thin" panose="00000300000000000000" pitchFamily="2" charset="0"/>
              </a:rPr>
              <a:t> ETF Strategy</a:t>
            </a:r>
            <a:endParaRPr kumimoji="0" lang="en-IN" sz="3100" b="0" i="0" u="none" strike="noStrike" kern="1200" cap="none" spc="0" normalizeH="0" baseline="0" noProof="0" dirty="0">
              <a:ln>
                <a:noFill/>
              </a:ln>
              <a:solidFill>
                <a:srgbClr val="38383C">
                  <a:lumMod val="75000"/>
                </a:srgbClr>
              </a:solidFill>
              <a:effectLst/>
              <a:uLnTx/>
              <a:uFillTx/>
              <a:latin typeface="Avenir Next LT Pro Light" panose="020B0304020202020204" pitchFamily="34" charset="0"/>
              <a:ea typeface="Roboto" panose="02000000000000000000" pitchFamily="2" charset="0"/>
              <a:cs typeface="Poppins Thin" panose="00000300000000000000" pitchFamily="2" charset="0"/>
            </a:endParaRPr>
          </a:p>
        </p:txBody>
      </p:sp>
      <p:pic>
        <p:nvPicPr>
          <p:cNvPr id="4" name="Content Placeholder 55">
            <a:extLst>
              <a:ext uri="{FF2B5EF4-FFF2-40B4-BE49-F238E27FC236}">
                <a16:creationId xmlns:a16="http://schemas.microsoft.com/office/drawing/2014/main" id="{89EA3D7E-3EF8-E0F9-13C8-1880ED871444}"/>
              </a:ext>
            </a:extLst>
          </p:cNvPr>
          <p:cNvPicPr>
            <a:picLocks noChangeAspect="1"/>
          </p:cNvPicPr>
          <p:nvPr/>
        </p:nvPicPr>
        <p:blipFill>
          <a:blip r:embed="rId3"/>
          <a:stretch>
            <a:fillRect/>
          </a:stretch>
        </p:blipFill>
        <p:spPr>
          <a:xfrm>
            <a:off x="9464007" y="4746754"/>
            <a:ext cx="1959263" cy="1128266"/>
          </a:xfrm>
          <a:prstGeom prst="rect">
            <a:avLst/>
          </a:prstGeom>
        </p:spPr>
      </p:pic>
      <p:cxnSp>
        <p:nvCxnSpPr>
          <p:cNvPr id="36" name="Straight Connector 35">
            <a:extLst>
              <a:ext uri="{FF2B5EF4-FFF2-40B4-BE49-F238E27FC236}">
                <a16:creationId xmlns:a16="http://schemas.microsoft.com/office/drawing/2014/main" id="{158DB4D6-5EB1-64B9-49BC-4081ED06D222}"/>
              </a:ext>
            </a:extLst>
          </p:cNvPr>
          <p:cNvCxnSpPr>
            <a:cxnSpLocks/>
          </p:cNvCxnSpPr>
          <p:nvPr/>
        </p:nvCxnSpPr>
        <p:spPr>
          <a:xfrm>
            <a:off x="8236449" y="2158306"/>
            <a:ext cx="3186821" cy="0"/>
          </a:xfrm>
          <a:prstGeom prst="line">
            <a:avLst/>
          </a:prstGeom>
          <a:ln w="12700">
            <a:solidFill>
              <a:srgbClr val="F4A17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E7FD99B-2A8F-D06B-A9BA-F36C32831FAE}"/>
              </a:ext>
            </a:extLst>
          </p:cNvPr>
          <p:cNvSpPr txBox="1"/>
          <p:nvPr/>
        </p:nvSpPr>
        <p:spPr>
          <a:xfrm>
            <a:off x="7777775" y="2342250"/>
            <a:ext cx="3645495" cy="147732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i="1" dirty="0">
                <a:solidFill>
                  <a:srgbClr val="38383C">
                    <a:lumMod val="75000"/>
                    <a:lumOff val="25000"/>
                  </a:srgbClr>
                </a:solidFill>
                <a:latin typeface="Avenir Next LT Pro" panose="020B0504020202020204" pitchFamily="34" charset="0"/>
                <a:ea typeface="Cormorant" pitchFamily="2" charset="0"/>
                <a:cs typeface="Cormorant" pitchFamily="2" charset="0"/>
              </a:rPr>
              <a:t>“A countercyclical approach towards generating market agnostic returns”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38383C">
                  <a:lumMod val="75000"/>
                  <a:lumOff val="25000"/>
                </a:srgbClr>
              </a:solidFill>
              <a:effectLst/>
              <a:uLnTx/>
              <a:uFillTx/>
              <a:latin typeface="Avenir Next LT Pro" panose="020B0504020202020204" pitchFamily="34" charset="0"/>
              <a:ea typeface="Cormorant" pitchFamily="2" charset="0"/>
              <a:cs typeface="Cormorant" pitchFamily="2"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38383C">
                  <a:lumMod val="75000"/>
                  <a:lumOff val="25000"/>
                </a:srgbClr>
              </a:solidFill>
              <a:effectLst/>
              <a:uLnTx/>
              <a:uFillTx/>
              <a:latin typeface="Avenir Next LT Pro" panose="020B0504020202020204" pitchFamily="34" charset="0"/>
              <a:ea typeface="Cormorant" pitchFamily="2" charset="0"/>
              <a:cs typeface="Cormorant" pitchFamily="2" charset="0"/>
            </a:endParaRPr>
          </a:p>
        </p:txBody>
      </p:sp>
      <p:sp>
        <p:nvSpPr>
          <p:cNvPr id="29" name="Freeform: Shape 28">
            <a:extLst>
              <a:ext uri="{FF2B5EF4-FFF2-40B4-BE49-F238E27FC236}">
                <a16:creationId xmlns:a16="http://schemas.microsoft.com/office/drawing/2014/main" id="{BC06332A-5B4E-E98D-1BEC-BB351B837052}"/>
              </a:ext>
            </a:extLst>
          </p:cNvPr>
          <p:cNvSpPr/>
          <p:nvPr/>
        </p:nvSpPr>
        <p:spPr>
          <a:xfrm>
            <a:off x="1112520" y="1"/>
            <a:ext cx="3884888" cy="3108960"/>
          </a:xfrm>
          <a:custGeom>
            <a:avLst/>
            <a:gdLst>
              <a:gd name="connsiteX0" fmla="*/ 0 w 5858212"/>
              <a:gd name="connsiteY0" fmla="*/ 0 h 4688152"/>
              <a:gd name="connsiteX1" fmla="*/ 5858212 w 5858212"/>
              <a:gd name="connsiteY1" fmla="*/ 0 h 4688152"/>
              <a:gd name="connsiteX2" fmla="*/ 3262890 w 5858212"/>
              <a:gd name="connsiteY2" fmla="*/ 4495321 h 4688152"/>
              <a:gd name="connsiteX3" fmla="*/ 3121697 w 5858212"/>
              <a:gd name="connsiteY3" fmla="*/ 4636512 h 4688152"/>
              <a:gd name="connsiteX4" fmla="*/ 2595323 w 5858212"/>
              <a:gd name="connsiteY4" fmla="*/ 4495321 h 4688152"/>
              <a:gd name="connsiteX5" fmla="*/ 0 w 5858212"/>
              <a:gd name="connsiteY5" fmla="*/ 0 h 46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8212" h="4688152">
                <a:moveTo>
                  <a:pt x="0" y="0"/>
                </a:moveTo>
                <a:lnTo>
                  <a:pt x="5858212" y="0"/>
                </a:lnTo>
                <a:lnTo>
                  <a:pt x="3262890" y="4495321"/>
                </a:lnTo>
                <a:cubicBezTo>
                  <a:pt x="3229071" y="4553980"/>
                  <a:pt x="3180358" y="4602648"/>
                  <a:pt x="3121697" y="4636512"/>
                </a:cubicBezTo>
                <a:cubicBezTo>
                  <a:pt x="2937387" y="4742870"/>
                  <a:pt x="2701678" y="4679675"/>
                  <a:pt x="2595323" y="4495321"/>
                </a:cubicBezTo>
                <a:lnTo>
                  <a:pt x="0" y="0"/>
                </a:lnTo>
                <a:close/>
              </a:path>
            </a:pathLst>
          </a:custGeom>
          <a:solidFill>
            <a:srgbClr val="ACBF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8AB574A-796A-3AF8-E0D9-2D6660FB794F}"/>
              </a:ext>
            </a:extLst>
          </p:cNvPr>
          <p:cNvSpPr/>
          <p:nvPr/>
        </p:nvSpPr>
        <p:spPr>
          <a:xfrm>
            <a:off x="3279447" y="3351656"/>
            <a:ext cx="4381448" cy="3506344"/>
          </a:xfrm>
          <a:custGeom>
            <a:avLst/>
            <a:gdLst>
              <a:gd name="connsiteX0" fmla="*/ 2956015 w 5858212"/>
              <a:gd name="connsiteY0" fmla="*/ 967 h 4688155"/>
              <a:gd name="connsiteX1" fmla="*/ 3262888 w 5858212"/>
              <a:gd name="connsiteY1" fmla="*/ 192833 h 4688155"/>
              <a:gd name="connsiteX2" fmla="*/ 5858212 w 5858212"/>
              <a:gd name="connsiteY2" fmla="*/ 4688155 h 4688155"/>
              <a:gd name="connsiteX3" fmla="*/ 0 w 5858212"/>
              <a:gd name="connsiteY3" fmla="*/ 4688154 h 4688155"/>
              <a:gd name="connsiteX4" fmla="*/ 2595321 w 5858212"/>
              <a:gd name="connsiteY4" fmla="*/ 192833 h 4688155"/>
              <a:gd name="connsiteX5" fmla="*/ 2736515 w 5858212"/>
              <a:gd name="connsiteY5" fmla="*/ 51642 h 4688155"/>
              <a:gd name="connsiteX6" fmla="*/ 2956015 w 5858212"/>
              <a:gd name="connsiteY6" fmla="*/ 967 h 468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212" h="4688155">
                <a:moveTo>
                  <a:pt x="2956015" y="967"/>
                </a:moveTo>
                <a:cubicBezTo>
                  <a:pt x="3079416" y="9718"/>
                  <a:pt x="3196416" y="77612"/>
                  <a:pt x="3262888" y="192833"/>
                </a:cubicBezTo>
                <a:lnTo>
                  <a:pt x="5858212" y="4688155"/>
                </a:lnTo>
                <a:lnTo>
                  <a:pt x="0" y="4688154"/>
                </a:lnTo>
                <a:lnTo>
                  <a:pt x="2595321" y="192833"/>
                </a:lnTo>
                <a:cubicBezTo>
                  <a:pt x="2629140" y="134174"/>
                  <a:pt x="2677853" y="85506"/>
                  <a:pt x="2736515" y="51642"/>
                </a:cubicBezTo>
                <a:cubicBezTo>
                  <a:pt x="2805631" y="11758"/>
                  <a:pt x="2881975" y="-4283"/>
                  <a:pt x="2956015" y="967"/>
                </a:cubicBezTo>
                <a:close/>
              </a:path>
            </a:pathLst>
          </a:custGeom>
          <a:solidFill>
            <a:srgbClr val="ED642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208">
            <a:extLst>
              <a:ext uri="{FF2B5EF4-FFF2-40B4-BE49-F238E27FC236}">
                <a16:creationId xmlns:a16="http://schemas.microsoft.com/office/drawing/2014/main" id="{99CA3DE7-D39C-4357-94E5-824D7AF759BE}"/>
              </a:ext>
            </a:extLst>
          </p:cNvPr>
          <p:cNvSpPr txBox="1"/>
          <p:nvPr/>
        </p:nvSpPr>
        <p:spPr>
          <a:xfrm>
            <a:off x="182723" y="6445578"/>
            <a:ext cx="8647458" cy="218718"/>
          </a:xfrm>
          <a:prstGeom prst="rect">
            <a:avLst/>
          </a:prstGeom>
          <a:ln>
            <a:noFill/>
          </a:ln>
        </p:spPr>
        <p:txBody>
          <a:bodyPr lIns="50800" tIns="50800" rIns="50800" bIns="50800" rtlCol="0" anchor="t"/>
          <a:lstStyle/>
          <a:p>
            <a:pPr algn="l">
              <a:lnSpc>
                <a:spcPts val="2160"/>
              </a:lnSpc>
            </a:pPr>
            <a:r>
              <a:rPr lang="en-US" sz="1200" spc="10" dirty="0">
                <a:solidFill>
                  <a:schemeClr val="dk2">
                    <a:lumMod val="100000"/>
                  </a:schemeClr>
                </a:solidFill>
                <a:latin typeface="Avenir Next LT Pro Light" panose="020B0304020202020204" pitchFamily="34" charset="0"/>
                <a:ea typeface="Roboto" panose="02000000000000000000" pitchFamily="2" charset="0"/>
                <a:cs typeface="Cormorant" pitchFamily="2" charset="0"/>
              </a:rPr>
              <a:t> © Merisis Wealth, 2025. Private and confidential. All rights reserved.</a:t>
            </a:r>
          </a:p>
        </p:txBody>
      </p:sp>
    </p:spTree>
    <p:extLst>
      <p:ext uri="{BB962C8B-B14F-4D97-AF65-F5344CB8AC3E}">
        <p14:creationId xmlns:p14="http://schemas.microsoft.com/office/powerpoint/2010/main" val="3405293713"/>
      </p:ext>
    </p:extLst>
  </p:cSld>
  <p:clrMapOvr>
    <a:masterClrMapping/>
  </p:clrMapOvr>
</p:sld>
</file>

<file path=ppt/theme/theme1.xml><?xml version="1.0" encoding="utf-8"?>
<a:theme xmlns:a="http://schemas.openxmlformats.org/drawingml/2006/main" name="Office Theme">
  <a:themeElements>
    <a:clrScheme name="Custom 25">
      <a:dk1>
        <a:srgbClr val="38383C"/>
      </a:dk1>
      <a:lt1>
        <a:sysClr val="window" lastClr="FFFFFF"/>
      </a:lt1>
      <a:dk2>
        <a:srgbClr val="ED6423"/>
      </a:dk2>
      <a:lt2>
        <a:srgbClr val="38383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5">
      <a:dk1>
        <a:srgbClr val="38383C"/>
      </a:dk1>
      <a:lt1>
        <a:sysClr val="window" lastClr="FFFFFF"/>
      </a:lt1>
      <a:dk2>
        <a:srgbClr val="ED6423"/>
      </a:dk2>
      <a:lt2>
        <a:srgbClr val="38383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5">
      <a:dk1>
        <a:srgbClr val="38383C"/>
      </a:dk1>
      <a:lt1>
        <a:sysClr val="window" lastClr="FFFFFF"/>
      </a:lt1>
      <a:dk2>
        <a:srgbClr val="ED6423"/>
      </a:dk2>
      <a:lt2>
        <a:srgbClr val="38383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20521</TotalTime>
  <Words>3417</Words>
  <Application>Microsoft Office PowerPoint</Application>
  <PresentationFormat>Widescreen</PresentationFormat>
  <Paragraphs>610</Paragraphs>
  <Slides>30</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Avenir Next LT Pro Light</vt:lpstr>
      <vt:lpstr>Cormorant</vt:lpstr>
      <vt:lpstr>Calibri</vt:lpstr>
      <vt:lpstr>Lato Light</vt:lpstr>
      <vt:lpstr>Lato Medium</vt:lpstr>
      <vt:lpstr>Poppins Medium</vt:lpstr>
      <vt:lpstr>Calibri Light</vt:lpstr>
      <vt:lpstr>Abadi Extra Light</vt:lpstr>
      <vt:lpstr>Avenir Next LT Pro</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Merisis Catalyst Series I – Key Features of our Strategy</vt:lpstr>
      <vt:lpstr>PowerPoint Presentation</vt:lpstr>
      <vt:lpstr>Merisis Catalyst Series I - Snapshot</vt:lpstr>
      <vt:lpstr>PowerPoint Presentation</vt:lpstr>
      <vt:lpstr>Merisis Catalyst Series I: Product Differentiators</vt:lpstr>
      <vt:lpstr>PowerPoint Presentation</vt:lpstr>
      <vt:lpstr>PowerPoint Presentation</vt:lpstr>
      <vt:lpstr>PowerPoint Presentation</vt:lpstr>
      <vt:lpstr>PowerPoint Presentation</vt:lpstr>
      <vt:lpstr>Merisis PMS: Our Key Partners</vt:lpstr>
      <vt:lpstr>PowerPoint Presentation</vt:lpstr>
      <vt:lpstr>PowerPoint Presentation</vt:lpstr>
      <vt:lpstr>For Further Queries, 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nithin kumar</dc:creator>
  <cp:lastModifiedBy>Tushar Vyas</cp:lastModifiedBy>
  <cp:revision>467</cp:revision>
  <dcterms:created xsi:type="dcterms:W3CDTF">2024-11-14T06:50:35Z</dcterms:created>
  <dcterms:modified xsi:type="dcterms:W3CDTF">2025-08-26T10:27:12Z</dcterms:modified>
</cp:coreProperties>
</file>