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10287000" cy="10287000"/>
  <p:notesSz cx="10287000" cy="10287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71525" y="3188970"/>
            <a:ext cx="874395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43050" y="5760720"/>
            <a:ext cx="72009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ED6322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ED6322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14350" y="2366010"/>
            <a:ext cx="4474845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297805" y="2366010"/>
            <a:ext cx="4474845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ED6322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447531" y="428244"/>
            <a:ext cx="1354834" cy="780275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2426" y="3371329"/>
            <a:ext cx="257175" cy="24447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447531" y="428244"/>
            <a:ext cx="1354834" cy="78027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60276" y="2171469"/>
            <a:ext cx="8566447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ED6322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91184" y="2173253"/>
            <a:ext cx="9160510" cy="3491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97580" y="9566910"/>
            <a:ext cx="32918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14350" y="9566910"/>
            <a:ext cx="236601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406640" y="9566910"/>
            <a:ext cx="236601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hyperlink" Target="http://www.merisiswealth.com/" TargetMode="Externa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2027" y="2139887"/>
            <a:ext cx="3882390" cy="15589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3420"/>
              </a:lnSpc>
              <a:spcBef>
                <a:spcPts val="100"/>
              </a:spcBef>
            </a:pPr>
            <a:r>
              <a:rPr dirty="0" sz="3000" spc="-55">
                <a:solidFill>
                  <a:srgbClr val="ED6322"/>
                </a:solidFill>
                <a:latin typeface="Cambria"/>
                <a:cs typeface="Cambria"/>
              </a:rPr>
              <a:t>ff</a:t>
            </a:r>
            <a:r>
              <a:rPr dirty="0" sz="3000" spc="20">
                <a:solidFill>
                  <a:srgbClr val="ED6322"/>
                </a:solidFill>
                <a:latin typeface="Cambria"/>
                <a:cs typeface="Cambria"/>
              </a:rPr>
              <a:t>i</a:t>
            </a:r>
            <a:r>
              <a:rPr dirty="0" sz="3000" spc="-204">
                <a:solidFill>
                  <a:srgbClr val="ED6322"/>
                </a:solidFill>
                <a:latin typeface="Cambria"/>
                <a:cs typeface="Cambria"/>
              </a:rPr>
              <a:t>e</a:t>
            </a:r>
            <a:r>
              <a:rPr dirty="0" sz="3000" spc="-350">
                <a:solidFill>
                  <a:srgbClr val="ED6322"/>
                </a:solidFill>
                <a:latin typeface="Cambria"/>
                <a:cs typeface="Cambria"/>
              </a:rPr>
              <a:t>Ś</a:t>
            </a:r>
            <a:r>
              <a:rPr dirty="0" sz="3000" spc="-150">
                <a:solidFill>
                  <a:srgbClr val="ED6322"/>
                </a:solidFill>
                <a:latin typeface="Cambria"/>
                <a:cs typeface="Cambria"/>
              </a:rPr>
              <a:t>i</a:t>
            </a:r>
            <a:r>
              <a:rPr dirty="0" sz="3000" spc="-185">
                <a:solidFill>
                  <a:srgbClr val="ED6322"/>
                </a:solidFill>
                <a:latin typeface="Cambria"/>
                <a:cs typeface="Cambria"/>
              </a:rPr>
              <a:t>s</a:t>
            </a:r>
            <a:r>
              <a:rPr dirty="0" sz="3000" spc="-150">
                <a:solidFill>
                  <a:srgbClr val="ED6322"/>
                </a:solidFill>
                <a:latin typeface="Cambria"/>
                <a:cs typeface="Cambria"/>
              </a:rPr>
              <a:t>i</a:t>
            </a:r>
            <a:r>
              <a:rPr dirty="0" sz="3000" spc="-175">
                <a:solidFill>
                  <a:srgbClr val="ED6322"/>
                </a:solidFill>
                <a:latin typeface="Cambria"/>
                <a:cs typeface="Cambria"/>
              </a:rPr>
              <a:t>s</a:t>
            </a:r>
            <a:r>
              <a:rPr dirty="0" sz="3000" spc="25">
                <a:solidFill>
                  <a:srgbClr val="ED6322"/>
                </a:solidFill>
                <a:latin typeface="Cambria"/>
                <a:cs typeface="Cambria"/>
              </a:rPr>
              <a:t> </a:t>
            </a:r>
            <a:r>
              <a:rPr dirty="0" sz="3000" spc="-35">
                <a:solidFill>
                  <a:srgbClr val="ED6322"/>
                </a:solidFill>
                <a:latin typeface="Cambria"/>
                <a:cs typeface="Cambria"/>
              </a:rPr>
              <a:t>W</a:t>
            </a:r>
            <a:r>
              <a:rPr dirty="0" sz="3000" spc="-204">
                <a:solidFill>
                  <a:srgbClr val="ED6322"/>
                </a:solidFill>
                <a:latin typeface="Cambria"/>
                <a:cs typeface="Cambria"/>
              </a:rPr>
              <a:t>e</a:t>
            </a:r>
            <a:r>
              <a:rPr dirty="0" sz="3000" spc="-210">
                <a:solidFill>
                  <a:srgbClr val="ED6322"/>
                </a:solidFill>
                <a:latin typeface="Cambria"/>
                <a:cs typeface="Cambria"/>
              </a:rPr>
              <a:t>a</a:t>
            </a:r>
            <a:r>
              <a:rPr dirty="0" sz="3000" spc="-15">
                <a:solidFill>
                  <a:srgbClr val="ED6322"/>
                </a:solidFill>
                <a:latin typeface="Cambria"/>
                <a:cs typeface="Cambria"/>
              </a:rPr>
              <a:t>l</a:t>
            </a:r>
            <a:r>
              <a:rPr dirty="0" sz="3000" spc="-10">
                <a:solidFill>
                  <a:srgbClr val="ED6322"/>
                </a:solidFill>
                <a:latin typeface="Cambria"/>
                <a:cs typeface="Cambria"/>
              </a:rPr>
              <a:t>t</a:t>
            </a:r>
            <a:r>
              <a:rPr dirty="0" sz="3000" spc="-170">
                <a:solidFill>
                  <a:srgbClr val="ED6322"/>
                </a:solidFill>
                <a:latin typeface="Cambria"/>
                <a:cs typeface="Cambria"/>
              </a:rPr>
              <a:t>h</a:t>
            </a:r>
            <a:endParaRPr sz="3000">
              <a:latin typeface="Cambria"/>
              <a:cs typeface="Cambria"/>
            </a:endParaRPr>
          </a:p>
          <a:p>
            <a:pPr marL="12700">
              <a:lnSpc>
                <a:spcPts val="3420"/>
              </a:lnSpc>
            </a:pPr>
            <a:r>
              <a:rPr dirty="0" sz="3000" spc="-75">
                <a:solidFill>
                  <a:srgbClr val="ED6322"/>
                </a:solidFill>
                <a:latin typeface="Cambria"/>
                <a:cs typeface="Cambria"/>
              </a:rPr>
              <a:t>ffionthly</a:t>
            </a:r>
            <a:r>
              <a:rPr dirty="0" sz="3000" spc="-30">
                <a:solidFill>
                  <a:srgbClr val="ED6322"/>
                </a:solidFill>
                <a:latin typeface="Cambria"/>
                <a:cs typeface="Cambria"/>
              </a:rPr>
              <a:t> </a:t>
            </a:r>
            <a:r>
              <a:rPr dirty="0" sz="3000" spc="-120">
                <a:solidFill>
                  <a:srgbClr val="ED6322"/>
                </a:solidFill>
                <a:latin typeface="Cambria"/>
                <a:cs typeface="Cambria"/>
              </a:rPr>
              <a:t>ffiaŚket</a:t>
            </a:r>
            <a:r>
              <a:rPr dirty="0" sz="3000" spc="15">
                <a:solidFill>
                  <a:srgbClr val="ED6322"/>
                </a:solidFill>
                <a:latin typeface="Cambria"/>
                <a:cs typeface="Cambria"/>
              </a:rPr>
              <a:t> </a:t>
            </a:r>
            <a:r>
              <a:rPr dirty="0" sz="3000" spc="-30">
                <a:solidFill>
                  <a:srgbClr val="ED6322"/>
                </a:solidFill>
                <a:latin typeface="Cambria"/>
                <a:cs typeface="Cambria"/>
              </a:rPr>
              <a:t>Outlook</a:t>
            </a:r>
            <a:endParaRPr sz="3000">
              <a:latin typeface="Cambria"/>
              <a:cs typeface="Cambria"/>
            </a:endParaRPr>
          </a:p>
          <a:p>
            <a:pPr marL="257810">
              <a:lnSpc>
                <a:spcPct val="100000"/>
              </a:lnSpc>
              <a:spcBef>
                <a:spcPts val="1630"/>
              </a:spcBef>
            </a:pPr>
            <a:r>
              <a:rPr dirty="0" sz="3000" spc="-204">
                <a:latin typeface="Cambria"/>
                <a:cs typeface="Cambria"/>
              </a:rPr>
              <a:t>ovembeŚ</a:t>
            </a:r>
            <a:r>
              <a:rPr dirty="0" sz="3000" spc="40">
                <a:latin typeface="Cambria"/>
                <a:cs typeface="Cambria"/>
              </a:rPr>
              <a:t> </a:t>
            </a:r>
            <a:r>
              <a:rPr dirty="0" sz="3000" spc="-409">
                <a:latin typeface="Cambria"/>
                <a:cs typeface="Cambria"/>
              </a:rPr>
              <a:t>2023</a:t>
            </a:r>
            <a:endParaRPr sz="3000">
              <a:latin typeface="Cambria"/>
              <a:cs typeface="Cambri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0540" y="1912227"/>
            <a:ext cx="10280015" cy="8375015"/>
            <a:chOff x="10540" y="1912227"/>
            <a:chExt cx="10280015" cy="8375015"/>
          </a:xfrm>
        </p:grpSpPr>
        <p:sp>
          <p:nvSpPr>
            <p:cNvPr id="4" name="object 4"/>
            <p:cNvSpPr/>
            <p:nvPr/>
          </p:nvSpPr>
          <p:spPr>
            <a:xfrm>
              <a:off x="947927" y="3142488"/>
              <a:ext cx="2359025" cy="0"/>
            </a:xfrm>
            <a:custGeom>
              <a:avLst/>
              <a:gdLst/>
              <a:ahLst/>
              <a:cxnLst/>
              <a:rect l="l" t="t" r="r" b="b"/>
              <a:pathLst>
                <a:path w="2359025" h="0">
                  <a:moveTo>
                    <a:pt x="0" y="0"/>
                  </a:moveTo>
                  <a:lnTo>
                    <a:pt x="2358542" y="0"/>
                  </a:lnTo>
                </a:path>
              </a:pathLst>
            </a:custGeom>
            <a:ln w="63500">
              <a:solidFill>
                <a:srgbClr val="ED632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3715" y="2531046"/>
              <a:ext cx="10273665" cy="7756525"/>
            </a:xfrm>
            <a:custGeom>
              <a:avLst/>
              <a:gdLst/>
              <a:ahLst/>
              <a:cxnLst/>
              <a:rect l="l" t="t" r="r" b="b"/>
              <a:pathLst>
                <a:path w="10273665" h="7756525">
                  <a:moveTo>
                    <a:pt x="10273284" y="0"/>
                  </a:moveTo>
                  <a:lnTo>
                    <a:pt x="0" y="7755953"/>
                  </a:lnTo>
                  <a:lnTo>
                    <a:pt x="10273284" y="7755953"/>
                  </a:lnTo>
                  <a:lnTo>
                    <a:pt x="10273284" y="0"/>
                  </a:lnTo>
                  <a:close/>
                </a:path>
              </a:pathLst>
            </a:custGeom>
            <a:solidFill>
              <a:srgbClr val="ACBDB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3715" y="1915402"/>
              <a:ext cx="10273665" cy="7791450"/>
            </a:xfrm>
            <a:custGeom>
              <a:avLst/>
              <a:gdLst/>
              <a:ahLst/>
              <a:cxnLst/>
              <a:rect l="l" t="t" r="r" b="b"/>
              <a:pathLst>
                <a:path w="10273665" h="7791450">
                  <a:moveTo>
                    <a:pt x="10273283" y="0"/>
                  </a:moveTo>
                  <a:lnTo>
                    <a:pt x="0" y="7791435"/>
                  </a:lnTo>
                </a:path>
              </a:pathLst>
            </a:custGeom>
            <a:ln w="6350">
              <a:solidFill>
                <a:srgbClr val="EC7C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690121" y="4130039"/>
              <a:ext cx="6882765" cy="5219700"/>
            </a:xfrm>
            <a:custGeom>
              <a:avLst/>
              <a:gdLst/>
              <a:ahLst/>
              <a:cxnLst/>
              <a:rect l="l" t="t" r="r" b="b"/>
              <a:pathLst>
                <a:path w="6882765" h="5219700">
                  <a:moveTo>
                    <a:pt x="6882434" y="0"/>
                  </a:moveTo>
                  <a:lnTo>
                    <a:pt x="0" y="5219357"/>
                  </a:lnTo>
                </a:path>
              </a:pathLst>
            </a:custGeom>
            <a:ln w="6350">
              <a:solidFill>
                <a:srgbClr val="ACBDB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8388" y="1613088"/>
            <a:ext cx="8953500" cy="3533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55600" marR="5080" indent="-343535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355600" algn="l"/>
              </a:tabLst>
            </a:pPr>
            <a:r>
              <a:rPr dirty="0" sz="2000" spc="-85">
                <a:latin typeface="Cambria"/>
                <a:cs typeface="Cambria"/>
              </a:rPr>
              <a:t>De</a:t>
            </a:r>
            <a:r>
              <a:rPr dirty="0" sz="2000" spc="-85">
                <a:latin typeface="Cambria"/>
                <a:cs typeface="Cambria"/>
              </a:rPr>
              <a:t>spite </a:t>
            </a:r>
            <a:r>
              <a:rPr dirty="0" sz="2000" spc="-95">
                <a:latin typeface="Cambria"/>
                <a:cs typeface="Cambria"/>
              </a:rPr>
              <a:t>the </a:t>
            </a:r>
            <a:r>
              <a:rPr dirty="0" sz="2000" spc="-100">
                <a:latin typeface="Cambria"/>
                <a:cs typeface="Cambria"/>
              </a:rPr>
              <a:t>cumulative </a:t>
            </a:r>
            <a:r>
              <a:rPr dirty="0" sz="2000" spc="-300">
                <a:latin typeface="Cambria"/>
                <a:cs typeface="Cambria"/>
              </a:rPr>
              <a:t>525</a:t>
            </a:r>
            <a:r>
              <a:rPr dirty="0" sz="2000" spc="-295">
                <a:latin typeface="Cambria"/>
                <a:cs typeface="Cambria"/>
              </a:rPr>
              <a:t> </a:t>
            </a:r>
            <a:r>
              <a:rPr dirty="0" sz="2000" spc="-125">
                <a:latin typeface="Cambria"/>
                <a:cs typeface="Cambria"/>
              </a:rPr>
              <a:t>basis </a:t>
            </a:r>
            <a:r>
              <a:rPr dirty="0" sz="2000" spc="-90">
                <a:latin typeface="Cambria"/>
                <a:cs typeface="Cambria"/>
              </a:rPr>
              <a:t>hike </a:t>
            </a:r>
            <a:r>
              <a:rPr dirty="0" sz="2000" spc="-105">
                <a:latin typeface="Cambria"/>
                <a:cs typeface="Cambria"/>
              </a:rPr>
              <a:t>by </a:t>
            </a:r>
            <a:r>
              <a:rPr dirty="0" sz="2000" spc="-70">
                <a:latin typeface="Cambria"/>
                <a:cs typeface="Cambria"/>
              </a:rPr>
              <a:t>Fed, </a:t>
            </a:r>
            <a:r>
              <a:rPr dirty="0" sz="2000" spc="-95">
                <a:latin typeface="Cambria"/>
                <a:cs typeface="Cambria"/>
              </a:rPr>
              <a:t>the </a:t>
            </a:r>
            <a:r>
              <a:rPr dirty="0" sz="2000" spc="40">
                <a:latin typeface="Cambria"/>
                <a:cs typeface="Cambria"/>
              </a:rPr>
              <a:t>USD </a:t>
            </a:r>
            <a:r>
              <a:rPr dirty="0" sz="2000" spc="-120">
                <a:latin typeface="Cambria"/>
                <a:cs typeface="Cambria"/>
              </a:rPr>
              <a:t>economy </a:t>
            </a:r>
            <a:r>
              <a:rPr dirty="0" sz="2000" spc="-85">
                <a:latin typeface="Cambria"/>
                <a:cs typeface="Cambria"/>
              </a:rPr>
              <a:t>holding </a:t>
            </a:r>
            <a:r>
              <a:rPr dirty="0" sz="2000" spc="-95">
                <a:latin typeface="Cambria"/>
                <a:cs typeface="Cambria"/>
              </a:rPr>
              <a:t>on </a:t>
            </a:r>
            <a:r>
              <a:rPr dirty="0" sz="2000" spc="-114">
                <a:latin typeface="Cambria"/>
                <a:cs typeface="Cambria"/>
              </a:rPr>
              <a:t>pŚetty well </a:t>
            </a:r>
            <a:r>
              <a:rPr dirty="0" sz="2000" spc="-110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with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good</a:t>
            </a:r>
            <a:r>
              <a:rPr dirty="0" sz="2000" spc="-5">
                <a:latin typeface="Cambria"/>
                <a:cs typeface="Cambria"/>
              </a:rPr>
              <a:t> </a:t>
            </a:r>
            <a:r>
              <a:rPr dirty="0" sz="2000" spc="-145">
                <a:latin typeface="Cambria"/>
                <a:cs typeface="Cambria"/>
              </a:rPr>
              <a:t>gŚowth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150">
                <a:latin typeface="Cambria"/>
                <a:cs typeface="Cambria"/>
              </a:rPr>
              <a:t>numbeŚs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100">
                <a:latin typeface="Cambria"/>
                <a:cs typeface="Cambria"/>
              </a:rPr>
              <a:t>along</a:t>
            </a:r>
            <a:r>
              <a:rPr dirty="0" sz="2000" spc="-15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with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60">
                <a:latin typeface="Cambria"/>
                <a:cs typeface="Cambria"/>
              </a:rPr>
              <a:t>falling</a:t>
            </a:r>
            <a:r>
              <a:rPr dirty="0" sz="2000">
                <a:latin typeface="Cambria"/>
                <a:cs typeface="Cambria"/>
              </a:rPr>
              <a:t> </a:t>
            </a:r>
            <a:r>
              <a:rPr dirty="0" sz="2000" spc="-155">
                <a:latin typeface="Cambria"/>
                <a:cs typeface="Cambria"/>
              </a:rPr>
              <a:t>coŚe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inflation</a:t>
            </a:r>
            <a:r>
              <a:rPr dirty="0" sz="2000" spc="-20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numbeŚs.</a:t>
            </a:r>
            <a:endParaRPr sz="2000">
              <a:latin typeface="Cambria"/>
              <a:cs typeface="Cambria"/>
            </a:endParaRPr>
          </a:p>
          <a:p>
            <a:pPr algn="just" marL="354965" marR="7620" indent="-342900">
              <a:lnSpc>
                <a:spcPct val="100000"/>
              </a:lnSpc>
              <a:spcBef>
                <a:spcPts val="795"/>
              </a:spcBef>
              <a:buFont typeface="Symbol"/>
              <a:buChar char=""/>
              <a:tabLst>
                <a:tab pos="355600" algn="l"/>
              </a:tabLst>
            </a:pPr>
            <a:r>
              <a:rPr dirty="0" sz="2000" spc="-10">
                <a:latin typeface="Cambria"/>
                <a:cs typeface="Cambria"/>
              </a:rPr>
              <a:t>One </a:t>
            </a:r>
            <a:r>
              <a:rPr dirty="0" sz="2000" spc="-190">
                <a:latin typeface="Cambria"/>
                <a:cs typeface="Cambria"/>
              </a:rPr>
              <a:t>oŚ</a:t>
            </a:r>
            <a:r>
              <a:rPr dirty="0" sz="2000" spc="60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two </a:t>
            </a:r>
            <a:r>
              <a:rPr dirty="0" sz="2000" spc="-175">
                <a:latin typeface="Cambria"/>
                <a:cs typeface="Cambria"/>
              </a:rPr>
              <a:t>moŚe</a:t>
            </a:r>
            <a:r>
              <a:rPr dirty="0" sz="2000" spc="9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hikes </a:t>
            </a:r>
            <a:r>
              <a:rPr dirty="0" sz="2000" spc="-195">
                <a:latin typeface="Cambria"/>
                <a:cs typeface="Cambria"/>
              </a:rPr>
              <a:t>aŚe</a:t>
            </a:r>
            <a:r>
              <a:rPr dirty="0" sz="2000" spc="50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possible </a:t>
            </a:r>
            <a:r>
              <a:rPr dirty="0" sz="2000" spc="-114">
                <a:latin typeface="Cambria"/>
                <a:cs typeface="Cambria"/>
              </a:rPr>
              <a:t>given </a:t>
            </a:r>
            <a:r>
              <a:rPr dirty="0" sz="2000" spc="-95">
                <a:latin typeface="Cambria"/>
                <a:cs typeface="Cambria"/>
              </a:rPr>
              <a:t>the </a:t>
            </a:r>
            <a:r>
              <a:rPr dirty="0" sz="2000" spc="-125">
                <a:latin typeface="Cambria"/>
                <a:cs typeface="Cambria"/>
              </a:rPr>
              <a:t>stŚength </a:t>
            </a:r>
            <a:r>
              <a:rPr dirty="0" sz="2000" spc="-45">
                <a:latin typeface="Cambria"/>
                <a:cs typeface="Cambria"/>
              </a:rPr>
              <a:t>in </a:t>
            </a:r>
            <a:r>
              <a:rPr dirty="0" sz="2000" spc="-100">
                <a:latin typeface="Cambria"/>
                <a:cs typeface="Cambria"/>
              </a:rPr>
              <a:t>economic </a:t>
            </a:r>
            <a:r>
              <a:rPr dirty="0" sz="2000" spc="-95">
                <a:latin typeface="Cambria"/>
                <a:cs typeface="Cambria"/>
              </a:rPr>
              <a:t>data </a:t>
            </a:r>
            <a:r>
              <a:rPr dirty="0" sz="2000" spc="-145">
                <a:latin typeface="Cambria"/>
                <a:cs typeface="Cambria"/>
              </a:rPr>
              <a:t>howeveŚ,</a:t>
            </a:r>
            <a:r>
              <a:rPr dirty="0" sz="2000" spc="15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the </a:t>
            </a:r>
            <a:r>
              <a:rPr dirty="0" sz="2000" spc="-100">
                <a:latin typeface="Cambria"/>
                <a:cs typeface="Cambria"/>
              </a:rPr>
              <a:t> Fed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170">
                <a:latin typeface="Cambria"/>
                <a:cs typeface="Cambria"/>
              </a:rPr>
              <a:t>seems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to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125">
                <a:latin typeface="Cambria"/>
                <a:cs typeface="Cambria"/>
              </a:rPr>
              <a:t>be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145">
                <a:latin typeface="Cambria"/>
                <a:cs typeface="Cambria"/>
              </a:rPr>
              <a:t>pŚepaŚing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gŚound</a:t>
            </a:r>
            <a:r>
              <a:rPr dirty="0" sz="2000" spc="-5">
                <a:latin typeface="Cambria"/>
                <a:cs typeface="Cambria"/>
              </a:rPr>
              <a:t> </a:t>
            </a:r>
            <a:r>
              <a:rPr dirty="0" sz="2000" spc="-125">
                <a:latin typeface="Cambria"/>
                <a:cs typeface="Cambria"/>
              </a:rPr>
              <a:t>foŚ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a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-90">
                <a:latin typeface="Cambria"/>
                <a:cs typeface="Cambria"/>
              </a:rPr>
              <a:t>long</a:t>
            </a:r>
            <a:r>
              <a:rPr dirty="0" sz="2000" spc="-15">
                <a:latin typeface="Cambria"/>
                <a:cs typeface="Cambria"/>
              </a:rPr>
              <a:t> </a:t>
            </a:r>
            <a:r>
              <a:rPr dirty="0" sz="2000" spc="-125">
                <a:latin typeface="Cambria"/>
                <a:cs typeface="Cambria"/>
              </a:rPr>
              <a:t>pause.</a:t>
            </a:r>
            <a:endParaRPr sz="2000">
              <a:latin typeface="Cambria"/>
              <a:cs typeface="Cambria"/>
            </a:endParaRPr>
          </a:p>
          <a:p>
            <a:pPr algn="just" marL="355600" marR="5715" indent="-342900">
              <a:lnSpc>
                <a:spcPct val="100000"/>
              </a:lnSpc>
              <a:spcBef>
                <a:spcPts val="805"/>
              </a:spcBef>
              <a:buFont typeface="Symbol"/>
              <a:buChar char=""/>
              <a:tabLst>
                <a:tab pos="355600" algn="l"/>
              </a:tabLst>
            </a:pPr>
            <a:r>
              <a:rPr dirty="0" sz="2000" spc="-30">
                <a:latin typeface="Cambria"/>
                <a:cs typeface="Cambria"/>
              </a:rPr>
              <a:t>China</a:t>
            </a:r>
            <a:r>
              <a:rPr dirty="0" sz="2000" spc="-25">
                <a:latin typeface="Cambria"/>
                <a:cs typeface="Cambria"/>
              </a:rPr>
              <a:t> </a:t>
            </a:r>
            <a:r>
              <a:rPr dirty="0" sz="2000" spc="-170">
                <a:latin typeface="Cambria"/>
                <a:cs typeface="Cambria"/>
              </a:rPr>
              <a:t>seems</a:t>
            </a:r>
            <a:r>
              <a:rPr dirty="0" sz="2000" spc="-165">
                <a:latin typeface="Cambria"/>
                <a:cs typeface="Cambria"/>
              </a:rPr>
              <a:t> </a:t>
            </a:r>
            <a:r>
              <a:rPr dirty="0" sz="2000" spc="-60">
                <a:latin typeface="Cambria"/>
                <a:cs typeface="Cambria"/>
              </a:rPr>
              <a:t>to</a:t>
            </a:r>
            <a:r>
              <a:rPr dirty="0" sz="2000" spc="-55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be</a:t>
            </a:r>
            <a:r>
              <a:rPr dirty="0" sz="2000" spc="-125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ŚepoŚting</a:t>
            </a:r>
            <a:r>
              <a:rPr dirty="0" sz="2000" spc="-125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betteŚ</a:t>
            </a:r>
            <a:r>
              <a:rPr dirty="0" sz="2000" spc="-114">
                <a:latin typeface="Cambria"/>
                <a:cs typeface="Cambria"/>
              </a:rPr>
              <a:t> </a:t>
            </a:r>
            <a:r>
              <a:rPr dirty="0" sz="2000" spc="-160">
                <a:latin typeface="Cambria"/>
                <a:cs typeface="Cambria"/>
              </a:rPr>
              <a:t>numbeŚs</a:t>
            </a:r>
            <a:r>
              <a:rPr dirty="0" sz="2000" spc="-155">
                <a:latin typeface="Cambria"/>
                <a:cs typeface="Cambria"/>
              </a:rPr>
              <a:t> </a:t>
            </a:r>
            <a:r>
              <a:rPr dirty="0" sz="2000" spc="-45">
                <a:latin typeface="Cambria"/>
                <a:cs typeface="Cambria"/>
              </a:rPr>
              <a:t>in</a:t>
            </a:r>
            <a:r>
              <a:rPr dirty="0" sz="2000" spc="-40">
                <a:latin typeface="Cambria"/>
                <a:cs typeface="Cambria"/>
              </a:rPr>
              <a:t> </a:t>
            </a:r>
            <a:r>
              <a:rPr dirty="0" sz="2000" spc="-155">
                <a:latin typeface="Cambria"/>
                <a:cs typeface="Cambria"/>
              </a:rPr>
              <a:t>teŚms</a:t>
            </a:r>
            <a:r>
              <a:rPr dirty="0" sz="2000" spc="-150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of</a:t>
            </a:r>
            <a:r>
              <a:rPr dirty="0" sz="2000" spc="-45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Śetail</a:t>
            </a:r>
            <a:r>
              <a:rPr dirty="0" sz="2000" spc="-100">
                <a:latin typeface="Cambria"/>
                <a:cs typeface="Cambria"/>
              </a:rPr>
              <a:t> </a:t>
            </a:r>
            <a:r>
              <a:rPr dirty="0" sz="2000" spc="-145">
                <a:latin typeface="Cambria"/>
                <a:cs typeface="Cambria"/>
              </a:rPr>
              <a:t>sales</a:t>
            </a:r>
            <a:r>
              <a:rPr dirty="0" sz="2000" spc="-140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and</a:t>
            </a:r>
            <a:r>
              <a:rPr dirty="0" sz="2000" spc="-105">
                <a:latin typeface="Cambria"/>
                <a:cs typeface="Cambria"/>
              </a:rPr>
              <a:t> </a:t>
            </a:r>
            <a:r>
              <a:rPr dirty="0" sz="2000" spc="-100">
                <a:latin typeface="Cambria"/>
                <a:cs typeface="Cambria"/>
              </a:rPr>
              <a:t>industŚial </a:t>
            </a:r>
            <a:r>
              <a:rPr dirty="0" sz="2000" spc="-95">
                <a:latin typeface="Cambria"/>
                <a:cs typeface="Cambria"/>
              </a:rPr>
              <a:t> </a:t>
            </a:r>
            <a:r>
              <a:rPr dirty="0" sz="2000" spc="-100">
                <a:latin typeface="Cambria"/>
                <a:cs typeface="Cambria"/>
              </a:rPr>
              <a:t>p</a:t>
            </a:r>
            <a:r>
              <a:rPr dirty="0" sz="2000" spc="-280">
                <a:latin typeface="Cambria"/>
                <a:cs typeface="Cambria"/>
              </a:rPr>
              <a:t>Ś</a:t>
            </a:r>
            <a:r>
              <a:rPr dirty="0" sz="2000" spc="-105">
                <a:latin typeface="Cambria"/>
                <a:cs typeface="Cambria"/>
              </a:rPr>
              <a:t>odu</a:t>
            </a:r>
            <a:r>
              <a:rPr dirty="0" sz="2000" spc="-70">
                <a:latin typeface="Cambria"/>
                <a:cs typeface="Cambria"/>
              </a:rPr>
              <a:t>c</a:t>
            </a:r>
            <a:r>
              <a:rPr dirty="0" sz="2000" spc="-5">
                <a:latin typeface="Cambria"/>
                <a:cs typeface="Cambria"/>
              </a:rPr>
              <a:t>ti</a:t>
            </a:r>
            <a:r>
              <a:rPr dirty="0" sz="2000" spc="-95">
                <a:latin typeface="Cambria"/>
                <a:cs typeface="Cambria"/>
              </a:rPr>
              <a:t>on</a:t>
            </a:r>
            <a:r>
              <a:rPr dirty="0" sz="2000" spc="-20">
                <a:latin typeface="Cambria"/>
                <a:cs typeface="Cambria"/>
              </a:rPr>
              <a:t> </a:t>
            </a:r>
            <a:r>
              <a:rPr dirty="0" sz="2000" spc="-165">
                <a:latin typeface="Cambria"/>
                <a:cs typeface="Cambria"/>
              </a:rPr>
              <a:t>w</a:t>
            </a:r>
            <a:r>
              <a:rPr dirty="0" sz="2000" spc="-60">
                <a:latin typeface="Cambria"/>
                <a:cs typeface="Cambria"/>
              </a:rPr>
              <a:t>i</a:t>
            </a:r>
            <a:r>
              <a:rPr dirty="0" sz="2000">
                <a:latin typeface="Cambria"/>
                <a:cs typeface="Cambria"/>
              </a:rPr>
              <a:t>t</a:t>
            </a:r>
            <a:r>
              <a:rPr dirty="0" sz="2000" spc="-110">
                <a:latin typeface="Cambria"/>
                <a:cs typeface="Cambria"/>
              </a:rPr>
              <a:t>h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30">
                <a:latin typeface="Cambria"/>
                <a:cs typeface="Cambria"/>
              </a:rPr>
              <a:t>infl</a:t>
            </a:r>
            <a:r>
              <a:rPr dirty="0" sz="2000" spc="-70">
                <a:latin typeface="Cambria"/>
                <a:cs typeface="Cambria"/>
              </a:rPr>
              <a:t>at</a:t>
            </a:r>
            <a:r>
              <a:rPr dirty="0" sz="2000" spc="-60">
                <a:latin typeface="Cambria"/>
                <a:cs typeface="Cambria"/>
              </a:rPr>
              <a:t>io</a:t>
            </a:r>
            <a:r>
              <a:rPr dirty="0" sz="2000" spc="-85">
                <a:latin typeface="Cambria"/>
                <a:cs typeface="Cambria"/>
              </a:rPr>
              <a:t>n</a:t>
            </a:r>
            <a:r>
              <a:rPr dirty="0" sz="2000" spc="-20">
                <a:latin typeface="Cambria"/>
                <a:cs typeface="Cambria"/>
              </a:rPr>
              <a:t> </a:t>
            </a:r>
            <a:r>
              <a:rPr dirty="0" sz="2000" spc="-280">
                <a:latin typeface="Cambria"/>
                <a:cs typeface="Cambria"/>
              </a:rPr>
              <a:t>Ś</a:t>
            </a:r>
            <a:r>
              <a:rPr dirty="0" sz="2000" spc="-165">
                <a:latin typeface="Cambria"/>
                <a:cs typeface="Cambria"/>
              </a:rPr>
              <a:t>e</a:t>
            </a:r>
            <a:r>
              <a:rPr dirty="0" sz="2000" spc="-85">
                <a:latin typeface="Cambria"/>
                <a:cs typeface="Cambria"/>
              </a:rPr>
              <a:t>maining</a:t>
            </a:r>
            <a:r>
              <a:rPr dirty="0" sz="2000">
                <a:latin typeface="Cambria"/>
                <a:cs typeface="Cambria"/>
              </a:rPr>
              <a:t> </a:t>
            </a:r>
            <a:r>
              <a:rPr dirty="0" sz="2000" spc="-125">
                <a:latin typeface="Cambria"/>
                <a:cs typeface="Cambria"/>
              </a:rPr>
              <a:t>be</a:t>
            </a:r>
            <a:r>
              <a:rPr dirty="0" sz="2000" spc="-90">
                <a:latin typeface="Cambria"/>
                <a:cs typeface="Cambria"/>
              </a:rPr>
              <a:t>n</a:t>
            </a:r>
            <a:r>
              <a:rPr dirty="0" sz="2000" spc="-5">
                <a:latin typeface="Cambria"/>
                <a:cs typeface="Cambria"/>
              </a:rPr>
              <a:t>i</a:t>
            </a:r>
            <a:r>
              <a:rPr dirty="0" sz="2000" spc="-145">
                <a:latin typeface="Cambria"/>
                <a:cs typeface="Cambria"/>
              </a:rPr>
              <a:t>g</a:t>
            </a:r>
            <a:r>
              <a:rPr dirty="0" sz="2000" spc="-85">
                <a:latin typeface="Cambria"/>
                <a:cs typeface="Cambria"/>
              </a:rPr>
              <a:t>n</a:t>
            </a:r>
            <a:r>
              <a:rPr dirty="0" sz="2000" spc="-20">
                <a:latin typeface="Cambria"/>
                <a:cs typeface="Cambria"/>
              </a:rPr>
              <a:t>.</a:t>
            </a:r>
            <a:endParaRPr sz="2000">
              <a:latin typeface="Cambria"/>
              <a:cs typeface="Cambria"/>
            </a:endParaRPr>
          </a:p>
          <a:p>
            <a:pPr algn="just" marL="355600" marR="5080" indent="-343535">
              <a:lnSpc>
                <a:spcPct val="100000"/>
              </a:lnSpc>
              <a:spcBef>
                <a:spcPts val="805"/>
              </a:spcBef>
              <a:buFont typeface="Symbol"/>
              <a:buChar char=""/>
              <a:tabLst>
                <a:tab pos="355600" algn="l"/>
              </a:tabLst>
            </a:pPr>
            <a:r>
              <a:rPr dirty="0" sz="2000" spc="-80">
                <a:latin typeface="Cambria"/>
                <a:cs typeface="Cambria"/>
              </a:rPr>
              <a:t>OveŚall </a:t>
            </a:r>
            <a:r>
              <a:rPr dirty="0" sz="2000" spc="-90">
                <a:latin typeface="Cambria"/>
                <a:cs typeface="Cambria"/>
              </a:rPr>
              <a:t>global </a:t>
            </a:r>
            <a:r>
              <a:rPr dirty="0" sz="2000" spc="-100">
                <a:latin typeface="Cambria"/>
                <a:cs typeface="Cambria"/>
              </a:rPr>
              <a:t>economic </a:t>
            </a:r>
            <a:r>
              <a:rPr dirty="0" sz="2000" spc="-80">
                <a:latin typeface="Cambria"/>
                <a:cs typeface="Cambria"/>
              </a:rPr>
              <a:t>situation </a:t>
            </a:r>
            <a:r>
              <a:rPr dirty="0" sz="2000" spc="-105">
                <a:latin typeface="Cambria"/>
                <a:cs typeface="Cambria"/>
              </a:rPr>
              <a:t>doesn’t </a:t>
            </a:r>
            <a:r>
              <a:rPr dirty="0" sz="2000" spc="-85">
                <a:latin typeface="Cambria"/>
                <a:cs typeface="Cambria"/>
              </a:rPr>
              <a:t>look </a:t>
            </a:r>
            <a:r>
              <a:rPr dirty="0" sz="2000" spc="-150">
                <a:latin typeface="Cambria"/>
                <a:cs typeface="Cambria"/>
              </a:rPr>
              <a:t>so</a:t>
            </a:r>
            <a:r>
              <a:rPr dirty="0" sz="2000" spc="-145">
                <a:latin typeface="Cambria"/>
                <a:cs typeface="Cambria"/>
              </a:rPr>
              <a:t> </a:t>
            </a:r>
            <a:r>
              <a:rPr dirty="0" sz="2000" spc="-100">
                <a:latin typeface="Cambria"/>
                <a:cs typeface="Cambria"/>
              </a:rPr>
              <a:t>bleak </a:t>
            </a:r>
            <a:r>
              <a:rPr dirty="0" sz="2000" spc="-114">
                <a:latin typeface="Cambria"/>
                <a:cs typeface="Cambria"/>
              </a:rPr>
              <a:t>given </a:t>
            </a:r>
            <a:r>
              <a:rPr dirty="0" sz="2000" spc="-95">
                <a:latin typeface="Cambria"/>
                <a:cs typeface="Cambria"/>
              </a:rPr>
              <a:t>Oct’23 </a:t>
            </a:r>
            <a:r>
              <a:rPr dirty="0" sz="2000" spc="-110">
                <a:latin typeface="Cambria"/>
                <a:cs typeface="Cambria"/>
              </a:rPr>
              <a:t>macŚo-economic </a:t>
            </a:r>
            <a:r>
              <a:rPr dirty="0" sz="2000" spc="-105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data</a:t>
            </a:r>
            <a:r>
              <a:rPr dirty="0" sz="2000" spc="-90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with</a:t>
            </a:r>
            <a:r>
              <a:rPr dirty="0" sz="2000" spc="-80">
                <a:latin typeface="Cambria"/>
                <a:cs typeface="Cambria"/>
              </a:rPr>
              <a:t> </a:t>
            </a:r>
            <a:r>
              <a:rPr dirty="0" sz="2000" spc="-155">
                <a:latin typeface="Cambria"/>
                <a:cs typeface="Cambria"/>
              </a:rPr>
              <a:t>some</a:t>
            </a:r>
            <a:r>
              <a:rPr dirty="0" sz="2000" spc="-150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slowdown</a:t>
            </a:r>
            <a:r>
              <a:rPr dirty="0" sz="2000" spc="-130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in</a:t>
            </a:r>
            <a:r>
              <a:rPr dirty="0" sz="2000" spc="-50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inflation</a:t>
            </a:r>
            <a:r>
              <a:rPr dirty="0" sz="2000" spc="-50">
                <a:latin typeface="Cambria"/>
                <a:cs typeface="Cambria"/>
              </a:rPr>
              <a:t> </a:t>
            </a:r>
            <a:r>
              <a:rPr dirty="0" sz="2000" spc="-160">
                <a:latin typeface="Cambria"/>
                <a:cs typeface="Cambria"/>
              </a:rPr>
              <a:t>as</a:t>
            </a:r>
            <a:r>
              <a:rPr dirty="0" sz="2000" spc="-155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well,</a:t>
            </a:r>
            <a:r>
              <a:rPr dirty="0" sz="2000" spc="-80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which</a:t>
            </a:r>
            <a:r>
              <a:rPr dirty="0" sz="2000" spc="-105">
                <a:latin typeface="Cambria"/>
                <a:cs typeface="Cambria"/>
              </a:rPr>
              <a:t> </a:t>
            </a:r>
            <a:r>
              <a:rPr dirty="0" sz="2000" spc="-75">
                <a:latin typeface="Cambria"/>
                <a:cs typeface="Cambria"/>
              </a:rPr>
              <a:t>will</a:t>
            </a:r>
            <a:r>
              <a:rPr dirty="0" sz="2000" spc="290">
                <a:latin typeface="Cambria"/>
                <a:cs typeface="Cambria"/>
              </a:rPr>
              <a:t> </a:t>
            </a:r>
            <a:r>
              <a:rPr dirty="0" sz="2000" spc="-125">
                <a:latin typeface="Cambria"/>
                <a:cs typeface="Cambria"/>
              </a:rPr>
              <a:t>be</a:t>
            </a:r>
            <a:r>
              <a:rPr dirty="0" sz="2000" spc="19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comfoŚting</a:t>
            </a:r>
            <a:r>
              <a:rPr dirty="0" sz="2000" spc="250">
                <a:latin typeface="Cambria"/>
                <a:cs typeface="Cambria"/>
              </a:rPr>
              <a:t> </a:t>
            </a:r>
            <a:r>
              <a:rPr dirty="0" sz="2000" spc="-60">
                <a:latin typeface="Cambria"/>
                <a:cs typeface="Cambria"/>
              </a:rPr>
              <a:t>to</a:t>
            </a:r>
            <a:r>
              <a:rPr dirty="0" sz="2000" spc="320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centŚal </a:t>
            </a:r>
            <a:r>
              <a:rPr dirty="0" sz="2000" spc="-105">
                <a:latin typeface="Cambria"/>
                <a:cs typeface="Cambria"/>
              </a:rPr>
              <a:t> </a:t>
            </a:r>
            <a:r>
              <a:rPr dirty="0" sz="2000" spc="-100">
                <a:latin typeface="Cambria"/>
                <a:cs typeface="Cambria"/>
              </a:rPr>
              <a:t>banks.</a:t>
            </a:r>
            <a:endParaRPr sz="2000">
              <a:latin typeface="Cambria"/>
              <a:cs typeface="Cambria"/>
            </a:endParaRPr>
          </a:p>
          <a:p>
            <a:pPr marL="137160">
              <a:lnSpc>
                <a:spcPct val="100000"/>
              </a:lnSpc>
              <a:spcBef>
                <a:spcPts val="1215"/>
              </a:spcBef>
            </a:pPr>
            <a:r>
              <a:rPr dirty="0" sz="2000" spc="-20">
                <a:latin typeface="Cambria"/>
                <a:cs typeface="Cambria"/>
              </a:rPr>
              <a:t>Global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ffiacŚo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Data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8388" y="812183"/>
            <a:ext cx="487553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30">
                <a:solidFill>
                  <a:srgbClr val="000000"/>
                </a:solidFill>
              </a:rPr>
              <a:t>Global</a:t>
            </a:r>
            <a:r>
              <a:rPr dirty="0" spc="50">
                <a:solidFill>
                  <a:srgbClr val="000000"/>
                </a:solidFill>
              </a:rPr>
              <a:t> </a:t>
            </a:r>
            <a:r>
              <a:rPr dirty="0" spc="-100">
                <a:solidFill>
                  <a:srgbClr val="000000"/>
                </a:solidFill>
              </a:rPr>
              <a:t>Economic</a:t>
            </a:r>
            <a:r>
              <a:rPr dirty="0" spc="50">
                <a:solidFill>
                  <a:srgbClr val="000000"/>
                </a:solidFill>
              </a:rPr>
              <a:t> </a:t>
            </a:r>
            <a:r>
              <a:rPr dirty="0" spc="-130">
                <a:solidFill>
                  <a:srgbClr val="000000"/>
                </a:solidFill>
              </a:rPr>
              <a:t>Developments</a:t>
            </a:r>
          </a:p>
        </p:txBody>
      </p:sp>
      <p:sp>
        <p:nvSpPr>
          <p:cNvPr id="4" name="object 4"/>
          <p:cNvSpPr/>
          <p:nvPr/>
        </p:nvSpPr>
        <p:spPr>
          <a:xfrm>
            <a:off x="694944" y="1373118"/>
            <a:ext cx="1988185" cy="2540"/>
          </a:xfrm>
          <a:custGeom>
            <a:avLst/>
            <a:gdLst/>
            <a:ahLst/>
            <a:cxnLst/>
            <a:rect l="l" t="t" r="r" b="b"/>
            <a:pathLst>
              <a:path w="1988185" h="2540">
                <a:moveTo>
                  <a:pt x="0" y="2387"/>
                </a:moveTo>
                <a:lnTo>
                  <a:pt x="1987880" y="0"/>
                </a:lnTo>
              </a:path>
            </a:pathLst>
          </a:custGeom>
          <a:ln w="63500">
            <a:solidFill>
              <a:srgbClr val="ED6322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77993" y="5225228"/>
          <a:ext cx="8843010" cy="4888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8865"/>
                <a:gridCol w="2566035"/>
                <a:gridCol w="2647315"/>
              </a:tblGrid>
              <a:tr h="331809">
                <a:tc>
                  <a:txBody>
                    <a:bodyPr/>
                    <a:lstStyle/>
                    <a:p>
                      <a:pPr algn="ctr" marR="27940">
                        <a:lnSpc>
                          <a:spcPts val="2355"/>
                        </a:lnSpc>
                      </a:pPr>
                      <a:r>
                        <a:rPr dirty="0" sz="2000" spc="-105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PaŚticulaŚs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solidFill>
                      <a:srgbClr val="EC7C30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20014">
                        <a:lnSpc>
                          <a:spcPts val="2355"/>
                        </a:lnSpc>
                      </a:pPr>
                      <a:r>
                        <a:rPr dirty="0" sz="2000" spc="-15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Aug</a:t>
                      </a:r>
                      <a:r>
                        <a:rPr dirty="0" sz="2000" spc="25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275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2023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solidFill>
                      <a:srgbClr val="EC7C30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83820">
                        <a:lnSpc>
                          <a:spcPts val="2355"/>
                        </a:lnSpc>
                      </a:pPr>
                      <a:r>
                        <a:rPr dirty="0" sz="2000" spc="-45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Sept </a:t>
                      </a:r>
                      <a:r>
                        <a:rPr dirty="0" sz="2000" spc="-275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2023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solidFill>
                      <a:srgbClr val="EC7C30"/>
                    </a:solidFill>
                  </a:tcPr>
                </a:tc>
              </a:tr>
              <a:tr h="322277">
                <a:tc>
                  <a:txBody>
                    <a:bodyPr/>
                    <a:lstStyle/>
                    <a:p>
                      <a:pPr marL="67945">
                        <a:lnSpc>
                          <a:spcPts val="2305"/>
                        </a:lnSpc>
                      </a:pPr>
                      <a:r>
                        <a:rPr dirty="0" sz="2000" spc="-5">
                          <a:latin typeface="Cambria"/>
                          <a:cs typeface="Cambria"/>
                        </a:rPr>
                        <a:t>U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S</a:t>
                      </a:r>
                      <a:r>
                        <a:rPr dirty="0" sz="2000" spc="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I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Sffi</a:t>
                      </a:r>
                      <a:r>
                        <a:rPr dirty="0" sz="2000" spc="3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Se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Ś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v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ice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s</a:t>
                      </a:r>
                      <a:r>
                        <a:rPr dirty="0" sz="200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P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ffi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I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6350">
                      <a:solidFill>
                        <a:srgbClr val="EC7C30"/>
                      </a:solidFill>
                      <a:prstDash val="solid"/>
                    </a:lnL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17475">
                        <a:lnSpc>
                          <a:spcPts val="2305"/>
                        </a:lnSpc>
                      </a:pPr>
                      <a:r>
                        <a:rPr dirty="0" sz="2000" spc="-204">
                          <a:latin typeface="Cambria"/>
                          <a:cs typeface="Cambria"/>
                        </a:rPr>
                        <a:t>54.5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1280">
                        <a:lnSpc>
                          <a:spcPts val="2305"/>
                        </a:lnSpc>
                      </a:pPr>
                      <a:r>
                        <a:rPr dirty="0" sz="2000" spc="-204">
                          <a:latin typeface="Cambria"/>
                          <a:cs typeface="Cambria"/>
                        </a:rPr>
                        <a:t>53.6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R w="6350">
                      <a:solidFill>
                        <a:srgbClr val="EC7C30"/>
                      </a:solidFill>
                      <a:prstDash val="solid"/>
                    </a:lnR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</a:tr>
              <a:tr h="325452">
                <a:tc>
                  <a:txBody>
                    <a:bodyPr/>
                    <a:lstStyle/>
                    <a:p>
                      <a:pPr marL="68580">
                        <a:lnSpc>
                          <a:spcPts val="2335"/>
                        </a:lnSpc>
                      </a:pPr>
                      <a:r>
                        <a:rPr dirty="0" sz="2000" spc="35">
                          <a:latin typeface="Cambria"/>
                          <a:cs typeface="Cambria"/>
                        </a:rPr>
                        <a:t>US</a:t>
                      </a:r>
                      <a:r>
                        <a:rPr dirty="0" sz="20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25">
                          <a:latin typeface="Cambria"/>
                          <a:cs typeface="Cambria"/>
                        </a:rPr>
                        <a:t>ISffi</a:t>
                      </a:r>
                      <a:r>
                        <a:rPr dirty="0" sz="2000" spc="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45">
                          <a:latin typeface="Cambria"/>
                          <a:cs typeface="Cambria"/>
                        </a:rPr>
                        <a:t>ffifg.</a:t>
                      </a:r>
                      <a:r>
                        <a:rPr dirty="0" sz="20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30">
                          <a:latin typeface="Cambria"/>
                          <a:cs typeface="Cambria"/>
                        </a:rPr>
                        <a:t>PffiI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6350">
                      <a:solidFill>
                        <a:srgbClr val="EC7C30"/>
                      </a:solidFill>
                      <a:prstDash val="solid"/>
                    </a:lnL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18110">
                        <a:lnSpc>
                          <a:spcPts val="2335"/>
                        </a:lnSpc>
                      </a:pPr>
                      <a:r>
                        <a:rPr dirty="0" sz="2000" spc="-165">
                          <a:latin typeface="Cambria"/>
                          <a:cs typeface="Cambria"/>
                        </a:rPr>
                        <a:t>47.6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1280">
                        <a:lnSpc>
                          <a:spcPts val="2335"/>
                        </a:lnSpc>
                      </a:pPr>
                      <a:r>
                        <a:rPr dirty="0" sz="2000" spc="-140">
                          <a:latin typeface="Cambria"/>
                          <a:cs typeface="Cambria"/>
                        </a:rPr>
                        <a:t>49.0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R w="6350">
                      <a:solidFill>
                        <a:srgbClr val="EC7C30"/>
                      </a:solidFill>
                      <a:prstDash val="solid"/>
                    </a:lnR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</a:tr>
              <a:tr h="325452">
                <a:tc>
                  <a:txBody>
                    <a:bodyPr/>
                    <a:lstStyle/>
                    <a:p>
                      <a:pPr marL="68580">
                        <a:lnSpc>
                          <a:spcPts val="2335"/>
                        </a:lnSpc>
                        <a:tabLst>
                          <a:tab pos="612140" algn="l"/>
                        </a:tabLst>
                      </a:pPr>
                      <a:r>
                        <a:rPr dirty="0" sz="2000" spc="-5">
                          <a:latin typeface="Cambria"/>
                          <a:cs typeface="Cambria"/>
                        </a:rPr>
                        <a:t>U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S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	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o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2000" spc="5">
                          <a:latin typeface="Cambria"/>
                          <a:cs typeface="Cambria"/>
                        </a:rPr>
                        <a:t>F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Ś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m</a:t>
                      </a:r>
                      <a:r>
                        <a:rPr dirty="0" sz="20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P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y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Ś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ol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l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s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'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000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6350">
                      <a:solidFill>
                        <a:srgbClr val="EC7C30"/>
                      </a:solidFill>
                      <a:prstDash val="solid"/>
                    </a:lnL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16839">
                        <a:lnSpc>
                          <a:spcPts val="2335"/>
                        </a:lnSpc>
                      </a:pPr>
                      <a:r>
                        <a:rPr dirty="0" sz="2000" spc="-210">
                          <a:latin typeface="Cambria"/>
                          <a:cs typeface="Cambria"/>
                        </a:rPr>
                        <a:t>227.0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2550">
                        <a:lnSpc>
                          <a:spcPts val="2335"/>
                        </a:lnSpc>
                      </a:pPr>
                      <a:r>
                        <a:rPr dirty="0" sz="2000" spc="-204">
                          <a:latin typeface="Cambria"/>
                          <a:cs typeface="Cambria"/>
                        </a:rPr>
                        <a:t>336.0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R w="6350">
                      <a:solidFill>
                        <a:srgbClr val="EC7C30"/>
                      </a:solidFill>
                      <a:prstDash val="solid"/>
                    </a:lnR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</a:tr>
              <a:tr h="325452">
                <a:tc>
                  <a:txBody>
                    <a:bodyPr/>
                    <a:lstStyle/>
                    <a:p>
                      <a:pPr marL="68580">
                        <a:lnSpc>
                          <a:spcPts val="2335"/>
                        </a:lnSpc>
                      </a:pPr>
                      <a:r>
                        <a:rPr dirty="0" sz="2000" spc="-5">
                          <a:latin typeface="Cambria"/>
                          <a:cs typeface="Cambria"/>
                        </a:rPr>
                        <a:t>U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em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p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l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oy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m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R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te</a:t>
                      </a:r>
                      <a:r>
                        <a:rPr dirty="0" sz="2000" spc="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%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6350">
                      <a:solidFill>
                        <a:srgbClr val="EC7C30"/>
                      </a:solidFill>
                      <a:prstDash val="solid"/>
                    </a:lnL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18110">
                        <a:lnSpc>
                          <a:spcPts val="2335"/>
                        </a:lnSpc>
                      </a:pPr>
                      <a:r>
                        <a:rPr dirty="0" sz="2000" spc="-160">
                          <a:latin typeface="Cambria"/>
                          <a:cs typeface="Cambria"/>
                        </a:rPr>
                        <a:t>3.8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0645">
                        <a:lnSpc>
                          <a:spcPts val="2335"/>
                        </a:lnSpc>
                      </a:pPr>
                      <a:r>
                        <a:rPr dirty="0" sz="2000" spc="-160">
                          <a:latin typeface="Cambria"/>
                          <a:cs typeface="Cambria"/>
                        </a:rPr>
                        <a:t>3.8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R w="6350">
                      <a:solidFill>
                        <a:srgbClr val="EC7C30"/>
                      </a:solidFill>
                      <a:prstDash val="solid"/>
                    </a:lnR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</a:tr>
              <a:tr h="325452">
                <a:tc>
                  <a:txBody>
                    <a:bodyPr/>
                    <a:lstStyle/>
                    <a:p>
                      <a:pPr marL="68580">
                        <a:lnSpc>
                          <a:spcPts val="2335"/>
                        </a:lnSpc>
                      </a:pPr>
                      <a:r>
                        <a:rPr dirty="0" sz="2000" spc="35">
                          <a:latin typeface="Cambria"/>
                          <a:cs typeface="Cambria"/>
                        </a:rPr>
                        <a:t>US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55">
                          <a:latin typeface="Cambria"/>
                          <a:cs typeface="Cambria"/>
                        </a:rPr>
                        <a:t>CPI</a:t>
                      </a:r>
                      <a:r>
                        <a:rPr dirty="0" sz="2000" spc="-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630">
                          <a:latin typeface="Cambria"/>
                          <a:cs typeface="Cambria"/>
                        </a:rPr>
                        <a:t>%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6350">
                      <a:solidFill>
                        <a:srgbClr val="EC7C30"/>
                      </a:solidFill>
                      <a:prstDash val="solid"/>
                    </a:lnL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18110">
                        <a:lnSpc>
                          <a:spcPts val="2335"/>
                        </a:lnSpc>
                      </a:pPr>
                      <a:r>
                        <a:rPr dirty="0" sz="2000" spc="-200">
                          <a:latin typeface="Cambria"/>
                          <a:cs typeface="Cambria"/>
                        </a:rPr>
                        <a:t>3.7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0645">
                        <a:lnSpc>
                          <a:spcPts val="2335"/>
                        </a:lnSpc>
                      </a:pPr>
                      <a:r>
                        <a:rPr dirty="0" sz="2000" spc="-200">
                          <a:latin typeface="Cambria"/>
                          <a:cs typeface="Cambria"/>
                        </a:rPr>
                        <a:t>3.7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R w="6350">
                      <a:solidFill>
                        <a:srgbClr val="EC7C30"/>
                      </a:solidFill>
                      <a:prstDash val="solid"/>
                    </a:lnR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</a:tr>
              <a:tr h="325452">
                <a:tc>
                  <a:txBody>
                    <a:bodyPr/>
                    <a:lstStyle/>
                    <a:p>
                      <a:pPr marL="68580">
                        <a:lnSpc>
                          <a:spcPts val="2335"/>
                        </a:lnSpc>
                      </a:pPr>
                      <a:r>
                        <a:rPr dirty="0" sz="2000" spc="35">
                          <a:latin typeface="Cambria"/>
                          <a:cs typeface="Cambria"/>
                        </a:rPr>
                        <a:t>US</a:t>
                      </a:r>
                      <a:r>
                        <a:rPr dirty="0" sz="20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70">
                          <a:latin typeface="Cambria"/>
                          <a:cs typeface="Cambria"/>
                        </a:rPr>
                        <a:t>Composite</a:t>
                      </a:r>
                      <a:r>
                        <a:rPr dirty="0" sz="20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30">
                          <a:latin typeface="Cambria"/>
                          <a:cs typeface="Cambria"/>
                        </a:rPr>
                        <a:t>PffiI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6350">
                      <a:solidFill>
                        <a:srgbClr val="EC7C30"/>
                      </a:solidFill>
                      <a:prstDash val="solid"/>
                    </a:lnL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17475">
                        <a:lnSpc>
                          <a:spcPts val="2335"/>
                        </a:lnSpc>
                      </a:pPr>
                      <a:r>
                        <a:rPr dirty="0" sz="2000" spc="-195">
                          <a:latin typeface="Cambria"/>
                          <a:cs typeface="Cambria"/>
                        </a:rPr>
                        <a:t>50.2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0645">
                        <a:lnSpc>
                          <a:spcPts val="2335"/>
                        </a:lnSpc>
                      </a:pPr>
                      <a:r>
                        <a:rPr dirty="0" sz="2000" spc="-229">
                          <a:latin typeface="Cambria"/>
                          <a:cs typeface="Cambria"/>
                        </a:rPr>
                        <a:t>51.0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R w="6350">
                      <a:solidFill>
                        <a:srgbClr val="EC7C30"/>
                      </a:solidFill>
                      <a:prstDash val="solid"/>
                    </a:lnR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</a:tr>
              <a:tr h="325451">
                <a:tc>
                  <a:txBody>
                    <a:bodyPr/>
                    <a:lstStyle/>
                    <a:p>
                      <a:pPr marL="68580">
                        <a:lnSpc>
                          <a:spcPts val="2335"/>
                        </a:lnSpc>
                      </a:pPr>
                      <a:r>
                        <a:rPr dirty="0" sz="2000" spc="35">
                          <a:latin typeface="Cambria"/>
                          <a:cs typeface="Cambria"/>
                        </a:rPr>
                        <a:t>US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20">
                          <a:latin typeface="Cambria"/>
                          <a:cs typeface="Cambria"/>
                        </a:rPr>
                        <a:t>PCE</a:t>
                      </a:r>
                      <a:r>
                        <a:rPr dirty="0" sz="20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630">
                          <a:latin typeface="Cambria"/>
                          <a:cs typeface="Cambria"/>
                        </a:rPr>
                        <a:t>%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6350">
                      <a:solidFill>
                        <a:srgbClr val="EC7C30"/>
                      </a:solidFill>
                      <a:prstDash val="solid"/>
                    </a:lnL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18110">
                        <a:lnSpc>
                          <a:spcPts val="2335"/>
                        </a:lnSpc>
                      </a:pPr>
                      <a:r>
                        <a:rPr dirty="0" sz="2000" spc="-195">
                          <a:latin typeface="Cambria"/>
                          <a:cs typeface="Cambria"/>
                        </a:rPr>
                        <a:t>3.44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1280">
                        <a:lnSpc>
                          <a:spcPts val="2335"/>
                        </a:lnSpc>
                      </a:pPr>
                      <a:r>
                        <a:rPr dirty="0" sz="2000" spc="-225">
                          <a:latin typeface="Cambria"/>
                          <a:cs typeface="Cambria"/>
                        </a:rPr>
                        <a:t>3.43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R w="6350">
                      <a:solidFill>
                        <a:srgbClr val="EC7C30"/>
                      </a:solidFill>
                      <a:prstDash val="solid"/>
                    </a:lnR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</a:tr>
              <a:tr h="325452">
                <a:tc>
                  <a:txBody>
                    <a:bodyPr/>
                    <a:lstStyle/>
                    <a:p>
                      <a:pPr marL="68580">
                        <a:lnSpc>
                          <a:spcPts val="2335"/>
                        </a:lnSpc>
                      </a:pPr>
                      <a:r>
                        <a:rPr dirty="0" sz="2000" spc="35">
                          <a:latin typeface="Cambria"/>
                          <a:cs typeface="Cambria"/>
                        </a:rPr>
                        <a:t>US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65">
                          <a:latin typeface="Cambria"/>
                          <a:cs typeface="Cambria"/>
                        </a:rPr>
                        <a:t>GDP</a:t>
                      </a:r>
                      <a:r>
                        <a:rPr dirty="0" sz="2000" spc="-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630">
                          <a:latin typeface="Cambria"/>
                          <a:cs typeface="Cambria"/>
                        </a:rPr>
                        <a:t>%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6350">
                      <a:solidFill>
                        <a:srgbClr val="EC7C30"/>
                      </a:solidFill>
                      <a:prstDash val="solid"/>
                    </a:lnL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5625">
                        <a:lnSpc>
                          <a:spcPts val="2335"/>
                        </a:lnSpc>
                      </a:pPr>
                      <a:r>
                        <a:rPr dirty="0" sz="2000" spc="-5">
                          <a:latin typeface="Cambria"/>
                          <a:cs typeface="Cambria"/>
                        </a:rPr>
                        <a:t>2</a:t>
                      </a:r>
                      <a:r>
                        <a:rPr dirty="0" sz="2000" spc="5">
                          <a:latin typeface="Cambria"/>
                          <a:cs typeface="Cambria"/>
                        </a:rPr>
                        <a:t>.</a:t>
                      </a:r>
                      <a:r>
                        <a:rPr dirty="0" sz="2000" spc="-10">
                          <a:latin typeface="Cambria"/>
                          <a:cs typeface="Cambria"/>
                        </a:rPr>
                        <a:t>1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0</a:t>
                      </a:r>
                      <a:r>
                        <a:rPr dirty="0" sz="20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(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2</a:t>
                      </a:r>
                      <a:r>
                        <a:rPr dirty="0" baseline="25641" sz="1950" spc="-7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baseline="25641" sz="1950">
                          <a:latin typeface="Cambria"/>
                          <a:cs typeface="Cambria"/>
                        </a:rPr>
                        <a:t>d</a:t>
                      </a:r>
                      <a:r>
                        <a:rPr dirty="0" baseline="25641" sz="195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baseline="25641" sz="1950" spc="-179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Q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Ś</a:t>
                      </a:r>
                      <a:r>
                        <a:rPr dirty="0" sz="2000" spc="5">
                          <a:latin typeface="Cambria"/>
                          <a:cs typeface="Cambria"/>
                        </a:rPr>
                        <a:t>.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)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0">
                        <a:lnSpc>
                          <a:spcPts val="2330"/>
                        </a:lnSpc>
                      </a:pPr>
                      <a:r>
                        <a:rPr dirty="0" sz="2000" spc="-5">
                          <a:latin typeface="Cambria"/>
                          <a:cs typeface="Cambria"/>
                        </a:rPr>
                        <a:t>4</a:t>
                      </a:r>
                      <a:r>
                        <a:rPr dirty="0" sz="2000" spc="5">
                          <a:latin typeface="Cambria"/>
                          <a:cs typeface="Cambria"/>
                        </a:rPr>
                        <a:t>.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9</a:t>
                      </a:r>
                      <a:r>
                        <a:rPr dirty="0" sz="20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(3</a:t>
                      </a:r>
                      <a:r>
                        <a:rPr dirty="0" baseline="25641" sz="1950">
                          <a:latin typeface="Cambria"/>
                          <a:cs typeface="Cambria"/>
                        </a:rPr>
                        <a:t>Śd</a:t>
                      </a:r>
                      <a:r>
                        <a:rPr dirty="0" baseline="25641" sz="195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baseline="25641" sz="1950" spc="-19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Q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Ś</a:t>
                      </a:r>
                      <a:r>
                        <a:rPr dirty="0" sz="2000" spc="5">
                          <a:latin typeface="Cambria"/>
                          <a:cs typeface="Cambria"/>
                        </a:rPr>
                        <a:t>.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)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R w="6350">
                      <a:solidFill>
                        <a:srgbClr val="EC7C30"/>
                      </a:solidFill>
                      <a:prstDash val="solid"/>
                    </a:lnR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</a:tr>
              <a:tr h="325452">
                <a:tc>
                  <a:txBody>
                    <a:bodyPr/>
                    <a:lstStyle/>
                    <a:p>
                      <a:pPr marL="67945">
                        <a:lnSpc>
                          <a:spcPts val="2335"/>
                        </a:lnSpc>
                      </a:pPr>
                      <a:r>
                        <a:rPr dirty="0" sz="2000" spc="-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u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Ś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ozon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z="20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Com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p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o</a:t>
                      </a:r>
                      <a:r>
                        <a:rPr dirty="0" sz="2000" spc="-10">
                          <a:latin typeface="Cambria"/>
                          <a:cs typeface="Cambria"/>
                        </a:rPr>
                        <a:t>s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i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te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P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ffiI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6350">
                      <a:solidFill>
                        <a:srgbClr val="EC7C30"/>
                      </a:solidFill>
                      <a:prstDash val="solid"/>
                    </a:lnL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19380">
                        <a:lnSpc>
                          <a:spcPts val="2335"/>
                        </a:lnSpc>
                      </a:pPr>
                      <a:r>
                        <a:rPr dirty="0" sz="2000" spc="-165">
                          <a:latin typeface="Cambria"/>
                          <a:cs typeface="Cambria"/>
                        </a:rPr>
                        <a:t>46.7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1915">
                        <a:lnSpc>
                          <a:spcPts val="2335"/>
                        </a:lnSpc>
                      </a:pPr>
                      <a:r>
                        <a:rPr dirty="0" sz="2000" spc="-195">
                          <a:latin typeface="Cambria"/>
                          <a:cs typeface="Cambria"/>
                        </a:rPr>
                        <a:t>47.2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R w="6350">
                      <a:solidFill>
                        <a:srgbClr val="EC7C30"/>
                      </a:solidFill>
                      <a:prstDash val="solid"/>
                    </a:lnR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</a:tr>
              <a:tr h="325452">
                <a:tc>
                  <a:txBody>
                    <a:bodyPr/>
                    <a:lstStyle/>
                    <a:p>
                      <a:pPr marL="67945">
                        <a:lnSpc>
                          <a:spcPts val="2335"/>
                        </a:lnSpc>
                      </a:pPr>
                      <a:r>
                        <a:rPr dirty="0" sz="2000">
                          <a:latin typeface="Cambria"/>
                          <a:cs typeface="Cambria"/>
                        </a:rPr>
                        <a:t>Ch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i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z="20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I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du</a:t>
                      </a:r>
                      <a:r>
                        <a:rPr dirty="0" sz="2000" spc="-10">
                          <a:latin typeface="Cambria"/>
                          <a:cs typeface="Cambria"/>
                        </a:rPr>
                        <a:t>s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Ś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i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l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P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Ś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odu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c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ti</a:t>
                      </a:r>
                      <a:r>
                        <a:rPr dirty="0" sz="2000" spc="-10">
                          <a:latin typeface="Cambria"/>
                          <a:cs typeface="Cambria"/>
                        </a:rPr>
                        <a:t>o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z="2000" spc="-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%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6350">
                      <a:solidFill>
                        <a:srgbClr val="EC7C30"/>
                      </a:solidFill>
                      <a:prstDash val="solid"/>
                    </a:lnL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17475">
                        <a:lnSpc>
                          <a:spcPts val="2335"/>
                        </a:lnSpc>
                      </a:pPr>
                      <a:r>
                        <a:rPr dirty="0" sz="2000" spc="-175">
                          <a:latin typeface="Cambria"/>
                          <a:cs typeface="Cambria"/>
                        </a:rPr>
                        <a:t>4.5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0010">
                        <a:lnSpc>
                          <a:spcPts val="2335"/>
                        </a:lnSpc>
                      </a:pPr>
                      <a:r>
                        <a:rPr dirty="0" sz="2000" spc="-175">
                          <a:latin typeface="Cambria"/>
                          <a:cs typeface="Cambria"/>
                        </a:rPr>
                        <a:t>4.5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R w="6350">
                      <a:solidFill>
                        <a:srgbClr val="EC7C30"/>
                      </a:solidFill>
                      <a:prstDash val="solid"/>
                    </a:lnR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</a:tr>
              <a:tr h="325452">
                <a:tc>
                  <a:txBody>
                    <a:bodyPr/>
                    <a:lstStyle/>
                    <a:p>
                      <a:pPr marL="67945">
                        <a:lnSpc>
                          <a:spcPts val="2335"/>
                        </a:lnSpc>
                      </a:pPr>
                      <a:r>
                        <a:rPr dirty="0" sz="2000">
                          <a:latin typeface="Cambria"/>
                          <a:cs typeface="Cambria"/>
                        </a:rPr>
                        <a:t>Ch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i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z="20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R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eta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i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l</a:t>
                      </a:r>
                      <a:r>
                        <a:rPr dirty="0" sz="2000" spc="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S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l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es</a:t>
                      </a:r>
                      <a:r>
                        <a:rPr dirty="0" sz="200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%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6350">
                      <a:solidFill>
                        <a:srgbClr val="EC7C30"/>
                      </a:solidFill>
                      <a:prstDash val="solid"/>
                    </a:lnL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18110">
                        <a:lnSpc>
                          <a:spcPts val="2335"/>
                        </a:lnSpc>
                      </a:pPr>
                      <a:r>
                        <a:rPr dirty="0" sz="2000" spc="-135">
                          <a:latin typeface="Cambria"/>
                          <a:cs typeface="Cambria"/>
                        </a:rPr>
                        <a:t>4.6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1280">
                        <a:lnSpc>
                          <a:spcPts val="2335"/>
                        </a:lnSpc>
                      </a:pPr>
                      <a:r>
                        <a:rPr dirty="0" sz="2000" spc="-200">
                          <a:latin typeface="Cambria"/>
                          <a:cs typeface="Cambria"/>
                        </a:rPr>
                        <a:t>5.5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R w="6350">
                      <a:solidFill>
                        <a:srgbClr val="EC7C30"/>
                      </a:solidFill>
                      <a:prstDash val="solid"/>
                    </a:lnR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</a:tr>
              <a:tr h="325452">
                <a:tc>
                  <a:txBody>
                    <a:bodyPr/>
                    <a:lstStyle/>
                    <a:p>
                      <a:pPr marL="67945">
                        <a:lnSpc>
                          <a:spcPts val="2335"/>
                        </a:lnSpc>
                      </a:pPr>
                      <a:r>
                        <a:rPr dirty="0" sz="2000" spc="-25">
                          <a:latin typeface="Cambria"/>
                          <a:cs typeface="Cambria"/>
                        </a:rPr>
                        <a:t>China</a:t>
                      </a:r>
                      <a:r>
                        <a:rPr dirty="0" sz="2000" spc="-3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55">
                          <a:latin typeface="Cambria"/>
                          <a:cs typeface="Cambria"/>
                        </a:rPr>
                        <a:t>CPI</a:t>
                      </a:r>
                      <a:r>
                        <a:rPr dirty="0" sz="20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630">
                          <a:latin typeface="Cambria"/>
                          <a:cs typeface="Cambria"/>
                        </a:rPr>
                        <a:t>%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6350">
                      <a:solidFill>
                        <a:srgbClr val="EC7C30"/>
                      </a:solidFill>
                      <a:prstDash val="solid"/>
                    </a:lnL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16839">
                        <a:lnSpc>
                          <a:spcPts val="2335"/>
                        </a:lnSpc>
                      </a:pPr>
                      <a:r>
                        <a:rPr dirty="0" sz="2000" spc="-204">
                          <a:latin typeface="Cambria"/>
                          <a:cs typeface="Cambria"/>
                        </a:rPr>
                        <a:t>0.1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2550">
                        <a:lnSpc>
                          <a:spcPts val="2335"/>
                        </a:lnSpc>
                      </a:pPr>
                      <a:r>
                        <a:rPr dirty="0" sz="2000" spc="-110">
                          <a:latin typeface="Cambria"/>
                          <a:cs typeface="Cambria"/>
                        </a:rPr>
                        <a:t>0.0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R w="6350">
                      <a:solidFill>
                        <a:srgbClr val="EC7C30"/>
                      </a:solidFill>
                      <a:prstDash val="solid"/>
                    </a:lnR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</a:tr>
              <a:tr h="325452">
                <a:tc>
                  <a:txBody>
                    <a:bodyPr/>
                    <a:lstStyle/>
                    <a:p>
                      <a:pPr marL="67945">
                        <a:lnSpc>
                          <a:spcPts val="2335"/>
                        </a:lnSpc>
                      </a:pPr>
                      <a:r>
                        <a:rPr dirty="0" sz="2000" spc="-25">
                          <a:latin typeface="Cambria"/>
                          <a:cs typeface="Cambria"/>
                        </a:rPr>
                        <a:t>China</a:t>
                      </a:r>
                      <a:r>
                        <a:rPr dirty="0" sz="2000" spc="-3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65">
                          <a:latin typeface="Cambria"/>
                          <a:cs typeface="Cambria"/>
                        </a:rPr>
                        <a:t>GDP</a:t>
                      </a:r>
                      <a:r>
                        <a:rPr dirty="0" sz="2000" spc="-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630">
                          <a:latin typeface="Cambria"/>
                          <a:cs typeface="Cambria"/>
                        </a:rPr>
                        <a:t>%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6350">
                      <a:solidFill>
                        <a:srgbClr val="EC7C30"/>
                      </a:solidFill>
                      <a:prstDash val="solid"/>
                    </a:lnL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0385">
                        <a:lnSpc>
                          <a:spcPts val="2335"/>
                        </a:lnSpc>
                      </a:pPr>
                      <a:r>
                        <a:rPr dirty="0" sz="2000">
                          <a:latin typeface="Cambria"/>
                          <a:cs typeface="Cambria"/>
                        </a:rPr>
                        <a:t>6</a:t>
                      </a:r>
                      <a:r>
                        <a:rPr dirty="0" sz="2000" spc="5">
                          <a:latin typeface="Cambria"/>
                          <a:cs typeface="Cambria"/>
                        </a:rPr>
                        <a:t>.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3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0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(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2</a:t>
                      </a:r>
                      <a:r>
                        <a:rPr dirty="0" baseline="25641" sz="1950" spc="-7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baseline="25641" sz="1950">
                          <a:latin typeface="Cambria"/>
                          <a:cs typeface="Cambria"/>
                        </a:rPr>
                        <a:t>d</a:t>
                      </a:r>
                      <a:r>
                        <a:rPr dirty="0" baseline="25641" sz="195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baseline="25641" sz="1950" spc="-19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Q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Ś</a:t>
                      </a:r>
                      <a:r>
                        <a:rPr dirty="0" sz="2000" spc="5">
                          <a:latin typeface="Cambria"/>
                          <a:cs typeface="Cambria"/>
                        </a:rPr>
                        <a:t>.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)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0">
                        <a:lnSpc>
                          <a:spcPts val="2330"/>
                        </a:lnSpc>
                      </a:pPr>
                      <a:r>
                        <a:rPr dirty="0" sz="2000" spc="-5">
                          <a:latin typeface="Cambria"/>
                          <a:cs typeface="Cambria"/>
                        </a:rPr>
                        <a:t>4</a:t>
                      </a:r>
                      <a:r>
                        <a:rPr dirty="0" sz="2000" spc="5">
                          <a:latin typeface="Cambria"/>
                          <a:cs typeface="Cambria"/>
                        </a:rPr>
                        <a:t>.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9</a:t>
                      </a:r>
                      <a:r>
                        <a:rPr dirty="0" sz="20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(3</a:t>
                      </a:r>
                      <a:r>
                        <a:rPr dirty="0" baseline="25641" sz="1950">
                          <a:latin typeface="Cambria"/>
                          <a:cs typeface="Cambria"/>
                        </a:rPr>
                        <a:t>Śd</a:t>
                      </a:r>
                      <a:r>
                        <a:rPr dirty="0" baseline="25641" sz="195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baseline="25641" sz="1950" spc="-19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Q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Ś</a:t>
                      </a:r>
                      <a:r>
                        <a:rPr dirty="0" sz="2000" spc="5">
                          <a:latin typeface="Cambria"/>
                          <a:cs typeface="Cambria"/>
                        </a:rPr>
                        <a:t>.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)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R w="6350">
                      <a:solidFill>
                        <a:srgbClr val="EC7C30"/>
                      </a:solidFill>
                      <a:prstDash val="solid"/>
                    </a:lnR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</a:tr>
              <a:tr h="325451">
                <a:tc>
                  <a:txBody>
                    <a:bodyPr/>
                    <a:lstStyle/>
                    <a:p>
                      <a:pPr marL="67945">
                        <a:lnSpc>
                          <a:spcPts val="2335"/>
                        </a:lnSpc>
                      </a:pPr>
                      <a:r>
                        <a:rPr dirty="0" sz="2000" spc="-90">
                          <a:latin typeface="Cambria"/>
                          <a:cs typeface="Cambria"/>
                        </a:rPr>
                        <a:t>Japan</a:t>
                      </a:r>
                      <a:r>
                        <a:rPr dirty="0" sz="20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55">
                          <a:latin typeface="Cambria"/>
                          <a:cs typeface="Cambria"/>
                        </a:rPr>
                        <a:t>CPI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6350">
                      <a:solidFill>
                        <a:srgbClr val="EC7C30"/>
                      </a:solidFill>
                      <a:prstDash val="solid"/>
                    </a:lnL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16205">
                        <a:lnSpc>
                          <a:spcPts val="2335"/>
                        </a:lnSpc>
                      </a:pPr>
                      <a:r>
                        <a:rPr dirty="0" sz="2000" spc="-220">
                          <a:latin typeface="Cambria"/>
                          <a:cs typeface="Cambria"/>
                        </a:rPr>
                        <a:t>3.2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0645">
                        <a:lnSpc>
                          <a:spcPts val="2335"/>
                        </a:lnSpc>
                      </a:pPr>
                      <a:r>
                        <a:rPr dirty="0" sz="2000" spc="-170">
                          <a:latin typeface="Cambria"/>
                          <a:cs typeface="Cambria"/>
                        </a:rPr>
                        <a:t>3.0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R w="6350">
                      <a:solidFill>
                        <a:srgbClr val="EC7C30"/>
                      </a:solidFill>
                      <a:prstDash val="solid"/>
                    </a:lnR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19045" y="6288333"/>
            <a:ext cx="171449" cy="16827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8388" y="812183"/>
            <a:ext cx="249428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20">
                <a:solidFill>
                  <a:srgbClr val="000000"/>
                </a:solidFill>
              </a:rPr>
              <a:t>ffiaŚket</a:t>
            </a:r>
            <a:r>
              <a:rPr dirty="0" spc="-35">
                <a:solidFill>
                  <a:srgbClr val="000000"/>
                </a:solidFill>
              </a:rPr>
              <a:t> </a:t>
            </a:r>
            <a:r>
              <a:rPr dirty="0" spc="-30">
                <a:solidFill>
                  <a:srgbClr val="000000"/>
                </a:solidFill>
              </a:rPr>
              <a:t>Outlook</a:t>
            </a:r>
          </a:p>
        </p:txBody>
      </p:sp>
      <p:sp>
        <p:nvSpPr>
          <p:cNvPr id="3" name="object 3"/>
          <p:cNvSpPr/>
          <p:nvPr/>
        </p:nvSpPr>
        <p:spPr>
          <a:xfrm>
            <a:off x="694944" y="1374647"/>
            <a:ext cx="2359025" cy="0"/>
          </a:xfrm>
          <a:custGeom>
            <a:avLst/>
            <a:gdLst/>
            <a:ahLst/>
            <a:cxnLst/>
            <a:rect l="l" t="t" r="r" b="b"/>
            <a:pathLst>
              <a:path w="2359025" h="0">
                <a:moveTo>
                  <a:pt x="0" y="0"/>
                </a:moveTo>
                <a:lnTo>
                  <a:pt x="2358542" y="0"/>
                </a:lnTo>
              </a:path>
            </a:pathLst>
          </a:custGeom>
          <a:ln w="63500">
            <a:solidFill>
              <a:srgbClr val="ED6322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63692" y="3995150"/>
            <a:ext cx="171449" cy="16827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2558" y="5011658"/>
            <a:ext cx="171449" cy="16827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517433" y="1553575"/>
            <a:ext cx="9254490" cy="8356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55600" marR="6985" indent="-343535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355600" algn="l"/>
              </a:tabLst>
            </a:pPr>
            <a:r>
              <a:rPr dirty="0" sz="2000" spc="-40">
                <a:latin typeface="Cambria"/>
                <a:cs typeface="Cambria"/>
              </a:rPr>
              <a:t>Given </a:t>
            </a:r>
            <a:r>
              <a:rPr dirty="0" sz="2000" spc="-140">
                <a:latin typeface="Cambria"/>
                <a:cs typeface="Cambria"/>
              </a:rPr>
              <a:t>a </a:t>
            </a:r>
            <a:r>
              <a:rPr dirty="0" sz="2000" spc="-114">
                <a:latin typeface="Cambria"/>
                <a:cs typeface="Cambria"/>
              </a:rPr>
              <a:t>good </a:t>
            </a:r>
            <a:r>
              <a:rPr dirty="0" sz="2000" spc="-125">
                <a:latin typeface="Cambria"/>
                <a:cs typeface="Cambria"/>
              </a:rPr>
              <a:t>set </a:t>
            </a:r>
            <a:r>
              <a:rPr dirty="0" sz="2000" spc="-50">
                <a:latin typeface="Cambria"/>
                <a:cs typeface="Cambria"/>
              </a:rPr>
              <a:t>of </a:t>
            </a:r>
            <a:r>
              <a:rPr dirty="0" sz="2000" spc="-100">
                <a:latin typeface="Cambria"/>
                <a:cs typeface="Cambria"/>
              </a:rPr>
              <a:t>economic </a:t>
            </a:r>
            <a:r>
              <a:rPr dirty="0" sz="2000" spc="-155">
                <a:latin typeface="Cambria"/>
                <a:cs typeface="Cambria"/>
              </a:rPr>
              <a:t>numbeŚs </a:t>
            </a:r>
            <a:r>
              <a:rPr dirty="0" sz="2000" spc="-110">
                <a:latin typeface="Cambria"/>
                <a:cs typeface="Cambria"/>
              </a:rPr>
              <a:t>and </a:t>
            </a:r>
            <a:r>
              <a:rPr dirty="0" sz="2000" spc="-65">
                <a:latin typeface="Cambria"/>
                <a:cs typeface="Cambria"/>
              </a:rPr>
              <a:t>falling </a:t>
            </a:r>
            <a:r>
              <a:rPr dirty="0" sz="2000" spc="-45">
                <a:latin typeface="Cambria"/>
                <a:cs typeface="Cambria"/>
              </a:rPr>
              <a:t>inflation, </a:t>
            </a:r>
            <a:r>
              <a:rPr dirty="0" sz="2000" spc="-110">
                <a:latin typeface="Cambria"/>
                <a:cs typeface="Cambria"/>
              </a:rPr>
              <a:t>centŚal </a:t>
            </a:r>
            <a:r>
              <a:rPr dirty="0" sz="2000" spc="-114">
                <a:latin typeface="Cambria"/>
                <a:cs typeface="Cambria"/>
              </a:rPr>
              <a:t>banks </a:t>
            </a:r>
            <a:r>
              <a:rPr dirty="0" sz="2000" spc="-195">
                <a:latin typeface="Cambria"/>
                <a:cs typeface="Cambria"/>
              </a:rPr>
              <a:t>aŚe</a:t>
            </a:r>
            <a:r>
              <a:rPr dirty="0" sz="2000" spc="-19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expected </a:t>
            </a:r>
            <a:r>
              <a:rPr dirty="0" sz="2000" spc="-65">
                <a:latin typeface="Cambria"/>
                <a:cs typeface="Cambria"/>
              </a:rPr>
              <a:t>to </a:t>
            </a:r>
            <a:r>
              <a:rPr dirty="0" sz="2000" spc="-60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Śemain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45">
                <a:latin typeface="Cambria"/>
                <a:cs typeface="Cambria"/>
              </a:rPr>
              <a:t>in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watch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mode.</a:t>
            </a:r>
            <a:endParaRPr sz="2000">
              <a:latin typeface="Cambria"/>
              <a:cs typeface="Cambria"/>
            </a:endParaRPr>
          </a:p>
          <a:p>
            <a:pPr algn="just" marL="355600" marR="5080" indent="-343535">
              <a:lnSpc>
                <a:spcPct val="100000"/>
              </a:lnSpc>
              <a:spcBef>
                <a:spcPts val="795"/>
              </a:spcBef>
              <a:buFont typeface="Symbol"/>
              <a:buChar char=""/>
              <a:tabLst>
                <a:tab pos="355600" algn="l"/>
              </a:tabLst>
            </a:pPr>
            <a:r>
              <a:rPr dirty="0" sz="2000" spc="150">
                <a:latin typeface="Cambria"/>
                <a:cs typeface="Cambria"/>
              </a:rPr>
              <a:t>A </a:t>
            </a:r>
            <a:r>
              <a:rPr dirty="0" sz="2000" spc="-150">
                <a:latin typeface="Cambria"/>
                <a:cs typeface="Cambria"/>
              </a:rPr>
              <a:t>laŚge</a:t>
            </a:r>
            <a:r>
              <a:rPr dirty="0" sz="2000" spc="140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paŚt </a:t>
            </a:r>
            <a:r>
              <a:rPr dirty="0" sz="2000" spc="-50">
                <a:latin typeface="Cambria"/>
                <a:cs typeface="Cambria"/>
              </a:rPr>
              <a:t>of </a:t>
            </a:r>
            <a:r>
              <a:rPr dirty="0" sz="2000" spc="-95">
                <a:latin typeface="Cambria"/>
                <a:cs typeface="Cambria"/>
              </a:rPr>
              <a:t>the </a:t>
            </a:r>
            <a:r>
              <a:rPr dirty="0" sz="2000" spc="-55">
                <a:latin typeface="Cambria"/>
                <a:cs typeface="Cambria"/>
              </a:rPr>
              <a:t>fall </a:t>
            </a:r>
            <a:r>
              <a:rPr dirty="0" sz="2000" spc="-45">
                <a:latin typeface="Cambria"/>
                <a:cs typeface="Cambria"/>
              </a:rPr>
              <a:t>in </a:t>
            </a:r>
            <a:r>
              <a:rPr dirty="0" sz="2000" spc="-95">
                <a:latin typeface="Cambria"/>
                <a:cs typeface="Cambria"/>
              </a:rPr>
              <a:t>the </a:t>
            </a:r>
            <a:r>
              <a:rPr dirty="0" sz="2000" spc="-195">
                <a:latin typeface="Cambria"/>
                <a:cs typeface="Cambria"/>
              </a:rPr>
              <a:t>10-yeaŚ</a:t>
            </a:r>
            <a:r>
              <a:rPr dirty="0" sz="2000" spc="50">
                <a:latin typeface="Cambria"/>
                <a:cs typeface="Cambria"/>
              </a:rPr>
              <a:t> </a:t>
            </a:r>
            <a:r>
              <a:rPr dirty="0" sz="2000" spc="-150">
                <a:latin typeface="Cambria"/>
                <a:cs typeface="Cambria"/>
              </a:rPr>
              <a:t>Śate</a:t>
            </a:r>
            <a:r>
              <a:rPr dirty="0" sz="2000" spc="140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fŚom</a:t>
            </a:r>
            <a:r>
              <a:rPr dirty="0" sz="2000" spc="170">
                <a:latin typeface="Cambria"/>
                <a:cs typeface="Cambria"/>
              </a:rPr>
              <a:t> </a:t>
            </a:r>
            <a:r>
              <a:rPr dirty="0" sz="2000" spc="50">
                <a:latin typeface="Cambria"/>
                <a:cs typeface="Cambria"/>
              </a:rPr>
              <a:t>Oct </a:t>
            </a:r>
            <a:r>
              <a:rPr dirty="0" sz="2000" spc="-225">
                <a:latin typeface="Cambria"/>
                <a:cs typeface="Cambria"/>
              </a:rPr>
              <a:t>’22</a:t>
            </a:r>
            <a:r>
              <a:rPr dirty="0" sz="2000" spc="-10">
                <a:latin typeface="Cambria"/>
                <a:cs typeface="Cambria"/>
              </a:rPr>
              <a:t> </a:t>
            </a:r>
            <a:r>
              <a:rPr dirty="0" sz="2000" spc="-60">
                <a:latin typeface="Cambria"/>
                <a:cs typeface="Cambria"/>
              </a:rPr>
              <a:t>to </a:t>
            </a:r>
            <a:r>
              <a:rPr dirty="0" sz="2000" spc="-85">
                <a:latin typeface="Cambria"/>
                <a:cs typeface="Cambria"/>
              </a:rPr>
              <a:t>ffiay </a:t>
            </a:r>
            <a:r>
              <a:rPr dirty="0" sz="2000" spc="-235">
                <a:latin typeface="Cambria"/>
                <a:cs typeface="Cambria"/>
              </a:rPr>
              <a:t>’23</a:t>
            </a:r>
            <a:r>
              <a:rPr dirty="0" sz="2000" spc="-30">
                <a:latin typeface="Cambria"/>
                <a:cs typeface="Cambria"/>
              </a:rPr>
              <a:t> </a:t>
            </a:r>
            <a:r>
              <a:rPr dirty="0" sz="2000" spc="-145">
                <a:latin typeface="Cambria"/>
                <a:cs typeface="Cambria"/>
              </a:rPr>
              <a:t>has</a:t>
            </a:r>
            <a:r>
              <a:rPr dirty="0" sz="2000" spc="150">
                <a:latin typeface="Cambria"/>
                <a:cs typeface="Cambria"/>
              </a:rPr>
              <a:t> </a:t>
            </a:r>
            <a:r>
              <a:rPr dirty="0" sz="2000" spc="-125">
                <a:latin typeface="Cambria"/>
                <a:cs typeface="Cambria"/>
              </a:rPr>
              <a:t>been </a:t>
            </a:r>
            <a:r>
              <a:rPr dirty="0" sz="2000" spc="-185">
                <a:latin typeface="Cambria"/>
                <a:cs typeface="Cambria"/>
              </a:rPr>
              <a:t>ŚeveŚsed</a:t>
            </a:r>
            <a:r>
              <a:rPr dirty="0" sz="2000" spc="70">
                <a:latin typeface="Cambria"/>
                <a:cs typeface="Cambria"/>
              </a:rPr>
              <a:t> </a:t>
            </a:r>
            <a:r>
              <a:rPr dirty="0" sz="2000" spc="-90">
                <a:latin typeface="Cambria"/>
                <a:cs typeface="Cambria"/>
              </a:rPr>
              <a:t>with </a:t>
            </a:r>
            <a:r>
              <a:rPr dirty="0" sz="2000" spc="-85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the</a:t>
            </a:r>
            <a:r>
              <a:rPr dirty="0" sz="2000" spc="250">
                <a:latin typeface="Cambria"/>
                <a:cs typeface="Cambria"/>
              </a:rPr>
              <a:t> </a:t>
            </a:r>
            <a:r>
              <a:rPr dirty="0" sz="2000" spc="-160">
                <a:latin typeface="Cambria"/>
                <a:cs typeface="Cambria"/>
              </a:rPr>
              <a:t>Śise</a:t>
            </a:r>
            <a:r>
              <a:rPr dirty="0" sz="2000" spc="120">
                <a:latin typeface="Cambria"/>
                <a:cs typeface="Cambria"/>
              </a:rPr>
              <a:t> </a:t>
            </a:r>
            <a:r>
              <a:rPr dirty="0" sz="2000" spc="-45">
                <a:latin typeface="Cambria"/>
                <a:cs typeface="Cambria"/>
              </a:rPr>
              <a:t>in </a:t>
            </a:r>
            <a:r>
              <a:rPr dirty="0" sz="2000" spc="-50">
                <a:latin typeface="Cambria"/>
                <a:cs typeface="Cambria"/>
              </a:rPr>
              <a:t>oil </a:t>
            </a:r>
            <a:r>
              <a:rPr dirty="0" sz="2000" spc="-135">
                <a:latin typeface="Cambria"/>
                <a:cs typeface="Cambria"/>
              </a:rPr>
              <a:t>pŚices</a:t>
            </a:r>
            <a:r>
              <a:rPr dirty="0" sz="2000" spc="170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and</a:t>
            </a:r>
            <a:r>
              <a:rPr dirty="0" sz="2000" spc="22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the </a:t>
            </a:r>
            <a:r>
              <a:rPr dirty="0" sz="2000" spc="-90">
                <a:latin typeface="Cambria"/>
                <a:cs typeface="Cambria"/>
              </a:rPr>
              <a:t>expectation </a:t>
            </a:r>
            <a:r>
              <a:rPr dirty="0" sz="2000" spc="-50">
                <a:latin typeface="Cambria"/>
                <a:cs typeface="Cambria"/>
              </a:rPr>
              <a:t>of </a:t>
            </a:r>
            <a:r>
              <a:rPr dirty="0" sz="2000" spc="-95">
                <a:latin typeface="Cambria"/>
                <a:cs typeface="Cambria"/>
              </a:rPr>
              <a:t>selling</a:t>
            </a:r>
            <a:r>
              <a:rPr dirty="0" sz="2000" spc="250">
                <a:latin typeface="Cambria"/>
                <a:cs typeface="Cambria"/>
              </a:rPr>
              <a:t> </a:t>
            </a:r>
            <a:r>
              <a:rPr dirty="0" sz="2000" spc="15">
                <a:latin typeface="Cambria"/>
                <a:cs typeface="Cambria"/>
              </a:rPr>
              <a:t>OffiOs. </a:t>
            </a:r>
            <a:r>
              <a:rPr dirty="0" sz="2000" spc="5">
                <a:latin typeface="Cambria"/>
                <a:cs typeface="Cambria"/>
              </a:rPr>
              <a:t>It </a:t>
            </a:r>
            <a:r>
              <a:rPr dirty="0" sz="2000" spc="-140">
                <a:latin typeface="Cambria"/>
                <a:cs typeface="Cambria"/>
              </a:rPr>
              <a:t>now</a:t>
            </a:r>
            <a:r>
              <a:rPr dirty="0" sz="2000" spc="160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makes</a:t>
            </a:r>
            <a:r>
              <a:rPr dirty="0" sz="2000" spc="160">
                <a:latin typeface="Cambria"/>
                <a:cs typeface="Cambria"/>
              </a:rPr>
              <a:t> </a:t>
            </a:r>
            <a:r>
              <a:rPr dirty="0" sz="2000" spc="-165">
                <a:latin typeface="Cambria"/>
                <a:cs typeface="Cambria"/>
              </a:rPr>
              <a:t>sense</a:t>
            </a:r>
            <a:r>
              <a:rPr dirty="0" sz="2000" spc="110">
                <a:latin typeface="Cambria"/>
                <a:cs typeface="Cambria"/>
              </a:rPr>
              <a:t> </a:t>
            </a:r>
            <a:r>
              <a:rPr dirty="0" sz="2000" spc="-60">
                <a:latin typeface="Cambria"/>
                <a:cs typeface="Cambria"/>
              </a:rPr>
              <a:t>to </a:t>
            </a:r>
            <a:r>
              <a:rPr dirty="0" sz="2000" spc="-114">
                <a:latin typeface="Cambria"/>
                <a:cs typeface="Cambria"/>
              </a:rPr>
              <a:t>Śe-look </a:t>
            </a:r>
            <a:r>
              <a:rPr dirty="0" sz="2000" spc="-110">
                <a:latin typeface="Cambria"/>
                <a:cs typeface="Cambria"/>
              </a:rPr>
              <a:t> </a:t>
            </a:r>
            <a:r>
              <a:rPr dirty="0" sz="2000" spc="-70">
                <a:latin typeface="Cambria"/>
                <a:cs typeface="Cambria"/>
              </a:rPr>
              <a:t>at </a:t>
            </a:r>
            <a:r>
              <a:rPr dirty="0" sz="2000" spc="-120">
                <a:latin typeface="Cambria"/>
                <a:cs typeface="Cambria"/>
              </a:rPr>
              <a:t>incŚeasing </a:t>
            </a:r>
            <a:r>
              <a:rPr dirty="0" sz="2000" spc="-95">
                <a:latin typeface="Cambria"/>
                <a:cs typeface="Cambria"/>
              </a:rPr>
              <a:t>the </a:t>
            </a:r>
            <a:r>
              <a:rPr dirty="0" sz="2000" spc="-110">
                <a:latin typeface="Cambria"/>
                <a:cs typeface="Cambria"/>
              </a:rPr>
              <a:t>duŚation </a:t>
            </a:r>
            <a:r>
              <a:rPr dirty="0" sz="2000" spc="-50">
                <a:latin typeface="Cambria"/>
                <a:cs typeface="Cambria"/>
              </a:rPr>
              <a:t>of </a:t>
            </a:r>
            <a:r>
              <a:rPr dirty="0" sz="2000" spc="-100">
                <a:latin typeface="Cambria"/>
                <a:cs typeface="Cambria"/>
              </a:rPr>
              <a:t>the </a:t>
            </a:r>
            <a:r>
              <a:rPr dirty="0" sz="2000" spc="-105">
                <a:latin typeface="Cambria"/>
                <a:cs typeface="Cambria"/>
              </a:rPr>
              <a:t>Bond </a:t>
            </a:r>
            <a:r>
              <a:rPr dirty="0" sz="2000" spc="-85">
                <a:latin typeface="Cambria"/>
                <a:cs typeface="Cambria"/>
              </a:rPr>
              <a:t>poŚtfolio </a:t>
            </a:r>
            <a:r>
              <a:rPr dirty="0" sz="2000" spc="-114">
                <a:latin typeface="Cambria"/>
                <a:cs typeface="Cambria"/>
              </a:rPr>
              <a:t>given </a:t>
            </a:r>
            <a:r>
              <a:rPr dirty="0" sz="2000" spc="-95">
                <a:latin typeface="Cambria"/>
                <a:cs typeface="Cambria"/>
              </a:rPr>
              <a:t>expectations </a:t>
            </a:r>
            <a:r>
              <a:rPr dirty="0" sz="2000" spc="-50">
                <a:latin typeface="Cambria"/>
                <a:cs typeface="Cambria"/>
              </a:rPr>
              <a:t>of </a:t>
            </a:r>
            <a:r>
              <a:rPr dirty="0" sz="2000" spc="-100">
                <a:latin typeface="Cambria"/>
                <a:cs typeface="Cambria"/>
              </a:rPr>
              <a:t>economic </a:t>
            </a:r>
            <a:r>
              <a:rPr dirty="0" sz="2000" spc="-135">
                <a:latin typeface="Cambria"/>
                <a:cs typeface="Cambria"/>
              </a:rPr>
              <a:t>slowdown </a:t>
            </a:r>
            <a:r>
              <a:rPr dirty="0" sz="2000" spc="-13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and</a:t>
            </a:r>
            <a:r>
              <a:rPr dirty="0" sz="2000" spc="-100">
                <a:latin typeface="Cambria"/>
                <a:cs typeface="Cambria"/>
              </a:rPr>
              <a:t> </a:t>
            </a:r>
            <a:r>
              <a:rPr dirty="0" sz="2000" spc="-150">
                <a:latin typeface="Cambria"/>
                <a:cs typeface="Cambria"/>
              </a:rPr>
              <a:t>laŚge</a:t>
            </a:r>
            <a:r>
              <a:rPr dirty="0" sz="2000" spc="-145">
                <a:latin typeface="Cambria"/>
                <a:cs typeface="Cambria"/>
              </a:rPr>
              <a:t> </a:t>
            </a:r>
            <a:r>
              <a:rPr dirty="0" sz="2000" spc="-15">
                <a:latin typeface="Cambria"/>
                <a:cs typeface="Cambria"/>
              </a:rPr>
              <a:t>FII</a:t>
            </a:r>
            <a:r>
              <a:rPr dirty="0" sz="2000" spc="-10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flows</a:t>
            </a:r>
            <a:r>
              <a:rPr dirty="0" sz="2000" spc="-105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in</a:t>
            </a:r>
            <a:r>
              <a:rPr dirty="0" sz="2000" spc="-5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the</a:t>
            </a:r>
            <a:r>
              <a:rPr dirty="0" sz="2000" spc="-90">
                <a:latin typeface="Cambria"/>
                <a:cs typeface="Cambria"/>
              </a:rPr>
              <a:t> next</a:t>
            </a:r>
            <a:r>
              <a:rPr dirty="0" sz="2000" spc="-85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calendaŚ</a:t>
            </a:r>
            <a:r>
              <a:rPr dirty="0" sz="2000" spc="-125">
                <a:latin typeface="Cambria"/>
                <a:cs typeface="Cambria"/>
              </a:rPr>
              <a:t> </a:t>
            </a:r>
            <a:r>
              <a:rPr dirty="0" sz="2000" spc="-180">
                <a:latin typeface="Cambria"/>
                <a:cs typeface="Cambria"/>
              </a:rPr>
              <a:t>yeaŚ</a:t>
            </a:r>
            <a:r>
              <a:rPr dirty="0" sz="2000" spc="-175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due</a:t>
            </a:r>
            <a:r>
              <a:rPr dirty="0" sz="2000" spc="-125">
                <a:latin typeface="Cambria"/>
                <a:cs typeface="Cambria"/>
              </a:rPr>
              <a:t> </a:t>
            </a:r>
            <a:r>
              <a:rPr dirty="0" sz="2000" spc="-60">
                <a:latin typeface="Cambria"/>
                <a:cs typeface="Cambria"/>
              </a:rPr>
              <a:t>to</a:t>
            </a:r>
            <a:r>
              <a:rPr dirty="0" sz="2000" spc="32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the</a:t>
            </a:r>
            <a:r>
              <a:rPr dirty="0" sz="2000" spc="250">
                <a:latin typeface="Cambria"/>
                <a:cs typeface="Cambria"/>
              </a:rPr>
              <a:t> </a:t>
            </a:r>
            <a:r>
              <a:rPr dirty="0" sz="2000" spc="-80">
                <a:latin typeface="Cambria"/>
                <a:cs typeface="Cambria"/>
              </a:rPr>
              <a:t>inclusion</a:t>
            </a:r>
            <a:r>
              <a:rPr dirty="0" sz="2000" spc="280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of</a:t>
            </a:r>
            <a:r>
              <a:rPr dirty="0" sz="2000" spc="340">
                <a:latin typeface="Cambria"/>
                <a:cs typeface="Cambria"/>
              </a:rPr>
              <a:t> </a:t>
            </a:r>
            <a:r>
              <a:rPr dirty="0" sz="2000" spc="-65">
                <a:latin typeface="Cambria"/>
                <a:cs typeface="Cambria"/>
              </a:rPr>
              <a:t>India</a:t>
            </a:r>
            <a:r>
              <a:rPr dirty="0" sz="2000" spc="310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in</a:t>
            </a:r>
            <a:r>
              <a:rPr dirty="0" sz="2000" spc="33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the</a:t>
            </a:r>
            <a:r>
              <a:rPr dirty="0" sz="2000" spc="250">
                <a:latin typeface="Cambria"/>
                <a:cs typeface="Cambria"/>
              </a:rPr>
              <a:t> </a:t>
            </a:r>
            <a:r>
              <a:rPr dirty="0" sz="2000" spc="-30">
                <a:latin typeface="Cambria"/>
                <a:cs typeface="Cambria"/>
              </a:rPr>
              <a:t>JP </a:t>
            </a:r>
            <a:r>
              <a:rPr dirty="0" sz="2000" spc="-25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ffioŚgan</a:t>
            </a:r>
            <a:r>
              <a:rPr dirty="0" sz="2000">
                <a:latin typeface="Cambria"/>
                <a:cs typeface="Cambria"/>
              </a:rPr>
              <a:t> </a:t>
            </a:r>
            <a:r>
              <a:rPr dirty="0" sz="2000" spc="-100">
                <a:latin typeface="Cambria"/>
                <a:cs typeface="Cambria"/>
              </a:rPr>
              <a:t>Bond</a:t>
            </a:r>
            <a:r>
              <a:rPr dirty="0" sz="2000" spc="-10">
                <a:latin typeface="Cambria"/>
                <a:cs typeface="Cambria"/>
              </a:rPr>
              <a:t> </a:t>
            </a:r>
            <a:r>
              <a:rPr dirty="0" sz="2000" spc="-75">
                <a:latin typeface="Cambria"/>
                <a:cs typeface="Cambria"/>
              </a:rPr>
              <a:t>Index.</a:t>
            </a:r>
            <a:endParaRPr sz="2000">
              <a:latin typeface="Cambria"/>
              <a:cs typeface="Cambria"/>
            </a:endParaRPr>
          </a:p>
          <a:p>
            <a:pPr algn="just" marL="354965" marR="5715" indent="-342900">
              <a:lnSpc>
                <a:spcPct val="100000"/>
              </a:lnSpc>
              <a:spcBef>
                <a:spcPts val="805"/>
              </a:spcBef>
              <a:buFont typeface="Symbol"/>
              <a:buChar char=""/>
              <a:tabLst>
                <a:tab pos="355600" algn="l"/>
              </a:tabLst>
            </a:pPr>
            <a:r>
              <a:rPr dirty="0" sz="2000" spc="155">
                <a:latin typeface="Cambria"/>
                <a:cs typeface="Cambria"/>
              </a:rPr>
              <a:t>AA </a:t>
            </a:r>
            <a:r>
              <a:rPr dirty="0" sz="2000" spc="-60">
                <a:latin typeface="Cambria"/>
                <a:cs typeface="Cambria"/>
              </a:rPr>
              <a:t>to</a:t>
            </a:r>
            <a:r>
              <a:rPr dirty="0" sz="2000" spc="-55">
                <a:latin typeface="Cambria"/>
                <a:cs typeface="Cambria"/>
              </a:rPr>
              <a:t> </a:t>
            </a:r>
            <a:r>
              <a:rPr dirty="0" sz="2000" spc="70">
                <a:latin typeface="Cambria"/>
                <a:cs typeface="Cambria"/>
              </a:rPr>
              <a:t>A- </a:t>
            </a:r>
            <a:r>
              <a:rPr dirty="0" sz="2000" spc="-114">
                <a:latin typeface="Cambria"/>
                <a:cs typeface="Cambria"/>
              </a:rPr>
              <a:t>cŚedits</a:t>
            </a:r>
            <a:r>
              <a:rPr dirty="0" sz="2000" spc="210">
                <a:latin typeface="Cambria"/>
                <a:cs typeface="Cambria"/>
              </a:rPr>
              <a:t> </a:t>
            </a:r>
            <a:r>
              <a:rPr dirty="0" sz="2000" spc="-45">
                <a:latin typeface="Cambria"/>
                <a:cs typeface="Cambria"/>
              </a:rPr>
              <a:t>in</a:t>
            </a:r>
            <a:r>
              <a:rPr dirty="0" sz="2000" spc="355">
                <a:latin typeface="Cambria"/>
                <a:cs typeface="Cambria"/>
              </a:rPr>
              <a:t> </a:t>
            </a:r>
            <a:r>
              <a:rPr dirty="0" sz="2000" spc="5">
                <a:latin typeface="Cambria"/>
                <a:cs typeface="Cambria"/>
              </a:rPr>
              <a:t>BFC </a:t>
            </a:r>
            <a:r>
              <a:rPr dirty="0" sz="2000" spc="-135">
                <a:latin typeface="Cambria"/>
                <a:cs typeface="Cambria"/>
              </a:rPr>
              <a:t>space</a:t>
            </a:r>
            <a:r>
              <a:rPr dirty="0" sz="2000" spc="170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Śemain</a:t>
            </a:r>
            <a:r>
              <a:rPr dirty="0" sz="2000" spc="170">
                <a:latin typeface="Cambria"/>
                <a:cs typeface="Cambria"/>
              </a:rPr>
              <a:t> </a:t>
            </a:r>
            <a:r>
              <a:rPr dirty="0" sz="2000" spc="-185">
                <a:latin typeface="Cambria"/>
                <a:cs typeface="Cambria"/>
              </a:rPr>
              <a:t>veŚy</a:t>
            </a:r>
            <a:r>
              <a:rPr dirty="0" sz="2000" spc="75">
                <a:latin typeface="Cambria"/>
                <a:cs typeface="Cambria"/>
              </a:rPr>
              <a:t> </a:t>
            </a:r>
            <a:r>
              <a:rPr dirty="0" sz="2000" spc="-100">
                <a:latin typeface="Cambria"/>
                <a:cs typeface="Cambria"/>
              </a:rPr>
              <a:t>attŚactive</a:t>
            </a:r>
            <a:r>
              <a:rPr dirty="0" sz="2000" spc="240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fŚom</a:t>
            </a:r>
            <a:r>
              <a:rPr dirty="0" sz="2000" spc="180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a</a:t>
            </a:r>
            <a:r>
              <a:rPr dirty="0" sz="2000" spc="160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yield</a:t>
            </a:r>
            <a:r>
              <a:rPr dirty="0" sz="2000" spc="270">
                <a:latin typeface="Cambria"/>
                <a:cs typeface="Cambria"/>
              </a:rPr>
              <a:t> </a:t>
            </a:r>
            <a:r>
              <a:rPr dirty="0" sz="2000" spc="-65">
                <a:latin typeface="Cambria"/>
                <a:cs typeface="Cambria"/>
              </a:rPr>
              <a:t>pick</a:t>
            </a:r>
            <a:r>
              <a:rPr dirty="0" sz="2000" spc="310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peŚspective </a:t>
            </a:r>
            <a:r>
              <a:rPr dirty="0" sz="2000" spc="-125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given </a:t>
            </a:r>
            <a:r>
              <a:rPr dirty="0" sz="2000" spc="-95">
                <a:latin typeface="Cambria"/>
                <a:cs typeface="Cambria"/>
              </a:rPr>
              <a:t>the </a:t>
            </a:r>
            <a:r>
              <a:rPr dirty="0" sz="2000" spc="-140">
                <a:latin typeface="Cambria"/>
                <a:cs typeface="Cambria"/>
              </a:rPr>
              <a:t>stŚong </a:t>
            </a:r>
            <a:r>
              <a:rPr dirty="0" sz="2000" spc="-125">
                <a:latin typeface="Cambria"/>
                <a:cs typeface="Cambria"/>
              </a:rPr>
              <a:t>impŚovement </a:t>
            </a:r>
            <a:r>
              <a:rPr dirty="0" sz="2000" spc="-45">
                <a:latin typeface="Cambria"/>
                <a:cs typeface="Cambria"/>
              </a:rPr>
              <a:t>in </a:t>
            </a:r>
            <a:r>
              <a:rPr dirty="0" sz="2000" spc="-95">
                <a:latin typeface="Cambria"/>
                <a:cs typeface="Cambria"/>
              </a:rPr>
              <a:t>the </a:t>
            </a:r>
            <a:r>
              <a:rPr dirty="0" sz="2000" spc="-105">
                <a:latin typeface="Cambria"/>
                <a:cs typeface="Cambria"/>
              </a:rPr>
              <a:t>balance </a:t>
            </a:r>
            <a:r>
              <a:rPr dirty="0" sz="2000" spc="-130">
                <a:latin typeface="Cambria"/>
                <a:cs typeface="Cambria"/>
              </a:rPr>
              <a:t>sheet </a:t>
            </a:r>
            <a:r>
              <a:rPr dirty="0" sz="2000" spc="-50">
                <a:latin typeface="Cambria"/>
                <a:cs typeface="Cambria"/>
              </a:rPr>
              <a:t>of </a:t>
            </a:r>
            <a:r>
              <a:rPr dirty="0" sz="2000" spc="-130">
                <a:latin typeface="Cambria"/>
                <a:cs typeface="Cambria"/>
              </a:rPr>
              <a:t>these </a:t>
            </a:r>
            <a:r>
              <a:rPr dirty="0" sz="2000" spc="-125">
                <a:latin typeface="Cambria"/>
                <a:cs typeface="Cambria"/>
              </a:rPr>
              <a:t>cos </a:t>
            </a:r>
            <a:r>
              <a:rPr dirty="0" sz="2000" spc="-105">
                <a:latin typeface="Cambria"/>
                <a:cs typeface="Cambria"/>
              </a:rPr>
              <a:t>post </a:t>
            </a:r>
            <a:r>
              <a:rPr dirty="0" sz="2000" spc="-75">
                <a:latin typeface="Cambria"/>
                <a:cs typeface="Cambria"/>
              </a:rPr>
              <a:t>covid. </a:t>
            </a:r>
            <a:r>
              <a:rPr dirty="0" sz="2000" spc="-70">
                <a:latin typeface="Cambria"/>
                <a:cs typeface="Cambria"/>
              </a:rPr>
              <a:t>The </a:t>
            </a:r>
            <a:r>
              <a:rPr dirty="0" sz="2000" spc="-125">
                <a:latin typeface="Cambria"/>
                <a:cs typeface="Cambria"/>
              </a:rPr>
              <a:t>upswing </a:t>
            </a:r>
            <a:r>
              <a:rPr dirty="0" sz="2000" spc="-55">
                <a:latin typeface="Cambria"/>
                <a:cs typeface="Cambria"/>
              </a:rPr>
              <a:t>in </a:t>
            </a:r>
            <a:r>
              <a:rPr dirty="0" sz="2000" spc="-5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the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100">
                <a:latin typeface="Cambria"/>
                <a:cs typeface="Cambria"/>
              </a:rPr>
              <a:t>cŚedit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cycle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is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expected</a:t>
            </a:r>
            <a:r>
              <a:rPr dirty="0" sz="2000" spc="-5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to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Śemain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125">
                <a:latin typeface="Cambria"/>
                <a:cs typeface="Cambria"/>
              </a:rPr>
              <a:t>foŚ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the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next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100">
                <a:latin typeface="Cambria"/>
                <a:cs typeface="Cambria"/>
              </a:rPr>
              <a:t>couple</a:t>
            </a:r>
            <a:r>
              <a:rPr dirty="0" sz="2000" spc="-5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of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155">
                <a:latin typeface="Cambria"/>
                <a:cs typeface="Cambria"/>
              </a:rPr>
              <a:t>yeaŚs.</a:t>
            </a:r>
            <a:endParaRPr sz="2000">
              <a:latin typeface="Cambria"/>
              <a:cs typeface="Cambria"/>
            </a:endParaRPr>
          </a:p>
          <a:p>
            <a:pPr algn="just" marL="355600" marR="5080" indent="-343535">
              <a:lnSpc>
                <a:spcPct val="100000"/>
              </a:lnSpc>
              <a:spcBef>
                <a:spcPts val="805"/>
              </a:spcBef>
              <a:buFont typeface="Symbol"/>
              <a:buChar char=""/>
              <a:tabLst>
                <a:tab pos="540385" algn="l"/>
              </a:tabLst>
            </a:pPr>
            <a:r>
              <a:rPr dirty="0"/>
              <a:t>	</a:t>
            </a:r>
            <a:r>
              <a:rPr dirty="0" sz="2000" spc="-35">
                <a:latin typeface="Cambria"/>
                <a:cs typeface="Cambria"/>
              </a:rPr>
              <a:t>ifty </a:t>
            </a:r>
            <a:r>
              <a:rPr dirty="0" sz="2000" spc="-145">
                <a:latin typeface="Cambria"/>
                <a:cs typeface="Cambria"/>
              </a:rPr>
              <a:t>has</a:t>
            </a:r>
            <a:r>
              <a:rPr dirty="0" sz="2000" spc="150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coŚŚected</a:t>
            </a:r>
            <a:r>
              <a:rPr dirty="0" sz="2000" spc="160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fŚom</a:t>
            </a:r>
            <a:r>
              <a:rPr dirty="0" sz="2000" spc="180">
                <a:latin typeface="Cambria"/>
                <a:cs typeface="Cambria"/>
              </a:rPr>
              <a:t> </a:t>
            </a:r>
            <a:r>
              <a:rPr dirty="0" sz="2000" spc="-65">
                <a:latin typeface="Cambria"/>
                <a:cs typeface="Cambria"/>
              </a:rPr>
              <a:t>its </a:t>
            </a:r>
            <a:r>
              <a:rPr dirty="0" sz="2000" spc="-120">
                <a:latin typeface="Cambria"/>
                <a:cs typeface="Cambria"/>
              </a:rPr>
              <a:t>peak</a:t>
            </a:r>
            <a:r>
              <a:rPr dirty="0" sz="2000" spc="20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by</a:t>
            </a:r>
            <a:r>
              <a:rPr dirty="0" sz="2000" spc="229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almost </a:t>
            </a:r>
            <a:r>
              <a:rPr dirty="0" sz="2000" spc="-280">
                <a:latin typeface="Cambria"/>
                <a:cs typeface="Cambria"/>
              </a:rPr>
              <a:t>5.50%</a:t>
            </a:r>
            <a:r>
              <a:rPr dirty="0" sz="2000" spc="-114">
                <a:latin typeface="Cambria"/>
                <a:cs typeface="Cambria"/>
              </a:rPr>
              <a:t> </a:t>
            </a:r>
            <a:r>
              <a:rPr dirty="0" sz="2000" spc="-160">
                <a:latin typeface="Cambria"/>
                <a:cs typeface="Cambria"/>
              </a:rPr>
              <a:t>(as</a:t>
            </a:r>
            <a:r>
              <a:rPr dirty="0" sz="2000" spc="120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of </a:t>
            </a:r>
            <a:r>
              <a:rPr dirty="0" sz="2000" spc="-95">
                <a:latin typeface="Cambria"/>
                <a:cs typeface="Cambria"/>
              </a:rPr>
              <a:t>the </a:t>
            </a:r>
            <a:r>
              <a:rPr dirty="0" sz="2000" spc="-114">
                <a:latin typeface="Cambria"/>
                <a:cs typeface="Cambria"/>
              </a:rPr>
              <a:t>end</a:t>
            </a:r>
            <a:r>
              <a:rPr dirty="0" sz="2000" spc="210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of </a:t>
            </a:r>
            <a:r>
              <a:rPr dirty="0" sz="2000" spc="-100">
                <a:latin typeface="Cambria"/>
                <a:cs typeface="Cambria"/>
              </a:rPr>
              <a:t>Oct’23) on </a:t>
            </a:r>
            <a:r>
              <a:rPr dirty="0" sz="2000" spc="-160">
                <a:latin typeface="Cambria"/>
                <a:cs typeface="Cambria"/>
              </a:rPr>
              <a:t>aggŚessive </a:t>
            </a:r>
            <a:r>
              <a:rPr dirty="0" sz="2000" spc="-155">
                <a:latin typeface="Cambria"/>
                <a:cs typeface="Cambria"/>
              </a:rPr>
              <a:t> </a:t>
            </a:r>
            <a:r>
              <a:rPr dirty="0" sz="2000" spc="-15">
                <a:latin typeface="Cambria"/>
                <a:cs typeface="Cambria"/>
              </a:rPr>
              <a:t>FII</a:t>
            </a:r>
            <a:r>
              <a:rPr dirty="0" sz="2000" spc="-10">
                <a:latin typeface="Cambria"/>
                <a:cs typeface="Cambria"/>
              </a:rPr>
              <a:t> </a:t>
            </a:r>
            <a:r>
              <a:rPr dirty="0" sz="2000" spc="-80">
                <a:latin typeface="Cambria"/>
                <a:cs typeface="Cambria"/>
              </a:rPr>
              <a:t>selling,</a:t>
            </a:r>
            <a:r>
              <a:rPr dirty="0" sz="2000" spc="-75">
                <a:latin typeface="Cambria"/>
                <a:cs typeface="Cambria"/>
              </a:rPr>
              <a:t> </a:t>
            </a:r>
            <a:r>
              <a:rPr dirty="0" sz="2000" spc="-125">
                <a:latin typeface="Cambria"/>
                <a:cs typeface="Cambria"/>
              </a:rPr>
              <a:t>hence</a:t>
            </a:r>
            <a:r>
              <a:rPr dirty="0" sz="2000" spc="-120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Śisk</a:t>
            </a:r>
            <a:r>
              <a:rPr dirty="0" sz="2000" spc="-130">
                <a:latin typeface="Cambria"/>
                <a:cs typeface="Cambria"/>
              </a:rPr>
              <a:t> </a:t>
            </a:r>
            <a:r>
              <a:rPr dirty="0" sz="2000" spc="-195">
                <a:latin typeface="Cambria"/>
                <a:cs typeface="Cambria"/>
              </a:rPr>
              <a:t>ŚewaŚd</a:t>
            </a:r>
            <a:r>
              <a:rPr dirty="0" sz="2000" spc="-190">
                <a:latin typeface="Cambria"/>
                <a:cs typeface="Cambria"/>
              </a:rPr>
              <a:t> </a:t>
            </a:r>
            <a:r>
              <a:rPr dirty="0" sz="2000" spc="-145">
                <a:latin typeface="Cambria"/>
                <a:cs typeface="Cambria"/>
              </a:rPr>
              <a:t>suggests</a:t>
            </a:r>
            <a:r>
              <a:rPr dirty="0" sz="2000" spc="-140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investoŚs</a:t>
            </a:r>
            <a:r>
              <a:rPr dirty="0" sz="2000" spc="-13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can</a:t>
            </a:r>
            <a:r>
              <a:rPr dirty="0" sz="2000" spc="-100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look</a:t>
            </a:r>
            <a:r>
              <a:rPr dirty="0" sz="2000" spc="-80">
                <a:latin typeface="Cambria"/>
                <a:cs typeface="Cambria"/>
              </a:rPr>
              <a:t> </a:t>
            </a:r>
            <a:r>
              <a:rPr dirty="0" sz="2000" spc="-60">
                <a:latin typeface="Cambria"/>
                <a:cs typeface="Cambria"/>
              </a:rPr>
              <a:t>to</a:t>
            </a:r>
            <a:r>
              <a:rPr dirty="0" sz="2000" spc="-55">
                <a:latin typeface="Cambria"/>
                <a:cs typeface="Cambria"/>
              </a:rPr>
              <a:t> </a:t>
            </a:r>
            <a:r>
              <a:rPr dirty="0" sz="2000" spc="-145">
                <a:latin typeface="Cambria"/>
                <a:cs typeface="Cambria"/>
              </a:rPr>
              <a:t>Śe-enteŚ</a:t>
            </a:r>
            <a:r>
              <a:rPr dirty="0" sz="2000" spc="-14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the</a:t>
            </a:r>
            <a:r>
              <a:rPr dirty="0" sz="2000" spc="-90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maŚket</a:t>
            </a:r>
            <a:r>
              <a:rPr dirty="0" sz="2000" spc="180">
                <a:latin typeface="Cambria"/>
                <a:cs typeface="Cambria"/>
              </a:rPr>
              <a:t> </a:t>
            </a:r>
            <a:r>
              <a:rPr dirty="0" sz="2000" spc="-100">
                <a:latin typeface="Cambria"/>
                <a:cs typeface="Cambria"/>
              </a:rPr>
              <a:t>on</a:t>
            </a:r>
            <a:r>
              <a:rPr dirty="0" sz="2000" spc="240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a </a:t>
            </a:r>
            <a:r>
              <a:rPr dirty="0" sz="2000" spc="-135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selective</a:t>
            </a:r>
            <a:r>
              <a:rPr dirty="0" sz="2000" spc="-1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basis.</a:t>
            </a:r>
            <a:endParaRPr sz="2000">
              <a:latin typeface="Cambria"/>
              <a:cs typeface="Cambria"/>
            </a:endParaRPr>
          </a:p>
          <a:p>
            <a:pPr algn="just" marL="354965" marR="5715" indent="-342900">
              <a:lnSpc>
                <a:spcPct val="100000"/>
              </a:lnSpc>
              <a:spcBef>
                <a:spcPts val="790"/>
              </a:spcBef>
              <a:buFont typeface="Symbol"/>
              <a:buChar char=""/>
              <a:tabLst>
                <a:tab pos="355600" algn="l"/>
              </a:tabLst>
            </a:pPr>
            <a:r>
              <a:rPr dirty="0" sz="2000" spc="-110">
                <a:latin typeface="Cambria"/>
                <a:cs typeface="Cambria"/>
              </a:rPr>
              <a:t>AcŚoss-the-boaŚd</a:t>
            </a:r>
            <a:r>
              <a:rPr dirty="0" sz="2000" spc="220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coŚŚection</a:t>
            </a:r>
            <a:r>
              <a:rPr dirty="0" sz="2000" spc="200">
                <a:latin typeface="Cambria"/>
                <a:cs typeface="Cambria"/>
              </a:rPr>
              <a:t> </a:t>
            </a:r>
            <a:r>
              <a:rPr dirty="0" sz="2000" spc="-20">
                <a:latin typeface="Cambria"/>
                <a:cs typeface="Cambria"/>
              </a:rPr>
              <a:t>- </a:t>
            </a:r>
            <a:r>
              <a:rPr dirty="0" sz="2000" spc="-35">
                <a:latin typeface="Cambria"/>
                <a:cs typeface="Cambria"/>
              </a:rPr>
              <a:t>BFSI, </a:t>
            </a:r>
            <a:r>
              <a:rPr dirty="0" sz="2000" spc="35">
                <a:latin typeface="Cambria"/>
                <a:cs typeface="Cambria"/>
              </a:rPr>
              <a:t>IT, </a:t>
            </a:r>
            <a:r>
              <a:rPr dirty="0" sz="2000" spc="-15">
                <a:latin typeface="Cambria"/>
                <a:cs typeface="Cambria"/>
              </a:rPr>
              <a:t>Auto, </a:t>
            </a:r>
            <a:r>
              <a:rPr dirty="0" sz="2000" spc="-65">
                <a:latin typeface="Cambria"/>
                <a:cs typeface="Cambria"/>
              </a:rPr>
              <a:t>Chemicals, </a:t>
            </a:r>
            <a:r>
              <a:rPr dirty="0" sz="2000" spc="-120">
                <a:latin typeface="Cambria"/>
                <a:cs typeface="Cambria"/>
              </a:rPr>
              <a:t>PhaŚma,</a:t>
            </a:r>
            <a:r>
              <a:rPr dirty="0" sz="2000" spc="200">
                <a:latin typeface="Cambria"/>
                <a:cs typeface="Cambria"/>
              </a:rPr>
              <a:t> </a:t>
            </a:r>
            <a:r>
              <a:rPr dirty="0" sz="2000" spc="-45">
                <a:latin typeface="Cambria"/>
                <a:cs typeface="Cambria"/>
              </a:rPr>
              <a:t>Cement, </a:t>
            </a:r>
            <a:r>
              <a:rPr dirty="0" sz="2000" spc="-70">
                <a:latin typeface="Cambria"/>
                <a:cs typeface="Cambria"/>
              </a:rPr>
              <a:t>ffietals, etc. </a:t>
            </a:r>
            <a:r>
              <a:rPr dirty="0" sz="2000" spc="-65">
                <a:latin typeface="Cambria"/>
                <a:cs typeface="Cambria"/>
              </a:rPr>
              <a:t> </a:t>
            </a:r>
            <a:r>
              <a:rPr dirty="0" sz="2000" spc="-145">
                <a:latin typeface="Cambria"/>
                <a:cs typeface="Cambria"/>
              </a:rPr>
              <a:t>has</a:t>
            </a:r>
            <a:r>
              <a:rPr dirty="0" sz="2000" spc="-140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opened </a:t>
            </a:r>
            <a:r>
              <a:rPr dirty="0" sz="2000" spc="-135">
                <a:latin typeface="Cambria"/>
                <a:cs typeface="Cambria"/>
              </a:rPr>
              <a:t>space</a:t>
            </a:r>
            <a:r>
              <a:rPr dirty="0" sz="2000" spc="170">
                <a:latin typeface="Cambria"/>
                <a:cs typeface="Cambria"/>
              </a:rPr>
              <a:t> </a:t>
            </a:r>
            <a:r>
              <a:rPr dirty="0" sz="2000" spc="-125">
                <a:latin typeface="Cambria"/>
                <a:cs typeface="Cambria"/>
              </a:rPr>
              <a:t>foŚ </a:t>
            </a:r>
            <a:r>
              <a:rPr dirty="0" sz="2000" spc="-100">
                <a:latin typeface="Cambria"/>
                <a:cs typeface="Cambria"/>
              </a:rPr>
              <a:t>buying </a:t>
            </a:r>
            <a:r>
              <a:rPr dirty="0" sz="2000" spc="-85">
                <a:latin typeface="Cambria"/>
                <a:cs typeface="Cambria"/>
              </a:rPr>
              <a:t>stocks, </a:t>
            </a:r>
            <a:r>
              <a:rPr dirty="0" sz="2000" spc="-105">
                <a:latin typeface="Cambria"/>
                <a:cs typeface="Cambria"/>
              </a:rPr>
              <a:t>which </a:t>
            </a:r>
            <a:r>
              <a:rPr dirty="0" sz="2000" spc="-150">
                <a:latin typeface="Cambria"/>
                <a:cs typeface="Cambria"/>
              </a:rPr>
              <a:t>have</a:t>
            </a:r>
            <a:r>
              <a:rPr dirty="0" sz="2000" spc="140">
                <a:latin typeface="Cambria"/>
                <a:cs typeface="Cambria"/>
              </a:rPr>
              <a:t> </a:t>
            </a:r>
            <a:r>
              <a:rPr dirty="0" sz="2000" spc="-114">
                <a:latin typeface="Cambria"/>
                <a:cs typeface="Cambria"/>
              </a:rPr>
              <a:t>Śelatively </a:t>
            </a:r>
            <a:r>
              <a:rPr dirty="0" sz="2000" spc="-140">
                <a:latin typeface="Cambria"/>
                <a:cs typeface="Cambria"/>
              </a:rPr>
              <a:t>coŚŚected</a:t>
            </a:r>
            <a:r>
              <a:rPr dirty="0" sz="2000" spc="160">
                <a:latin typeface="Cambria"/>
                <a:cs typeface="Cambria"/>
              </a:rPr>
              <a:t> </a:t>
            </a:r>
            <a:r>
              <a:rPr dirty="0" sz="2000" spc="-150">
                <a:latin typeface="Cambria"/>
                <a:cs typeface="Cambria"/>
              </a:rPr>
              <a:t>moŚe.</a:t>
            </a:r>
            <a:r>
              <a:rPr dirty="0" sz="2000" spc="140">
                <a:latin typeface="Cambria"/>
                <a:cs typeface="Cambria"/>
              </a:rPr>
              <a:t> </a:t>
            </a:r>
            <a:r>
              <a:rPr dirty="0" sz="2000" spc="-114">
                <a:latin typeface="Cambria"/>
                <a:cs typeface="Cambria"/>
              </a:rPr>
              <a:t>HoweveŚ, </a:t>
            </a:r>
            <a:r>
              <a:rPr dirty="0" sz="2000" spc="-95">
                <a:latin typeface="Cambria"/>
                <a:cs typeface="Cambria"/>
              </a:rPr>
              <a:t>high </a:t>
            </a:r>
            <a:r>
              <a:rPr dirty="0" sz="2000" spc="-90">
                <a:latin typeface="Cambria"/>
                <a:cs typeface="Cambria"/>
              </a:rPr>
              <a:t> </a:t>
            </a:r>
            <a:r>
              <a:rPr dirty="0" sz="2000" spc="35">
                <a:latin typeface="Cambria"/>
                <a:cs typeface="Cambria"/>
              </a:rPr>
              <a:t>US </a:t>
            </a:r>
            <a:r>
              <a:rPr dirty="0" sz="2000" spc="-95">
                <a:latin typeface="Cambria"/>
                <a:cs typeface="Cambria"/>
              </a:rPr>
              <a:t>bond </a:t>
            </a:r>
            <a:r>
              <a:rPr dirty="0" sz="2000" spc="-105">
                <a:latin typeface="Cambria"/>
                <a:cs typeface="Cambria"/>
              </a:rPr>
              <a:t>yields </a:t>
            </a:r>
            <a:r>
              <a:rPr dirty="0" sz="2000" spc="-75">
                <a:latin typeface="Cambria"/>
                <a:cs typeface="Cambria"/>
              </a:rPr>
              <a:t>will </a:t>
            </a:r>
            <a:r>
              <a:rPr dirty="0" sz="2000" spc="-85">
                <a:latin typeface="Cambria"/>
                <a:cs typeface="Cambria"/>
              </a:rPr>
              <a:t>continue </a:t>
            </a:r>
            <a:r>
              <a:rPr dirty="0" sz="2000" spc="-60">
                <a:latin typeface="Cambria"/>
                <a:cs typeface="Cambria"/>
              </a:rPr>
              <a:t>to </a:t>
            </a:r>
            <a:r>
              <a:rPr dirty="0" sz="2000" spc="-100">
                <a:latin typeface="Cambria"/>
                <a:cs typeface="Cambria"/>
              </a:rPr>
              <a:t>play </a:t>
            </a:r>
            <a:r>
              <a:rPr dirty="0" sz="2000" spc="-55">
                <a:latin typeface="Cambria"/>
                <a:cs typeface="Cambria"/>
              </a:rPr>
              <a:t>in </a:t>
            </a:r>
            <a:r>
              <a:rPr dirty="0" sz="2000" spc="-60">
                <a:latin typeface="Cambria"/>
                <a:cs typeface="Cambria"/>
              </a:rPr>
              <a:t>FII’s </a:t>
            </a:r>
            <a:r>
              <a:rPr dirty="0" sz="2000" spc="-80">
                <a:latin typeface="Cambria"/>
                <a:cs typeface="Cambria"/>
              </a:rPr>
              <a:t>mind </a:t>
            </a:r>
            <a:r>
              <a:rPr dirty="0" sz="2000" spc="-55">
                <a:latin typeface="Cambria"/>
                <a:cs typeface="Cambria"/>
              </a:rPr>
              <a:t>in </a:t>
            </a:r>
            <a:r>
              <a:rPr dirty="0" sz="2000" spc="-155">
                <a:latin typeface="Cambria"/>
                <a:cs typeface="Cambria"/>
              </a:rPr>
              <a:t>teŚms</a:t>
            </a:r>
            <a:r>
              <a:rPr dirty="0" sz="2000" spc="130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of </a:t>
            </a:r>
            <a:r>
              <a:rPr dirty="0" sz="2000" spc="-120">
                <a:latin typeface="Cambria"/>
                <a:cs typeface="Cambria"/>
              </a:rPr>
              <a:t>Śelative</a:t>
            </a:r>
            <a:r>
              <a:rPr dirty="0" sz="2000" spc="200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attŚactiveness.</a:t>
            </a:r>
            <a:r>
              <a:rPr dirty="0" sz="2000" spc="220">
                <a:latin typeface="Cambria"/>
                <a:cs typeface="Cambria"/>
              </a:rPr>
              <a:t> </a:t>
            </a:r>
            <a:r>
              <a:rPr dirty="0" sz="2000" spc="60">
                <a:latin typeface="Cambria"/>
                <a:cs typeface="Cambria"/>
              </a:rPr>
              <a:t>On </a:t>
            </a:r>
            <a:r>
              <a:rPr dirty="0" sz="2000" spc="65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the </a:t>
            </a:r>
            <a:r>
              <a:rPr dirty="0" sz="2000" spc="-35">
                <a:latin typeface="Cambria"/>
                <a:cs typeface="Cambria"/>
              </a:rPr>
              <a:t>flip </a:t>
            </a:r>
            <a:r>
              <a:rPr dirty="0" sz="2000" spc="-85">
                <a:latin typeface="Cambria"/>
                <a:cs typeface="Cambria"/>
              </a:rPr>
              <a:t>side, </a:t>
            </a:r>
            <a:r>
              <a:rPr dirty="0" sz="2000" spc="-50">
                <a:latin typeface="Cambria"/>
                <a:cs typeface="Cambria"/>
              </a:rPr>
              <a:t>oil </a:t>
            </a:r>
            <a:r>
              <a:rPr dirty="0" sz="2000" spc="-110">
                <a:latin typeface="Cambria"/>
                <a:cs typeface="Cambria"/>
              </a:rPr>
              <a:t>and </a:t>
            </a:r>
            <a:r>
              <a:rPr dirty="0" sz="2000" spc="-155">
                <a:latin typeface="Cambria"/>
                <a:cs typeface="Cambria"/>
              </a:rPr>
              <a:t>gas </a:t>
            </a:r>
            <a:r>
              <a:rPr dirty="0" sz="2000" spc="-135">
                <a:latin typeface="Cambria"/>
                <a:cs typeface="Cambria"/>
              </a:rPr>
              <a:t>pŚices </a:t>
            </a:r>
            <a:r>
              <a:rPr dirty="0" sz="2000" spc="-85">
                <a:latin typeface="Cambria"/>
                <a:cs typeface="Cambria"/>
              </a:rPr>
              <a:t>continue </a:t>
            </a:r>
            <a:r>
              <a:rPr dirty="0" sz="2000" spc="-60">
                <a:latin typeface="Cambria"/>
                <a:cs typeface="Cambria"/>
              </a:rPr>
              <a:t>to </a:t>
            </a:r>
            <a:r>
              <a:rPr dirty="0" sz="2000" spc="-140">
                <a:latin typeface="Cambria"/>
                <a:cs typeface="Cambria"/>
              </a:rPr>
              <a:t>Śemain </a:t>
            </a:r>
            <a:r>
              <a:rPr dirty="0" sz="2000" spc="-95">
                <a:latin typeface="Cambria"/>
                <a:cs typeface="Cambria"/>
              </a:rPr>
              <a:t>high </a:t>
            </a:r>
            <a:r>
              <a:rPr dirty="0" sz="2000" spc="-85">
                <a:latin typeface="Cambria"/>
                <a:cs typeface="Cambria"/>
              </a:rPr>
              <a:t>with </a:t>
            </a:r>
            <a:r>
              <a:rPr dirty="0" sz="2000" spc="-95">
                <a:latin typeface="Cambria"/>
                <a:cs typeface="Cambria"/>
              </a:rPr>
              <a:t>the </a:t>
            </a:r>
            <a:r>
              <a:rPr dirty="0" sz="2000" spc="-100">
                <a:latin typeface="Cambria"/>
                <a:cs typeface="Cambria"/>
              </a:rPr>
              <a:t>ongoing </a:t>
            </a:r>
            <a:r>
              <a:rPr dirty="0" sz="2000" spc="-50">
                <a:latin typeface="Cambria"/>
                <a:cs typeface="Cambria"/>
              </a:rPr>
              <a:t>conflict </a:t>
            </a:r>
            <a:r>
              <a:rPr dirty="0" sz="2000" spc="-130">
                <a:latin typeface="Cambria"/>
                <a:cs typeface="Cambria"/>
              </a:rPr>
              <a:t>between </a:t>
            </a:r>
            <a:r>
              <a:rPr dirty="0" sz="2000" spc="-125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IsŚael</a:t>
            </a:r>
            <a:r>
              <a:rPr dirty="0" sz="2000" spc="3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and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80">
                <a:latin typeface="Cambria"/>
                <a:cs typeface="Cambria"/>
              </a:rPr>
              <a:t>Hamas.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This</a:t>
            </a:r>
            <a:r>
              <a:rPr dirty="0" sz="2000" spc="-5">
                <a:latin typeface="Cambria"/>
                <a:cs typeface="Cambria"/>
              </a:rPr>
              <a:t> </a:t>
            </a:r>
            <a:r>
              <a:rPr dirty="0" sz="2000" spc="-75">
                <a:latin typeface="Cambria"/>
                <a:cs typeface="Cambria"/>
              </a:rPr>
              <a:t>will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lead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to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a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higheŚ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145">
                <a:latin typeface="Cambria"/>
                <a:cs typeface="Cambria"/>
              </a:rPr>
              <a:t>cuŚŚent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account</a:t>
            </a:r>
            <a:r>
              <a:rPr dirty="0" sz="2000" spc="-15">
                <a:latin typeface="Cambria"/>
                <a:cs typeface="Cambria"/>
              </a:rPr>
              <a:t> </a:t>
            </a:r>
            <a:r>
              <a:rPr dirty="0" sz="2000" spc="-45">
                <a:latin typeface="Cambria"/>
                <a:cs typeface="Cambria"/>
              </a:rPr>
              <a:t>deficit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and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inflation.</a:t>
            </a:r>
            <a:endParaRPr sz="2000">
              <a:latin typeface="Cambria"/>
              <a:cs typeface="Cambria"/>
            </a:endParaRPr>
          </a:p>
          <a:p>
            <a:pPr algn="just" marL="354965" marR="6350" indent="-342900">
              <a:lnSpc>
                <a:spcPct val="100000"/>
              </a:lnSpc>
              <a:spcBef>
                <a:spcPts val="805"/>
              </a:spcBef>
              <a:buFont typeface="Symbol"/>
              <a:buChar char=""/>
              <a:tabLst>
                <a:tab pos="355600" algn="l"/>
              </a:tabLst>
            </a:pPr>
            <a:r>
              <a:rPr dirty="0" sz="2000" spc="-120">
                <a:latin typeface="Cambria"/>
                <a:cs typeface="Cambria"/>
              </a:rPr>
              <a:t>ExpoŚts</a:t>
            </a:r>
            <a:r>
              <a:rPr dirty="0" sz="2000" spc="-114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Śemain</a:t>
            </a:r>
            <a:r>
              <a:rPr dirty="0" sz="2000" spc="-135">
                <a:latin typeface="Cambria"/>
                <a:cs typeface="Cambria"/>
              </a:rPr>
              <a:t> </a:t>
            </a:r>
            <a:r>
              <a:rPr dirty="0" sz="2000" spc="-150">
                <a:latin typeface="Cambria"/>
                <a:cs typeface="Cambria"/>
              </a:rPr>
              <a:t>undeŚ</a:t>
            </a:r>
            <a:r>
              <a:rPr dirty="0" sz="2000" spc="-145">
                <a:latin typeface="Cambria"/>
                <a:cs typeface="Cambria"/>
              </a:rPr>
              <a:t> </a:t>
            </a:r>
            <a:r>
              <a:rPr dirty="0" sz="2000" spc="-190">
                <a:latin typeface="Cambria"/>
                <a:cs typeface="Cambria"/>
              </a:rPr>
              <a:t>pŚessuŚe</a:t>
            </a:r>
            <a:r>
              <a:rPr dirty="0" sz="2000" spc="-185">
                <a:latin typeface="Cambria"/>
                <a:cs typeface="Cambria"/>
              </a:rPr>
              <a:t> </a:t>
            </a:r>
            <a:r>
              <a:rPr dirty="0" sz="2000" spc="-160">
                <a:latin typeface="Cambria"/>
                <a:cs typeface="Cambria"/>
              </a:rPr>
              <a:t>as</a:t>
            </a:r>
            <a:r>
              <a:rPr dirty="0" sz="2000" spc="-155">
                <a:latin typeface="Cambria"/>
                <a:cs typeface="Cambria"/>
              </a:rPr>
              <a:t> </a:t>
            </a:r>
            <a:r>
              <a:rPr dirty="0" sz="2000" spc="-114">
                <a:latin typeface="Cambria"/>
                <a:cs typeface="Cambria"/>
              </a:rPr>
              <a:t>well</a:t>
            </a:r>
            <a:r>
              <a:rPr dirty="0" sz="2000" spc="-110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due</a:t>
            </a:r>
            <a:r>
              <a:rPr dirty="0" sz="2000" spc="-125">
                <a:latin typeface="Cambria"/>
                <a:cs typeface="Cambria"/>
              </a:rPr>
              <a:t> </a:t>
            </a:r>
            <a:r>
              <a:rPr dirty="0" sz="2000" spc="-60">
                <a:latin typeface="Cambria"/>
                <a:cs typeface="Cambria"/>
              </a:rPr>
              <a:t>to</a:t>
            </a:r>
            <a:r>
              <a:rPr dirty="0" sz="2000" spc="-55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low</a:t>
            </a:r>
            <a:r>
              <a:rPr dirty="0" sz="2000" spc="-114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global</a:t>
            </a:r>
            <a:r>
              <a:rPr dirty="0" sz="2000" spc="-90">
                <a:latin typeface="Cambria"/>
                <a:cs typeface="Cambria"/>
              </a:rPr>
              <a:t> </a:t>
            </a:r>
            <a:r>
              <a:rPr dirty="0" sz="2000" spc="-145">
                <a:latin typeface="Cambria"/>
                <a:cs typeface="Cambria"/>
              </a:rPr>
              <a:t>gŚowth</a:t>
            </a:r>
            <a:r>
              <a:rPr dirty="0" sz="2000" spc="155">
                <a:latin typeface="Cambria"/>
                <a:cs typeface="Cambria"/>
              </a:rPr>
              <a:t> </a:t>
            </a:r>
            <a:r>
              <a:rPr dirty="0" sz="2000" spc="-114">
                <a:latin typeface="Cambria"/>
                <a:cs typeface="Cambria"/>
              </a:rPr>
              <a:t>and</a:t>
            </a:r>
            <a:r>
              <a:rPr dirty="0" sz="2000" spc="21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high</a:t>
            </a:r>
            <a:r>
              <a:rPr dirty="0" sz="2000" spc="250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inflation. </a:t>
            </a:r>
            <a:r>
              <a:rPr dirty="0" sz="2000" spc="-50">
                <a:latin typeface="Cambria"/>
                <a:cs typeface="Cambria"/>
              </a:rPr>
              <a:t> </a:t>
            </a:r>
            <a:r>
              <a:rPr dirty="0" sz="2000" spc="-60">
                <a:latin typeface="Cambria"/>
                <a:cs typeface="Cambria"/>
              </a:rPr>
              <a:t>Guidance</a:t>
            </a:r>
            <a:r>
              <a:rPr dirty="0" sz="2000" spc="-2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by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150">
                <a:latin typeface="Cambria"/>
                <a:cs typeface="Cambria"/>
              </a:rPr>
              <a:t>laŚge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40">
                <a:latin typeface="Cambria"/>
                <a:cs typeface="Cambria"/>
              </a:rPr>
              <a:t>IT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fiŚms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offeŚs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no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60">
                <a:latin typeface="Cambria"/>
                <a:cs typeface="Cambria"/>
              </a:rPr>
              <a:t>visibility</a:t>
            </a:r>
            <a:r>
              <a:rPr dirty="0" sz="2000" spc="-10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of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a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fast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170">
                <a:latin typeface="Cambria"/>
                <a:cs typeface="Cambria"/>
              </a:rPr>
              <a:t>ŚecoveŚy</a:t>
            </a:r>
            <a:r>
              <a:rPr dirty="0" sz="2000">
                <a:latin typeface="Cambria"/>
                <a:cs typeface="Cambria"/>
              </a:rPr>
              <a:t> </a:t>
            </a:r>
            <a:r>
              <a:rPr dirty="0" sz="2000" spc="-45">
                <a:latin typeface="Cambria"/>
                <a:cs typeface="Cambria"/>
              </a:rPr>
              <a:t>in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demand.</a:t>
            </a:r>
            <a:endParaRPr sz="2000">
              <a:latin typeface="Cambria"/>
              <a:cs typeface="Cambria"/>
            </a:endParaRPr>
          </a:p>
          <a:p>
            <a:pPr algn="just" marL="354965" marR="6985" indent="-342900">
              <a:lnSpc>
                <a:spcPct val="100000"/>
              </a:lnSpc>
              <a:spcBef>
                <a:spcPts val="805"/>
              </a:spcBef>
              <a:buFont typeface="Symbol"/>
              <a:buChar char=""/>
              <a:tabLst>
                <a:tab pos="355600" algn="l"/>
              </a:tabLst>
            </a:pPr>
            <a:r>
              <a:rPr dirty="0" sz="2000" spc="-120">
                <a:latin typeface="Cambria"/>
                <a:cs typeface="Cambria"/>
              </a:rPr>
              <a:t>Flows</a:t>
            </a:r>
            <a:r>
              <a:rPr dirty="0" sz="2000" spc="-114">
                <a:latin typeface="Cambria"/>
                <a:cs typeface="Cambria"/>
              </a:rPr>
              <a:t> </a:t>
            </a:r>
            <a:r>
              <a:rPr dirty="0" sz="2000" spc="-195">
                <a:latin typeface="Cambria"/>
                <a:cs typeface="Cambria"/>
              </a:rPr>
              <a:t>aŚe</a:t>
            </a:r>
            <a:r>
              <a:rPr dirty="0" sz="2000" spc="-190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expected</a:t>
            </a:r>
            <a:r>
              <a:rPr dirty="0" sz="2000" spc="220">
                <a:latin typeface="Cambria"/>
                <a:cs typeface="Cambria"/>
              </a:rPr>
              <a:t> </a:t>
            </a:r>
            <a:r>
              <a:rPr dirty="0" sz="2000" spc="-60">
                <a:latin typeface="Cambria"/>
                <a:cs typeface="Cambria"/>
              </a:rPr>
              <a:t>to </a:t>
            </a:r>
            <a:r>
              <a:rPr dirty="0" sz="2000" spc="-140">
                <a:latin typeface="Cambria"/>
                <a:cs typeface="Cambria"/>
              </a:rPr>
              <a:t>Śemain</a:t>
            </a:r>
            <a:r>
              <a:rPr dirty="0" sz="2000" spc="160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a</a:t>
            </a:r>
            <a:r>
              <a:rPr dirty="0" sz="2000" spc="160">
                <a:latin typeface="Cambria"/>
                <a:cs typeface="Cambria"/>
              </a:rPr>
              <a:t> </a:t>
            </a:r>
            <a:r>
              <a:rPr dirty="0" sz="2000" spc="-35">
                <a:latin typeface="Cambria"/>
                <a:cs typeface="Cambria"/>
              </a:rPr>
              <a:t>bit </a:t>
            </a:r>
            <a:r>
              <a:rPr dirty="0" sz="2000" spc="-110">
                <a:latin typeface="Cambria"/>
                <a:cs typeface="Cambria"/>
              </a:rPr>
              <a:t>muted</a:t>
            </a:r>
            <a:r>
              <a:rPr dirty="0" sz="2000" spc="220">
                <a:latin typeface="Cambria"/>
                <a:cs typeface="Cambria"/>
              </a:rPr>
              <a:t> </a:t>
            </a:r>
            <a:r>
              <a:rPr dirty="0" sz="2000" spc="-170">
                <a:latin typeface="Cambria"/>
                <a:cs typeface="Cambria"/>
              </a:rPr>
              <a:t>as</a:t>
            </a:r>
            <a:r>
              <a:rPr dirty="0" sz="2000" spc="100">
                <a:latin typeface="Cambria"/>
                <a:cs typeface="Cambria"/>
              </a:rPr>
              <a:t> </a:t>
            </a:r>
            <a:r>
              <a:rPr dirty="0" sz="2000" spc="-195">
                <a:latin typeface="Cambria"/>
                <a:cs typeface="Cambria"/>
              </a:rPr>
              <a:t>we</a:t>
            </a:r>
            <a:r>
              <a:rPr dirty="0" sz="2000" spc="50">
                <a:latin typeface="Cambria"/>
                <a:cs typeface="Cambria"/>
              </a:rPr>
              <a:t> </a:t>
            </a:r>
            <a:r>
              <a:rPr dirty="0" sz="2000" spc="-145">
                <a:latin typeface="Cambria"/>
                <a:cs typeface="Cambria"/>
              </a:rPr>
              <a:t>enteŚ</a:t>
            </a:r>
            <a:r>
              <a:rPr dirty="0" sz="2000" spc="150">
                <a:latin typeface="Cambria"/>
                <a:cs typeface="Cambria"/>
              </a:rPr>
              <a:t> </a:t>
            </a:r>
            <a:r>
              <a:rPr dirty="0" sz="2000" spc="-60">
                <a:latin typeface="Cambria"/>
                <a:cs typeface="Cambria"/>
              </a:rPr>
              <a:t>into </a:t>
            </a:r>
            <a:r>
              <a:rPr dirty="0" sz="2000" spc="-140">
                <a:latin typeface="Cambria"/>
                <a:cs typeface="Cambria"/>
              </a:rPr>
              <a:t>a</a:t>
            </a:r>
            <a:r>
              <a:rPr dirty="0" sz="2000" spc="160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phase</a:t>
            </a:r>
            <a:r>
              <a:rPr dirty="0" sz="2000" spc="160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of </a:t>
            </a:r>
            <a:r>
              <a:rPr dirty="0" sz="2000" spc="-145">
                <a:latin typeface="Cambria"/>
                <a:cs typeface="Cambria"/>
              </a:rPr>
              <a:t>geneŚal</a:t>
            </a:r>
            <a:r>
              <a:rPr dirty="0" sz="2000" spc="15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elections </a:t>
            </a:r>
            <a:r>
              <a:rPr dirty="0" sz="2000" spc="-90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next</a:t>
            </a:r>
            <a:r>
              <a:rPr dirty="0" sz="2000">
                <a:latin typeface="Cambria"/>
                <a:cs typeface="Cambria"/>
              </a:rPr>
              <a:t> </a:t>
            </a:r>
            <a:r>
              <a:rPr dirty="0" sz="2000" spc="-150">
                <a:latin typeface="Cambria"/>
                <a:cs typeface="Cambria"/>
              </a:rPr>
              <a:t>yeaŚ.</a:t>
            </a:r>
            <a:endParaRPr sz="2000">
              <a:latin typeface="Cambria"/>
              <a:cs typeface="Cambria"/>
            </a:endParaRPr>
          </a:p>
          <a:p>
            <a:pPr algn="just" marL="355600" marR="5080" indent="-343535">
              <a:lnSpc>
                <a:spcPct val="100000"/>
              </a:lnSpc>
              <a:spcBef>
                <a:spcPts val="790"/>
              </a:spcBef>
              <a:buFont typeface="Symbol"/>
              <a:buChar char=""/>
              <a:tabLst>
                <a:tab pos="355600" algn="l"/>
              </a:tabLst>
            </a:pPr>
            <a:r>
              <a:rPr dirty="0" sz="2000" spc="-140">
                <a:latin typeface="Cambria"/>
                <a:cs typeface="Cambria"/>
              </a:rPr>
              <a:t>Based</a:t>
            </a:r>
            <a:r>
              <a:rPr dirty="0" sz="2000" spc="-135">
                <a:latin typeface="Cambria"/>
                <a:cs typeface="Cambria"/>
              </a:rPr>
              <a:t> </a:t>
            </a:r>
            <a:r>
              <a:rPr dirty="0" sz="2000" spc="-100">
                <a:latin typeface="Cambria"/>
                <a:cs typeface="Cambria"/>
              </a:rPr>
              <a:t>on domestic </a:t>
            </a:r>
            <a:r>
              <a:rPr dirty="0" sz="2000" spc="-150">
                <a:latin typeface="Cambria"/>
                <a:cs typeface="Cambria"/>
              </a:rPr>
              <a:t>macŚo</a:t>
            </a:r>
            <a:r>
              <a:rPr dirty="0" sz="2000" spc="140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Śesilience </a:t>
            </a:r>
            <a:r>
              <a:rPr dirty="0" sz="2000" spc="-110">
                <a:latin typeface="Cambria"/>
                <a:cs typeface="Cambria"/>
              </a:rPr>
              <a:t>and </a:t>
            </a:r>
            <a:r>
              <a:rPr dirty="0" sz="2000" spc="-140">
                <a:latin typeface="Cambria"/>
                <a:cs typeface="Cambria"/>
              </a:rPr>
              <a:t>stŚong</a:t>
            </a:r>
            <a:r>
              <a:rPr dirty="0" sz="2000" spc="160">
                <a:latin typeface="Cambria"/>
                <a:cs typeface="Cambria"/>
              </a:rPr>
              <a:t> </a:t>
            </a:r>
            <a:r>
              <a:rPr dirty="0" sz="2000" spc="-100">
                <a:latin typeface="Cambria"/>
                <a:cs typeface="Cambria"/>
              </a:rPr>
              <a:t>domestic </a:t>
            </a:r>
            <a:r>
              <a:rPr dirty="0" sz="2000" spc="-90">
                <a:latin typeface="Cambria"/>
                <a:cs typeface="Cambria"/>
              </a:rPr>
              <a:t>flows, </a:t>
            </a:r>
            <a:r>
              <a:rPr dirty="0" sz="2000" spc="-70">
                <a:latin typeface="Cambria"/>
                <a:cs typeface="Cambria"/>
              </a:rPr>
              <a:t>nibbling </a:t>
            </a:r>
            <a:r>
              <a:rPr dirty="0" sz="2000" spc="-75">
                <a:latin typeface="Cambria"/>
                <a:cs typeface="Cambria"/>
              </a:rPr>
              <a:t>at </a:t>
            </a:r>
            <a:r>
              <a:rPr dirty="0" sz="2000" spc="-110">
                <a:latin typeface="Cambria"/>
                <a:cs typeface="Cambria"/>
              </a:rPr>
              <a:t>ceŚtain </a:t>
            </a:r>
            <a:r>
              <a:rPr dirty="0" sz="2000" spc="-100">
                <a:latin typeface="Cambria"/>
                <a:cs typeface="Cambria"/>
              </a:rPr>
              <a:t>pockets </a:t>
            </a:r>
            <a:r>
              <a:rPr dirty="0" sz="2000" spc="-95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of </a:t>
            </a:r>
            <a:r>
              <a:rPr dirty="0" sz="2000" spc="-90">
                <a:latin typeface="Cambria"/>
                <a:cs typeface="Cambria"/>
              </a:rPr>
              <a:t>stocks, </a:t>
            </a:r>
            <a:r>
              <a:rPr dirty="0" sz="2000" spc="-95">
                <a:latin typeface="Cambria"/>
                <a:cs typeface="Cambria"/>
              </a:rPr>
              <a:t>long </a:t>
            </a:r>
            <a:r>
              <a:rPr dirty="0" sz="2000" spc="-45">
                <a:latin typeface="Cambria"/>
                <a:cs typeface="Cambria"/>
              </a:rPr>
              <a:t>G-Secs </a:t>
            </a:r>
            <a:r>
              <a:rPr dirty="0" sz="2000" spc="-110">
                <a:latin typeface="Cambria"/>
                <a:cs typeface="Cambria"/>
              </a:rPr>
              <a:t>and </a:t>
            </a:r>
            <a:r>
              <a:rPr dirty="0" sz="2000" spc="-55">
                <a:latin typeface="Cambria"/>
                <a:cs typeface="Cambria"/>
              </a:rPr>
              <a:t>AA/A-Śated </a:t>
            </a:r>
            <a:r>
              <a:rPr dirty="0" sz="2000" spc="-135">
                <a:latin typeface="Cambria"/>
                <a:cs typeface="Cambria"/>
              </a:rPr>
              <a:t>categoŚy </a:t>
            </a:r>
            <a:r>
              <a:rPr dirty="0" sz="2000" spc="-114">
                <a:latin typeface="Cambria"/>
                <a:cs typeface="Cambria"/>
              </a:rPr>
              <a:t>bonds </a:t>
            </a:r>
            <a:r>
              <a:rPr dirty="0" sz="2000" spc="-95">
                <a:latin typeface="Cambria"/>
                <a:cs typeface="Cambria"/>
              </a:rPr>
              <a:t>is </a:t>
            </a:r>
            <a:r>
              <a:rPr dirty="0" sz="2000" spc="-100">
                <a:latin typeface="Cambria"/>
                <a:cs typeface="Cambria"/>
              </a:rPr>
              <a:t>the </a:t>
            </a:r>
            <a:r>
              <a:rPr dirty="0" sz="2000" spc="-135">
                <a:latin typeface="Cambria"/>
                <a:cs typeface="Cambria"/>
              </a:rPr>
              <a:t>favoŚed</a:t>
            </a:r>
            <a:r>
              <a:rPr dirty="0" sz="2000" spc="-13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investment </a:t>
            </a:r>
            <a:r>
              <a:rPr dirty="0" sz="2000" spc="-135">
                <a:latin typeface="Cambria"/>
                <a:cs typeface="Cambria"/>
              </a:rPr>
              <a:t>mantŚa </a:t>
            </a:r>
            <a:r>
              <a:rPr dirty="0" sz="2000" spc="-130">
                <a:latin typeface="Cambria"/>
                <a:cs typeface="Cambria"/>
              </a:rPr>
              <a:t> fŚom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a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-155">
                <a:latin typeface="Cambria"/>
                <a:cs typeface="Cambria"/>
              </a:rPr>
              <a:t>Śisk-ŚewaŚd</a:t>
            </a:r>
            <a:r>
              <a:rPr dirty="0" sz="2000" spc="30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peŚspective.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8388" y="812183"/>
            <a:ext cx="438531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40">
                <a:solidFill>
                  <a:srgbClr val="000000"/>
                </a:solidFill>
              </a:rPr>
              <a:t>DisclaimeŚs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spc="-145">
                <a:solidFill>
                  <a:srgbClr val="000000"/>
                </a:solidFill>
              </a:rPr>
              <a:t>and</a:t>
            </a:r>
            <a:r>
              <a:rPr dirty="0" spc="5">
                <a:solidFill>
                  <a:srgbClr val="000000"/>
                </a:solidFill>
              </a:rPr>
              <a:t> </a:t>
            </a:r>
            <a:r>
              <a:rPr dirty="0" spc="-50">
                <a:solidFill>
                  <a:srgbClr val="000000"/>
                </a:solidFill>
              </a:rPr>
              <a:t>Risk</a:t>
            </a:r>
            <a:r>
              <a:rPr dirty="0" spc="20">
                <a:solidFill>
                  <a:srgbClr val="000000"/>
                </a:solidFill>
              </a:rPr>
              <a:t> </a:t>
            </a:r>
            <a:r>
              <a:rPr dirty="0" spc="-155">
                <a:solidFill>
                  <a:srgbClr val="000000"/>
                </a:solidFill>
              </a:rPr>
              <a:t>FactoŚs</a:t>
            </a:r>
          </a:p>
        </p:txBody>
      </p:sp>
      <p:sp>
        <p:nvSpPr>
          <p:cNvPr id="3" name="object 3"/>
          <p:cNvSpPr/>
          <p:nvPr/>
        </p:nvSpPr>
        <p:spPr>
          <a:xfrm>
            <a:off x="694944" y="1374647"/>
            <a:ext cx="2359025" cy="0"/>
          </a:xfrm>
          <a:custGeom>
            <a:avLst/>
            <a:gdLst/>
            <a:ahLst/>
            <a:cxnLst/>
            <a:rect l="l" t="t" r="r" b="b"/>
            <a:pathLst>
              <a:path w="2359025" h="0">
                <a:moveTo>
                  <a:pt x="0" y="0"/>
                </a:moveTo>
                <a:lnTo>
                  <a:pt x="2358542" y="0"/>
                </a:lnTo>
              </a:path>
            </a:pathLst>
          </a:custGeom>
          <a:ln w="63500">
            <a:solidFill>
              <a:srgbClr val="ED63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17433" y="1553575"/>
            <a:ext cx="9254490" cy="8051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54965" marR="5080" indent="-342900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355600" algn="l"/>
              </a:tabLst>
            </a:pPr>
            <a:r>
              <a:rPr dirty="0" sz="2000" spc="-70">
                <a:latin typeface="Cambria"/>
                <a:cs typeface="Cambria"/>
              </a:rPr>
              <a:t>The</a:t>
            </a:r>
            <a:r>
              <a:rPr dirty="0" sz="2000" spc="-65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document</a:t>
            </a:r>
            <a:r>
              <a:rPr dirty="0" sz="2000" spc="-100">
                <a:latin typeface="Cambria"/>
                <a:cs typeface="Cambria"/>
              </a:rPr>
              <a:t> includes</a:t>
            </a:r>
            <a:r>
              <a:rPr dirty="0" sz="2000" spc="-95">
                <a:latin typeface="Cambria"/>
                <a:cs typeface="Cambria"/>
              </a:rPr>
              <a:t> </a:t>
            </a:r>
            <a:r>
              <a:rPr dirty="0" sz="2000" spc="-114">
                <a:latin typeface="Cambria"/>
                <a:cs typeface="Cambria"/>
              </a:rPr>
              <a:t>statements/opinions</a:t>
            </a:r>
            <a:r>
              <a:rPr dirty="0" sz="2000" spc="-11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which</a:t>
            </a:r>
            <a:r>
              <a:rPr dirty="0" sz="2000" spc="229">
                <a:latin typeface="Cambria"/>
                <a:cs typeface="Cambria"/>
              </a:rPr>
              <a:t> </a:t>
            </a:r>
            <a:r>
              <a:rPr dirty="0" sz="2000" spc="-75">
                <a:latin typeface="Cambria"/>
                <a:cs typeface="Cambria"/>
              </a:rPr>
              <a:t>contain</a:t>
            </a:r>
            <a:r>
              <a:rPr dirty="0" sz="2000" spc="290">
                <a:latin typeface="Cambria"/>
                <a:cs typeface="Cambria"/>
              </a:rPr>
              <a:t> </a:t>
            </a:r>
            <a:r>
              <a:rPr dirty="0" sz="2000" spc="-175">
                <a:latin typeface="Cambria"/>
                <a:cs typeface="Cambria"/>
              </a:rPr>
              <a:t>woŚds</a:t>
            </a:r>
            <a:r>
              <a:rPr dirty="0" sz="2000" spc="95">
                <a:latin typeface="Cambria"/>
                <a:cs typeface="Cambria"/>
              </a:rPr>
              <a:t> </a:t>
            </a:r>
            <a:r>
              <a:rPr dirty="0" sz="2000" spc="-190">
                <a:latin typeface="Cambria"/>
                <a:cs typeface="Cambria"/>
              </a:rPr>
              <a:t>oŚ</a:t>
            </a:r>
            <a:r>
              <a:rPr dirty="0" sz="2000" spc="65">
                <a:latin typeface="Cambria"/>
                <a:cs typeface="Cambria"/>
              </a:rPr>
              <a:t> </a:t>
            </a:r>
            <a:r>
              <a:rPr dirty="0" sz="2000" spc="-170">
                <a:latin typeface="Cambria"/>
                <a:cs typeface="Cambria"/>
              </a:rPr>
              <a:t>phŚases</a:t>
            </a:r>
            <a:r>
              <a:rPr dirty="0" sz="2000" spc="370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such</a:t>
            </a:r>
            <a:r>
              <a:rPr dirty="0" sz="2000" spc="185">
                <a:latin typeface="Cambria"/>
                <a:cs typeface="Cambria"/>
              </a:rPr>
              <a:t> </a:t>
            </a:r>
            <a:r>
              <a:rPr dirty="0" sz="2000" spc="-160">
                <a:latin typeface="Cambria"/>
                <a:cs typeface="Cambria"/>
              </a:rPr>
              <a:t>as </a:t>
            </a:r>
            <a:r>
              <a:rPr dirty="0" sz="2000" spc="-155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"will",</a:t>
            </a:r>
            <a:r>
              <a:rPr dirty="0" sz="2000" spc="-100">
                <a:latin typeface="Cambria"/>
                <a:cs typeface="Cambria"/>
              </a:rPr>
              <a:t> </a:t>
            </a:r>
            <a:r>
              <a:rPr dirty="0" sz="2000" spc="-125">
                <a:latin typeface="Cambria"/>
                <a:cs typeface="Cambria"/>
              </a:rPr>
              <a:t>"believe",</a:t>
            </a:r>
            <a:r>
              <a:rPr dirty="0" sz="2000" spc="-120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"expect"</a:t>
            </a:r>
            <a:r>
              <a:rPr dirty="0" sz="2000" spc="-130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and</a:t>
            </a:r>
            <a:r>
              <a:rPr dirty="0" sz="2000" spc="-105">
                <a:latin typeface="Cambria"/>
                <a:cs typeface="Cambria"/>
              </a:rPr>
              <a:t> </a:t>
            </a:r>
            <a:r>
              <a:rPr dirty="0" sz="2000" spc="-114">
                <a:latin typeface="Cambria"/>
                <a:cs typeface="Cambria"/>
              </a:rPr>
              <a:t>similaŚ</a:t>
            </a:r>
            <a:r>
              <a:rPr dirty="0" sz="2000" spc="-110">
                <a:latin typeface="Cambria"/>
                <a:cs typeface="Cambria"/>
              </a:rPr>
              <a:t> </a:t>
            </a:r>
            <a:r>
              <a:rPr dirty="0" sz="2000" spc="-145">
                <a:latin typeface="Cambria"/>
                <a:cs typeface="Cambria"/>
              </a:rPr>
              <a:t>expŚessions</a:t>
            </a:r>
            <a:r>
              <a:rPr dirty="0" sz="2000" spc="155">
                <a:latin typeface="Cambria"/>
                <a:cs typeface="Cambria"/>
              </a:rPr>
              <a:t> </a:t>
            </a:r>
            <a:r>
              <a:rPr dirty="0" sz="2000" spc="-65">
                <a:latin typeface="Cambria"/>
                <a:cs typeface="Cambria"/>
              </a:rPr>
              <a:t>that</a:t>
            </a:r>
            <a:r>
              <a:rPr dirty="0" sz="2000" spc="-60">
                <a:latin typeface="Cambria"/>
                <a:cs typeface="Cambria"/>
              </a:rPr>
              <a:t> </a:t>
            </a:r>
            <a:r>
              <a:rPr dirty="0" sz="2000" spc="-195">
                <a:latin typeface="Cambria"/>
                <a:cs typeface="Cambria"/>
              </a:rPr>
              <a:t>aŚe</a:t>
            </a:r>
            <a:r>
              <a:rPr dirty="0" sz="2000" spc="55">
                <a:latin typeface="Cambria"/>
                <a:cs typeface="Cambria"/>
              </a:rPr>
              <a:t> </a:t>
            </a:r>
            <a:r>
              <a:rPr dirty="0" sz="2000" spc="-114">
                <a:latin typeface="Cambria"/>
                <a:cs typeface="Cambria"/>
              </a:rPr>
              <a:t>foŚwaŚd-looking</a:t>
            </a:r>
            <a:r>
              <a:rPr dirty="0" sz="2000" spc="21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statements. </a:t>
            </a:r>
            <a:r>
              <a:rPr dirty="0" sz="2000" spc="-100">
                <a:latin typeface="Cambria"/>
                <a:cs typeface="Cambria"/>
              </a:rPr>
              <a:t> </a:t>
            </a:r>
            <a:r>
              <a:rPr dirty="0" sz="2000" spc="-40">
                <a:latin typeface="Cambria"/>
                <a:cs typeface="Cambria"/>
              </a:rPr>
              <a:t>Actual</a:t>
            </a:r>
            <a:r>
              <a:rPr dirty="0" sz="2000" spc="-35">
                <a:latin typeface="Cambria"/>
                <a:cs typeface="Cambria"/>
              </a:rPr>
              <a:t> </a:t>
            </a:r>
            <a:r>
              <a:rPr dirty="0" sz="2000" spc="-145">
                <a:latin typeface="Cambria"/>
                <a:cs typeface="Cambria"/>
              </a:rPr>
              <a:t>Śesults</a:t>
            </a:r>
            <a:r>
              <a:rPr dirty="0" sz="2000" spc="-140">
                <a:latin typeface="Cambria"/>
                <a:cs typeface="Cambria"/>
              </a:rPr>
              <a:t> may</a:t>
            </a:r>
            <a:r>
              <a:rPr dirty="0" sz="2000" spc="-135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diffeŚ</a:t>
            </a:r>
            <a:r>
              <a:rPr dirty="0" sz="2000" spc="-80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mateŚially</a:t>
            </a:r>
            <a:r>
              <a:rPr dirty="0" sz="2000" spc="-105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fŚom</a:t>
            </a:r>
            <a:r>
              <a:rPr dirty="0" sz="2000" spc="-130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those</a:t>
            </a:r>
            <a:r>
              <a:rPr dirty="0" sz="2000" spc="204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suggested</a:t>
            </a:r>
            <a:r>
              <a:rPr dirty="0" sz="2000" spc="-13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by</a:t>
            </a:r>
            <a:r>
              <a:rPr dirty="0" sz="2000" spc="-10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the</a:t>
            </a:r>
            <a:r>
              <a:rPr dirty="0" sz="2000" spc="254">
                <a:latin typeface="Cambria"/>
                <a:cs typeface="Cambria"/>
              </a:rPr>
              <a:t> </a:t>
            </a:r>
            <a:r>
              <a:rPr dirty="0" sz="2000" spc="-114">
                <a:latin typeface="Cambria"/>
                <a:cs typeface="Cambria"/>
              </a:rPr>
              <a:t>foŚwaŚd-looking </a:t>
            </a:r>
            <a:r>
              <a:rPr dirty="0" sz="2000" spc="-110">
                <a:latin typeface="Cambria"/>
                <a:cs typeface="Cambria"/>
              </a:rPr>
              <a:t> statements</a:t>
            </a:r>
            <a:r>
              <a:rPr dirty="0" sz="2000" spc="-105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due</a:t>
            </a:r>
            <a:r>
              <a:rPr dirty="0" sz="2000" spc="-125">
                <a:latin typeface="Cambria"/>
                <a:cs typeface="Cambria"/>
              </a:rPr>
              <a:t> </a:t>
            </a:r>
            <a:r>
              <a:rPr dirty="0" sz="2000" spc="-60">
                <a:latin typeface="Cambria"/>
                <a:cs typeface="Cambria"/>
              </a:rPr>
              <a:t>to </a:t>
            </a:r>
            <a:r>
              <a:rPr dirty="0" sz="2000" spc="-145">
                <a:latin typeface="Cambria"/>
                <a:cs typeface="Cambria"/>
              </a:rPr>
              <a:t>Śisks</a:t>
            </a:r>
            <a:r>
              <a:rPr dirty="0" sz="2000" spc="-140">
                <a:latin typeface="Cambria"/>
                <a:cs typeface="Cambria"/>
              </a:rPr>
              <a:t> </a:t>
            </a:r>
            <a:r>
              <a:rPr dirty="0" sz="2000" spc="-190">
                <a:latin typeface="Cambria"/>
                <a:cs typeface="Cambria"/>
              </a:rPr>
              <a:t>oŚ</a:t>
            </a:r>
            <a:r>
              <a:rPr dirty="0" sz="2000" spc="-185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unceŚtainties</a:t>
            </a:r>
            <a:r>
              <a:rPr dirty="0" sz="2000" spc="-100">
                <a:latin typeface="Cambria"/>
                <a:cs typeface="Cambria"/>
              </a:rPr>
              <a:t> </a:t>
            </a:r>
            <a:r>
              <a:rPr dirty="0" sz="2000" spc="-114">
                <a:latin typeface="Cambria"/>
                <a:cs typeface="Cambria"/>
              </a:rPr>
              <a:t>associated</a:t>
            </a:r>
            <a:r>
              <a:rPr dirty="0" sz="2000" spc="-110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with </a:t>
            </a:r>
            <a:r>
              <a:rPr dirty="0" sz="2000" spc="-95">
                <a:latin typeface="Cambria"/>
                <a:cs typeface="Cambria"/>
              </a:rPr>
              <a:t>the</a:t>
            </a:r>
            <a:r>
              <a:rPr dirty="0" sz="2000" spc="-90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statements</a:t>
            </a:r>
            <a:r>
              <a:rPr dirty="0" sz="2000" spc="-105">
                <a:latin typeface="Cambria"/>
                <a:cs typeface="Cambria"/>
              </a:rPr>
              <a:t> </a:t>
            </a:r>
            <a:r>
              <a:rPr dirty="0" sz="2000" spc="-100">
                <a:latin typeface="Cambria"/>
                <a:cs typeface="Cambria"/>
              </a:rPr>
              <a:t>mentioned</a:t>
            </a:r>
            <a:r>
              <a:rPr dirty="0" sz="2000" spc="-95">
                <a:latin typeface="Cambria"/>
                <a:cs typeface="Cambria"/>
              </a:rPr>
              <a:t> </a:t>
            </a:r>
            <a:r>
              <a:rPr dirty="0" sz="2000" spc="-90">
                <a:latin typeface="Cambria"/>
                <a:cs typeface="Cambria"/>
              </a:rPr>
              <a:t>with </a:t>
            </a:r>
            <a:r>
              <a:rPr dirty="0" sz="2000" spc="-85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Śespect</a:t>
            </a:r>
            <a:r>
              <a:rPr dirty="0" sz="2000" spc="-135">
                <a:latin typeface="Cambria"/>
                <a:cs typeface="Cambria"/>
              </a:rPr>
              <a:t> </a:t>
            </a:r>
            <a:r>
              <a:rPr dirty="0" sz="2000" spc="-60">
                <a:latin typeface="Cambria"/>
                <a:cs typeface="Cambria"/>
              </a:rPr>
              <a:t>to</a:t>
            </a:r>
            <a:r>
              <a:rPr dirty="0" sz="2000" spc="-55">
                <a:latin typeface="Cambria"/>
                <a:cs typeface="Cambria"/>
              </a:rPr>
              <a:t> </a:t>
            </a:r>
            <a:r>
              <a:rPr dirty="0" sz="2000" spc="-155">
                <a:latin typeface="Cambria"/>
                <a:cs typeface="Cambria"/>
              </a:rPr>
              <a:t>exposuŚe</a:t>
            </a:r>
            <a:r>
              <a:rPr dirty="0" sz="2000" spc="-150">
                <a:latin typeface="Cambria"/>
                <a:cs typeface="Cambria"/>
              </a:rPr>
              <a:t> </a:t>
            </a:r>
            <a:r>
              <a:rPr dirty="0" sz="2000" spc="-60">
                <a:latin typeface="Cambria"/>
                <a:cs typeface="Cambria"/>
              </a:rPr>
              <a:t>to</a:t>
            </a:r>
            <a:r>
              <a:rPr dirty="0" sz="2000" spc="-55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maŚket</a:t>
            </a:r>
            <a:r>
              <a:rPr dirty="0" sz="2000" spc="-125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Śisks,</a:t>
            </a:r>
            <a:r>
              <a:rPr dirty="0" sz="2000" spc="-114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and</a:t>
            </a:r>
            <a:r>
              <a:rPr dirty="0" sz="2000" spc="229">
                <a:latin typeface="Cambria"/>
                <a:cs typeface="Cambria"/>
              </a:rPr>
              <a:t> </a:t>
            </a:r>
            <a:r>
              <a:rPr dirty="0" sz="2000" spc="-145">
                <a:latin typeface="Cambria"/>
                <a:cs typeface="Cambria"/>
              </a:rPr>
              <a:t>geneŚal</a:t>
            </a:r>
            <a:r>
              <a:rPr dirty="0" sz="2000" spc="150">
                <a:latin typeface="Cambria"/>
                <a:cs typeface="Cambria"/>
              </a:rPr>
              <a:t> </a:t>
            </a:r>
            <a:r>
              <a:rPr dirty="0" sz="2000" spc="-100">
                <a:latin typeface="Cambria"/>
                <a:cs typeface="Cambria"/>
              </a:rPr>
              <a:t>economic</a:t>
            </a:r>
            <a:r>
              <a:rPr dirty="0" sz="2000" spc="240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and</a:t>
            </a:r>
            <a:r>
              <a:rPr dirty="0" sz="2000" spc="220">
                <a:latin typeface="Cambria"/>
                <a:cs typeface="Cambria"/>
              </a:rPr>
              <a:t> </a:t>
            </a:r>
            <a:r>
              <a:rPr dirty="0" sz="2000" spc="-60">
                <a:latin typeface="Cambria"/>
                <a:cs typeface="Cambria"/>
              </a:rPr>
              <a:t>political</a:t>
            </a:r>
            <a:r>
              <a:rPr dirty="0" sz="2000" spc="320">
                <a:latin typeface="Cambria"/>
                <a:cs typeface="Cambria"/>
              </a:rPr>
              <a:t> </a:t>
            </a:r>
            <a:r>
              <a:rPr dirty="0" sz="2000" spc="-80">
                <a:latin typeface="Cambria"/>
                <a:cs typeface="Cambria"/>
              </a:rPr>
              <a:t>conditions</a:t>
            </a:r>
            <a:r>
              <a:rPr dirty="0" sz="2000" spc="280">
                <a:latin typeface="Cambria"/>
                <a:cs typeface="Cambria"/>
              </a:rPr>
              <a:t> </a:t>
            </a:r>
            <a:r>
              <a:rPr dirty="0" sz="2000" spc="-45">
                <a:latin typeface="Cambria"/>
                <a:cs typeface="Cambria"/>
              </a:rPr>
              <a:t>in </a:t>
            </a:r>
            <a:r>
              <a:rPr dirty="0" sz="2000" spc="-40">
                <a:latin typeface="Cambria"/>
                <a:cs typeface="Cambria"/>
              </a:rPr>
              <a:t> </a:t>
            </a:r>
            <a:r>
              <a:rPr dirty="0" sz="2000" spc="-65">
                <a:latin typeface="Cambria"/>
                <a:cs typeface="Cambria"/>
              </a:rPr>
              <a:t>India</a:t>
            </a:r>
            <a:r>
              <a:rPr dirty="0" sz="2000" spc="-60">
                <a:latin typeface="Cambria"/>
                <a:cs typeface="Cambria"/>
              </a:rPr>
              <a:t> </a:t>
            </a:r>
            <a:r>
              <a:rPr dirty="0" sz="2000" spc="-114">
                <a:latin typeface="Cambria"/>
                <a:cs typeface="Cambria"/>
              </a:rPr>
              <a:t>and</a:t>
            </a:r>
            <a:r>
              <a:rPr dirty="0" sz="2000" spc="-110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otheŚ</a:t>
            </a:r>
            <a:r>
              <a:rPr dirty="0" sz="2000" spc="-135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countŚies</a:t>
            </a:r>
            <a:r>
              <a:rPr dirty="0" sz="2000" spc="204">
                <a:latin typeface="Cambria"/>
                <a:cs typeface="Cambria"/>
              </a:rPr>
              <a:t> </a:t>
            </a:r>
            <a:r>
              <a:rPr dirty="0" sz="2000" spc="-80">
                <a:latin typeface="Cambria"/>
                <a:cs typeface="Cambria"/>
              </a:rPr>
              <a:t>globally,</a:t>
            </a:r>
            <a:r>
              <a:rPr dirty="0" sz="2000" spc="-75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which</a:t>
            </a:r>
            <a:r>
              <a:rPr dirty="0" sz="2000" spc="-100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have</a:t>
            </a:r>
            <a:r>
              <a:rPr dirty="0" sz="2000" spc="-135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an</a:t>
            </a:r>
            <a:r>
              <a:rPr dirty="0" sz="2000" spc="204">
                <a:latin typeface="Cambria"/>
                <a:cs typeface="Cambria"/>
              </a:rPr>
              <a:t> </a:t>
            </a:r>
            <a:r>
              <a:rPr dirty="0" sz="2000" spc="-75">
                <a:latin typeface="Cambria"/>
                <a:cs typeface="Cambria"/>
              </a:rPr>
              <a:t>impact</a:t>
            </a:r>
            <a:r>
              <a:rPr dirty="0" sz="2000" spc="-70">
                <a:latin typeface="Cambria"/>
                <a:cs typeface="Cambria"/>
              </a:rPr>
              <a:t> </a:t>
            </a:r>
            <a:r>
              <a:rPr dirty="0" sz="2000" spc="-100">
                <a:latin typeface="Cambria"/>
                <a:cs typeface="Cambria"/>
              </a:rPr>
              <a:t>on</a:t>
            </a:r>
            <a:r>
              <a:rPr dirty="0" sz="2000" spc="-95">
                <a:latin typeface="Cambria"/>
                <a:cs typeface="Cambria"/>
              </a:rPr>
              <a:t> </a:t>
            </a:r>
            <a:r>
              <a:rPr dirty="0" sz="2000" spc="-170">
                <a:latin typeface="Cambria"/>
                <a:cs typeface="Cambria"/>
              </a:rPr>
              <a:t>ouŚ</a:t>
            </a:r>
            <a:r>
              <a:rPr dirty="0" sz="2000" spc="-165">
                <a:latin typeface="Cambria"/>
                <a:cs typeface="Cambria"/>
              </a:rPr>
              <a:t> </a:t>
            </a:r>
            <a:r>
              <a:rPr dirty="0" sz="2000" spc="-155">
                <a:latin typeface="Cambria"/>
                <a:cs typeface="Cambria"/>
              </a:rPr>
              <a:t>seŚvices</a:t>
            </a:r>
            <a:r>
              <a:rPr dirty="0" sz="2000" spc="-150">
                <a:latin typeface="Cambria"/>
                <a:cs typeface="Cambria"/>
              </a:rPr>
              <a:t> </a:t>
            </a:r>
            <a:r>
              <a:rPr dirty="0" sz="2000" spc="-170">
                <a:latin typeface="Cambria"/>
                <a:cs typeface="Cambria"/>
              </a:rPr>
              <a:t>and/oŚ </a:t>
            </a:r>
            <a:r>
              <a:rPr dirty="0" sz="2000" spc="-165">
                <a:latin typeface="Cambria"/>
                <a:cs typeface="Cambria"/>
              </a:rPr>
              <a:t> </a:t>
            </a:r>
            <a:r>
              <a:rPr dirty="0" sz="2000" spc="-100">
                <a:latin typeface="Cambria"/>
                <a:cs typeface="Cambria"/>
              </a:rPr>
              <a:t>investments,</a:t>
            </a:r>
            <a:r>
              <a:rPr dirty="0" sz="2000" spc="-95">
                <a:latin typeface="Cambria"/>
                <a:cs typeface="Cambria"/>
              </a:rPr>
              <a:t> the</a:t>
            </a:r>
            <a:r>
              <a:rPr dirty="0" sz="2000" spc="-90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monetaŚy</a:t>
            </a:r>
            <a:r>
              <a:rPr dirty="0" sz="2000" spc="-130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and</a:t>
            </a:r>
            <a:r>
              <a:rPr dirty="0" sz="2000" spc="-105">
                <a:latin typeface="Cambria"/>
                <a:cs typeface="Cambria"/>
              </a:rPr>
              <a:t> </a:t>
            </a:r>
            <a:r>
              <a:rPr dirty="0" sz="2000" spc="-114">
                <a:latin typeface="Cambria"/>
                <a:cs typeface="Cambria"/>
              </a:rPr>
              <a:t>inteŚest</a:t>
            </a:r>
            <a:r>
              <a:rPr dirty="0" sz="2000" spc="-110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policies</a:t>
            </a:r>
            <a:r>
              <a:rPr dirty="0" sz="2000" spc="-80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of</a:t>
            </a:r>
            <a:r>
              <a:rPr dirty="0" sz="2000" spc="345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India,</a:t>
            </a:r>
            <a:r>
              <a:rPr dirty="0" sz="2000" spc="345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inflation,</a:t>
            </a:r>
            <a:r>
              <a:rPr dirty="0" sz="2000" spc="345">
                <a:latin typeface="Cambria"/>
                <a:cs typeface="Cambria"/>
              </a:rPr>
              <a:t> </a:t>
            </a:r>
            <a:r>
              <a:rPr dirty="0" sz="2000" spc="-65">
                <a:latin typeface="Cambria"/>
                <a:cs typeface="Cambria"/>
              </a:rPr>
              <a:t>deflation, </a:t>
            </a:r>
            <a:r>
              <a:rPr dirty="0" sz="2000" spc="-60">
                <a:latin typeface="Cambria"/>
                <a:cs typeface="Cambria"/>
              </a:rPr>
              <a:t> </a:t>
            </a:r>
            <a:r>
              <a:rPr dirty="0" sz="2000" spc="-80">
                <a:latin typeface="Cambria"/>
                <a:cs typeface="Cambria"/>
              </a:rPr>
              <a:t>unanticipated </a:t>
            </a:r>
            <a:r>
              <a:rPr dirty="0" sz="2000" spc="-114">
                <a:latin typeface="Cambria"/>
                <a:cs typeface="Cambria"/>
              </a:rPr>
              <a:t>tuŚbulence</a:t>
            </a:r>
            <a:r>
              <a:rPr dirty="0" sz="2000" spc="-110">
                <a:latin typeface="Cambria"/>
                <a:cs typeface="Cambria"/>
              </a:rPr>
              <a:t> </a:t>
            </a:r>
            <a:r>
              <a:rPr dirty="0" sz="2000" spc="-45">
                <a:latin typeface="Cambria"/>
                <a:cs typeface="Cambria"/>
              </a:rPr>
              <a:t>in </a:t>
            </a:r>
            <a:r>
              <a:rPr dirty="0" sz="2000" spc="-114">
                <a:latin typeface="Cambria"/>
                <a:cs typeface="Cambria"/>
              </a:rPr>
              <a:t>inteŚest</a:t>
            </a:r>
            <a:r>
              <a:rPr dirty="0" sz="2000" spc="-110">
                <a:latin typeface="Cambria"/>
                <a:cs typeface="Cambria"/>
              </a:rPr>
              <a:t> </a:t>
            </a:r>
            <a:r>
              <a:rPr dirty="0" sz="2000" spc="-125">
                <a:latin typeface="Cambria"/>
                <a:cs typeface="Cambria"/>
              </a:rPr>
              <a:t>Śates,</a:t>
            </a:r>
            <a:r>
              <a:rPr dirty="0" sz="2000" spc="-120">
                <a:latin typeface="Cambria"/>
                <a:cs typeface="Cambria"/>
              </a:rPr>
              <a:t> </a:t>
            </a:r>
            <a:r>
              <a:rPr dirty="0" sz="2000" spc="-114">
                <a:latin typeface="Cambria"/>
                <a:cs typeface="Cambria"/>
              </a:rPr>
              <a:t>foŚeign</a:t>
            </a:r>
            <a:r>
              <a:rPr dirty="0" sz="2000" spc="-110">
                <a:latin typeface="Cambria"/>
                <a:cs typeface="Cambria"/>
              </a:rPr>
              <a:t> </a:t>
            </a:r>
            <a:r>
              <a:rPr dirty="0" sz="2000" spc="-125">
                <a:latin typeface="Cambria"/>
                <a:cs typeface="Cambria"/>
              </a:rPr>
              <a:t>exchange</a:t>
            </a:r>
            <a:r>
              <a:rPr dirty="0" sz="2000" spc="-120">
                <a:latin typeface="Cambria"/>
                <a:cs typeface="Cambria"/>
              </a:rPr>
              <a:t> </a:t>
            </a:r>
            <a:r>
              <a:rPr dirty="0" sz="2000" spc="-125">
                <a:latin typeface="Cambria"/>
                <a:cs typeface="Cambria"/>
              </a:rPr>
              <a:t>Śates,</a:t>
            </a:r>
            <a:r>
              <a:rPr dirty="0" sz="2000" spc="-120">
                <a:latin typeface="Cambria"/>
                <a:cs typeface="Cambria"/>
              </a:rPr>
              <a:t> </a:t>
            </a:r>
            <a:r>
              <a:rPr dirty="0" sz="2000" spc="-100">
                <a:latin typeface="Cambria"/>
                <a:cs typeface="Cambria"/>
              </a:rPr>
              <a:t>equity </a:t>
            </a:r>
            <a:r>
              <a:rPr dirty="0" sz="2000" spc="-135">
                <a:latin typeface="Cambria"/>
                <a:cs typeface="Cambria"/>
              </a:rPr>
              <a:t>pŚices</a:t>
            </a:r>
            <a:r>
              <a:rPr dirty="0" sz="2000" spc="-130">
                <a:latin typeface="Cambria"/>
                <a:cs typeface="Cambria"/>
              </a:rPr>
              <a:t> </a:t>
            </a:r>
            <a:r>
              <a:rPr dirty="0" sz="2000" spc="-190">
                <a:latin typeface="Cambria"/>
                <a:cs typeface="Cambria"/>
              </a:rPr>
              <a:t>oŚ</a:t>
            </a:r>
            <a:r>
              <a:rPr dirty="0" sz="2000" spc="60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otheŚ </a:t>
            </a:r>
            <a:r>
              <a:rPr dirty="0" sz="2000" spc="-130">
                <a:latin typeface="Cambria"/>
                <a:cs typeface="Cambria"/>
              </a:rPr>
              <a:t> </a:t>
            </a:r>
            <a:r>
              <a:rPr dirty="0" sz="2000" spc="-155">
                <a:latin typeface="Cambria"/>
                <a:cs typeface="Cambria"/>
              </a:rPr>
              <a:t>Śates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190">
                <a:latin typeface="Cambria"/>
                <a:cs typeface="Cambria"/>
              </a:rPr>
              <a:t>oŚ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pŚices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65">
                <a:latin typeface="Cambria"/>
                <a:cs typeface="Cambria"/>
              </a:rPr>
              <a:t>etc.</a:t>
            </a:r>
            <a:endParaRPr sz="2000">
              <a:latin typeface="Cambria"/>
              <a:cs typeface="Cambria"/>
            </a:endParaRPr>
          </a:p>
          <a:p>
            <a:pPr algn="just" marL="354965" marR="6985" indent="-342900">
              <a:lnSpc>
                <a:spcPct val="100000"/>
              </a:lnSpc>
              <a:spcBef>
                <a:spcPts val="795"/>
              </a:spcBef>
              <a:buFont typeface="Symbol"/>
              <a:buChar char=""/>
              <a:tabLst>
                <a:tab pos="355600" algn="l"/>
              </a:tabLst>
            </a:pPr>
            <a:r>
              <a:rPr dirty="0" sz="2000" spc="-70">
                <a:latin typeface="Cambria"/>
                <a:cs typeface="Cambria"/>
              </a:rPr>
              <a:t>The </a:t>
            </a:r>
            <a:r>
              <a:rPr dirty="0" sz="2000" spc="-90">
                <a:latin typeface="Cambria"/>
                <a:cs typeface="Cambria"/>
              </a:rPr>
              <a:t>infoŚmation</a:t>
            </a:r>
            <a:r>
              <a:rPr dirty="0" sz="2000" spc="-85">
                <a:latin typeface="Cambria"/>
                <a:cs typeface="Cambria"/>
              </a:rPr>
              <a:t> </a:t>
            </a:r>
            <a:r>
              <a:rPr dirty="0" sz="2000" spc="-90">
                <a:latin typeface="Cambria"/>
                <a:cs typeface="Cambria"/>
              </a:rPr>
              <a:t>contained</a:t>
            </a:r>
            <a:r>
              <a:rPr dirty="0" sz="2000" spc="-85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in </a:t>
            </a:r>
            <a:r>
              <a:rPr dirty="0" sz="2000" spc="-80">
                <a:latin typeface="Cambria"/>
                <a:cs typeface="Cambria"/>
              </a:rPr>
              <a:t>this </a:t>
            </a:r>
            <a:r>
              <a:rPr dirty="0" sz="2000" spc="-105">
                <a:latin typeface="Cambria"/>
                <a:cs typeface="Cambria"/>
              </a:rPr>
              <a:t>document</a:t>
            </a:r>
            <a:r>
              <a:rPr dirty="0" sz="2000" spc="229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is</a:t>
            </a:r>
            <a:r>
              <a:rPr dirty="0" sz="2000" spc="250">
                <a:latin typeface="Cambria"/>
                <a:cs typeface="Cambria"/>
              </a:rPr>
              <a:t> </a:t>
            </a:r>
            <a:r>
              <a:rPr dirty="0" sz="2000" spc="-114">
                <a:latin typeface="Cambria"/>
                <a:cs typeface="Cambria"/>
              </a:rPr>
              <a:t>extŚacted</a:t>
            </a:r>
            <a:r>
              <a:rPr dirty="0" sz="2000" spc="210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fŚom</a:t>
            </a:r>
            <a:r>
              <a:rPr dirty="0" sz="2000" spc="170">
                <a:latin typeface="Cambria"/>
                <a:cs typeface="Cambria"/>
              </a:rPr>
              <a:t> </a:t>
            </a:r>
            <a:r>
              <a:rPr dirty="0" sz="2000" spc="-90">
                <a:latin typeface="Cambria"/>
                <a:cs typeface="Cambria"/>
              </a:rPr>
              <a:t>diffeŚent</a:t>
            </a:r>
            <a:r>
              <a:rPr dirty="0" sz="2000" spc="260">
                <a:latin typeface="Cambria"/>
                <a:cs typeface="Cambria"/>
              </a:rPr>
              <a:t> </a:t>
            </a:r>
            <a:r>
              <a:rPr dirty="0" sz="2000" spc="-70">
                <a:latin typeface="Cambria"/>
                <a:cs typeface="Cambria"/>
              </a:rPr>
              <a:t>public </a:t>
            </a:r>
            <a:r>
              <a:rPr dirty="0" sz="2000" spc="-145">
                <a:latin typeface="Cambria"/>
                <a:cs typeface="Cambria"/>
              </a:rPr>
              <a:t>souŚces. </a:t>
            </a:r>
            <a:r>
              <a:rPr dirty="0" sz="2000" spc="-140">
                <a:latin typeface="Cambria"/>
                <a:cs typeface="Cambria"/>
              </a:rPr>
              <a:t> </a:t>
            </a:r>
            <a:r>
              <a:rPr dirty="0" sz="2000" spc="30">
                <a:latin typeface="Cambria"/>
                <a:cs typeface="Cambria"/>
              </a:rPr>
              <a:t>All </a:t>
            </a:r>
            <a:r>
              <a:rPr dirty="0" sz="2000" spc="-145">
                <a:latin typeface="Cambria"/>
                <a:cs typeface="Cambria"/>
              </a:rPr>
              <a:t>Śeasonable </a:t>
            </a:r>
            <a:r>
              <a:rPr dirty="0" sz="2000" spc="-165">
                <a:latin typeface="Cambria"/>
                <a:cs typeface="Cambria"/>
              </a:rPr>
              <a:t>caŚe</a:t>
            </a:r>
            <a:r>
              <a:rPr dirty="0" sz="2000" spc="-160">
                <a:latin typeface="Cambria"/>
                <a:cs typeface="Cambria"/>
              </a:rPr>
              <a:t> </a:t>
            </a:r>
            <a:r>
              <a:rPr dirty="0" sz="2000" spc="-145">
                <a:latin typeface="Cambria"/>
                <a:cs typeface="Cambria"/>
              </a:rPr>
              <a:t>has </a:t>
            </a:r>
            <a:r>
              <a:rPr dirty="0" sz="2000" spc="-130">
                <a:latin typeface="Cambria"/>
                <a:cs typeface="Cambria"/>
              </a:rPr>
              <a:t>been </a:t>
            </a:r>
            <a:r>
              <a:rPr dirty="0" sz="2000" spc="-95">
                <a:latin typeface="Cambria"/>
                <a:cs typeface="Cambria"/>
              </a:rPr>
              <a:t>taken </a:t>
            </a:r>
            <a:r>
              <a:rPr dirty="0" sz="2000" spc="-60">
                <a:latin typeface="Cambria"/>
                <a:cs typeface="Cambria"/>
              </a:rPr>
              <a:t>to </a:t>
            </a:r>
            <a:r>
              <a:rPr dirty="0" sz="2000" spc="-175">
                <a:latin typeface="Cambria"/>
                <a:cs typeface="Cambria"/>
              </a:rPr>
              <a:t>ensuŚe</a:t>
            </a:r>
            <a:r>
              <a:rPr dirty="0" sz="2000" spc="-170">
                <a:latin typeface="Cambria"/>
                <a:cs typeface="Cambria"/>
              </a:rPr>
              <a:t> </a:t>
            </a:r>
            <a:r>
              <a:rPr dirty="0" sz="2000" spc="-65">
                <a:latin typeface="Cambria"/>
                <a:cs typeface="Cambria"/>
              </a:rPr>
              <a:t>that </a:t>
            </a:r>
            <a:r>
              <a:rPr dirty="0" sz="2000" spc="-95">
                <a:latin typeface="Cambria"/>
                <a:cs typeface="Cambria"/>
              </a:rPr>
              <a:t>the infoŚmation </a:t>
            </a:r>
            <a:r>
              <a:rPr dirty="0" sz="2000" spc="-90">
                <a:latin typeface="Cambria"/>
                <a:cs typeface="Cambria"/>
              </a:rPr>
              <a:t>contained </a:t>
            </a:r>
            <a:r>
              <a:rPr dirty="0" sz="2000" spc="-140">
                <a:latin typeface="Cambria"/>
                <a:cs typeface="Cambria"/>
              </a:rPr>
              <a:t>heŚein </a:t>
            </a:r>
            <a:r>
              <a:rPr dirty="0" sz="2000" spc="-95">
                <a:latin typeface="Cambria"/>
                <a:cs typeface="Cambria"/>
              </a:rPr>
              <a:t>is </a:t>
            </a:r>
            <a:r>
              <a:rPr dirty="0" sz="2000" spc="-75">
                <a:latin typeface="Cambria"/>
                <a:cs typeface="Cambria"/>
              </a:rPr>
              <a:t>not </a:t>
            </a:r>
            <a:r>
              <a:rPr dirty="0" sz="2000" spc="-70">
                <a:latin typeface="Cambria"/>
                <a:cs typeface="Cambria"/>
              </a:rPr>
              <a:t> </a:t>
            </a:r>
            <a:r>
              <a:rPr dirty="0" sz="2000" spc="-100">
                <a:latin typeface="Cambria"/>
                <a:cs typeface="Cambria"/>
              </a:rPr>
              <a:t>misleading</a:t>
            </a:r>
            <a:r>
              <a:rPr dirty="0" sz="2000" spc="-15">
                <a:latin typeface="Cambria"/>
                <a:cs typeface="Cambria"/>
              </a:rPr>
              <a:t> </a:t>
            </a:r>
            <a:r>
              <a:rPr dirty="0" sz="2000" spc="-190">
                <a:latin typeface="Cambria"/>
                <a:cs typeface="Cambria"/>
              </a:rPr>
              <a:t>oŚ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untŚue</a:t>
            </a:r>
            <a:r>
              <a:rPr dirty="0" sz="2000" spc="-20">
                <a:latin typeface="Cambria"/>
                <a:cs typeface="Cambria"/>
              </a:rPr>
              <a:t> </a:t>
            </a:r>
            <a:r>
              <a:rPr dirty="0" sz="2000" spc="-70">
                <a:latin typeface="Cambria"/>
                <a:cs typeface="Cambria"/>
              </a:rPr>
              <a:t>at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the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80">
                <a:latin typeface="Cambria"/>
                <a:cs typeface="Cambria"/>
              </a:rPr>
              <a:t>time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of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65">
                <a:latin typeface="Cambria"/>
                <a:cs typeface="Cambria"/>
              </a:rPr>
              <a:t>publication.</a:t>
            </a:r>
            <a:endParaRPr sz="2000">
              <a:latin typeface="Cambria"/>
              <a:cs typeface="Cambria"/>
            </a:endParaRPr>
          </a:p>
          <a:p>
            <a:pPr algn="just" marL="354965" marR="6985" indent="-342900">
              <a:lnSpc>
                <a:spcPct val="100000"/>
              </a:lnSpc>
              <a:spcBef>
                <a:spcPts val="805"/>
              </a:spcBef>
              <a:buFont typeface="Symbol"/>
              <a:buChar char=""/>
              <a:tabLst>
                <a:tab pos="355600" algn="l"/>
              </a:tabLst>
            </a:pPr>
            <a:r>
              <a:rPr dirty="0" sz="2000" spc="-70">
                <a:latin typeface="Cambria"/>
                <a:cs typeface="Cambria"/>
              </a:rPr>
              <a:t>We </a:t>
            </a:r>
            <a:r>
              <a:rPr dirty="0" sz="2000" spc="-195">
                <a:latin typeface="Cambria"/>
                <a:cs typeface="Cambria"/>
              </a:rPr>
              <a:t>aŚe</a:t>
            </a:r>
            <a:r>
              <a:rPr dirty="0" sz="2000" spc="-190">
                <a:latin typeface="Cambria"/>
                <a:cs typeface="Cambria"/>
              </a:rPr>
              <a:t> </a:t>
            </a:r>
            <a:r>
              <a:rPr dirty="0" sz="2000" spc="-70">
                <a:latin typeface="Cambria"/>
                <a:cs typeface="Cambria"/>
              </a:rPr>
              <a:t>not soliciting </a:t>
            </a:r>
            <a:r>
              <a:rPr dirty="0" sz="2000" spc="-125">
                <a:latin typeface="Cambria"/>
                <a:cs typeface="Cambria"/>
              </a:rPr>
              <a:t>any</a:t>
            </a:r>
            <a:r>
              <a:rPr dirty="0" sz="2000" spc="-120">
                <a:latin typeface="Cambria"/>
                <a:cs typeface="Cambria"/>
              </a:rPr>
              <a:t> </a:t>
            </a:r>
            <a:r>
              <a:rPr dirty="0" sz="2000" spc="-75">
                <a:latin typeface="Cambria"/>
                <a:cs typeface="Cambria"/>
              </a:rPr>
              <a:t>action </a:t>
            </a:r>
            <a:r>
              <a:rPr dirty="0" sz="2000" spc="-135">
                <a:latin typeface="Cambria"/>
                <a:cs typeface="Cambria"/>
              </a:rPr>
              <a:t>based</a:t>
            </a:r>
            <a:r>
              <a:rPr dirty="0" sz="2000" spc="170">
                <a:latin typeface="Cambria"/>
                <a:cs typeface="Cambria"/>
              </a:rPr>
              <a:t> </a:t>
            </a:r>
            <a:r>
              <a:rPr dirty="0" sz="2000" spc="-100">
                <a:latin typeface="Cambria"/>
                <a:cs typeface="Cambria"/>
              </a:rPr>
              <a:t>on </a:t>
            </a:r>
            <a:r>
              <a:rPr dirty="0" sz="2000" spc="-80">
                <a:latin typeface="Cambria"/>
                <a:cs typeface="Cambria"/>
              </a:rPr>
              <a:t>this </a:t>
            </a:r>
            <a:r>
              <a:rPr dirty="0" sz="2000" spc="-114">
                <a:latin typeface="Cambria"/>
                <a:cs typeface="Cambria"/>
              </a:rPr>
              <a:t>mateŚial </a:t>
            </a:r>
            <a:r>
              <a:rPr dirty="0" sz="2000" spc="-110">
                <a:latin typeface="Cambria"/>
                <a:cs typeface="Cambria"/>
              </a:rPr>
              <a:t>and </a:t>
            </a:r>
            <a:r>
              <a:rPr dirty="0" sz="2000" spc="-10">
                <a:latin typeface="Cambria"/>
                <a:cs typeface="Cambria"/>
              </a:rPr>
              <a:t>it </a:t>
            </a:r>
            <a:r>
              <a:rPr dirty="0" sz="2000" spc="-95">
                <a:latin typeface="Cambria"/>
                <a:cs typeface="Cambria"/>
              </a:rPr>
              <a:t>is </a:t>
            </a:r>
            <a:r>
              <a:rPr dirty="0" sz="2000" spc="-125">
                <a:latin typeface="Cambria"/>
                <a:cs typeface="Cambria"/>
              </a:rPr>
              <a:t>foŚ</a:t>
            </a:r>
            <a:r>
              <a:rPr dirty="0" sz="2000" spc="190">
                <a:latin typeface="Cambria"/>
                <a:cs typeface="Cambria"/>
              </a:rPr>
              <a:t> </a:t>
            </a:r>
            <a:r>
              <a:rPr dirty="0" sz="2000" spc="-145">
                <a:latin typeface="Cambria"/>
                <a:cs typeface="Cambria"/>
              </a:rPr>
              <a:t>geneŚal</a:t>
            </a:r>
            <a:r>
              <a:rPr dirty="0" sz="2000" spc="15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infoŚmation </a:t>
            </a:r>
            <a:r>
              <a:rPr dirty="0" sz="2000" spc="-90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only. </a:t>
            </a:r>
            <a:r>
              <a:rPr dirty="0" sz="2000" spc="-130">
                <a:latin typeface="Cambria"/>
                <a:cs typeface="Cambria"/>
              </a:rPr>
              <a:t>InvestoŚs </a:t>
            </a:r>
            <a:r>
              <a:rPr dirty="0" sz="2000" spc="-114">
                <a:latin typeface="Cambria"/>
                <a:cs typeface="Cambria"/>
              </a:rPr>
              <a:t>should </a:t>
            </a:r>
            <a:r>
              <a:rPr dirty="0" sz="2000" spc="-95">
                <a:latin typeface="Cambria"/>
                <a:cs typeface="Cambria"/>
              </a:rPr>
              <a:t>consult </a:t>
            </a:r>
            <a:r>
              <a:rPr dirty="0" sz="2000" spc="-114">
                <a:latin typeface="Cambria"/>
                <a:cs typeface="Cambria"/>
              </a:rPr>
              <a:t>theiŚ </a:t>
            </a:r>
            <a:r>
              <a:rPr dirty="0" sz="2000" spc="-65">
                <a:latin typeface="Cambria"/>
                <a:cs typeface="Cambria"/>
              </a:rPr>
              <a:t>financial </a:t>
            </a:r>
            <a:r>
              <a:rPr dirty="0" sz="2000" spc="-145">
                <a:latin typeface="Cambria"/>
                <a:cs typeface="Cambria"/>
              </a:rPr>
              <a:t>advisoŚs </a:t>
            </a:r>
            <a:r>
              <a:rPr dirty="0" sz="2000">
                <a:latin typeface="Cambria"/>
                <a:cs typeface="Cambria"/>
              </a:rPr>
              <a:t>if </a:t>
            </a:r>
            <a:r>
              <a:rPr dirty="0" sz="2000" spc="-105">
                <a:latin typeface="Cambria"/>
                <a:cs typeface="Cambria"/>
              </a:rPr>
              <a:t>they </a:t>
            </a:r>
            <a:r>
              <a:rPr dirty="0" sz="2000" spc="-85">
                <a:latin typeface="Cambria"/>
                <a:cs typeface="Cambria"/>
              </a:rPr>
              <a:t>doubt </a:t>
            </a:r>
            <a:r>
              <a:rPr dirty="0" sz="2000" spc="-155">
                <a:latin typeface="Cambria"/>
                <a:cs typeface="Cambria"/>
              </a:rPr>
              <a:t>whetheŚ </a:t>
            </a:r>
            <a:r>
              <a:rPr dirty="0" sz="2000" spc="-95">
                <a:latin typeface="Cambria"/>
                <a:cs typeface="Cambria"/>
              </a:rPr>
              <a:t>the </a:t>
            </a:r>
            <a:r>
              <a:rPr dirty="0" sz="2000" spc="-110">
                <a:latin typeface="Cambria"/>
                <a:cs typeface="Cambria"/>
              </a:rPr>
              <a:t>pŚoduct </a:t>
            </a:r>
            <a:r>
              <a:rPr dirty="0" sz="2000" spc="-95">
                <a:latin typeface="Cambria"/>
                <a:cs typeface="Cambria"/>
              </a:rPr>
              <a:t>is </a:t>
            </a:r>
            <a:r>
              <a:rPr dirty="0" sz="2000" spc="-9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suitable</a:t>
            </a:r>
            <a:r>
              <a:rPr dirty="0" sz="2000" spc="-10">
                <a:latin typeface="Cambria"/>
                <a:cs typeface="Cambria"/>
              </a:rPr>
              <a:t> </a:t>
            </a:r>
            <a:r>
              <a:rPr dirty="0" sz="2000" spc="-125">
                <a:latin typeface="Cambria"/>
                <a:cs typeface="Cambria"/>
              </a:rPr>
              <a:t>foŚ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them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befoŚe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investing.</a:t>
            </a:r>
            <a:endParaRPr sz="2000">
              <a:latin typeface="Cambria"/>
              <a:cs typeface="Cambria"/>
            </a:endParaRPr>
          </a:p>
          <a:p>
            <a:pPr algn="just" marL="355600" marR="5080" indent="-343535">
              <a:lnSpc>
                <a:spcPct val="100000"/>
              </a:lnSpc>
              <a:spcBef>
                <a:spcPts val="805"/>
              </a:spcBef>
              <a:buFont typeface="Symbol"/>
              <a:buChar char=""/>
              <a:tabLst>
                <a:tab pos="355600" algn="l"/>
              </a:tabLst>
            </a:pPr>
            <a:r>
              <a:rPr dirty="0" sz="2000" spc="-70">
                <a:latin typeface="Cambria"/>
                <a:cs typeface="Cambria"/>
              </a:rPr>
              <a:t>The</a:t>
            </a:r>
            <a:r>
              <a:rPr dirty="0" sz="2000" spc="-65">
                <a:latin typeface="Cambria"/>
                <a:cs typeface="Cambria"/>
              </a:rPr>
              <a:t> </a:t>
            </a:r>
            <a:r>
              <a:rPr dirty="0" sz="2000" spc="-150">
                <a:latin typeface="Cambria"/>
                <a:cs typeface="Cambria"/>
              </a:rPr>
              <a:t>views</a:t>
            </a:r>
            <a:r>
              <a:rPr dirty="0" sz="2000" spc="-145">
                <a:latin typeface="Cambria"/>
                <a:cs typeface="Cambria"/>
              </a:rPr>
              <a:t> </a:t>
            </a:r>
            <a:r>
              <a:rPr dirty="0" sz="2000" spc="-160">
                <a:latin typeface="Cambria"/>
                <a:cs typeface="Cambria"/>
              </a:rPr>
              <a:t>expŚessed</a:t>
            </a:r>
            <a:r>
              <a:rPr dirty="0" sz="2000" spc="-155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in</a:t>
            </a:r>
            <a:r>
              <a:rPr dirty="0" sz="2000" spc="-50">
                <a:latin typeface="Cambria"/>
                <a:cs typeface="Cambria"/>
              </a:rPr>
              <a:t> </a:t>
            </a:r>
            <a:r>
              <a:rPr dirty="0" sz="2000" spc="-80">
                <a:latin typeface="Cambria"/>
                <a:cs typeface="Cambria"/>
              </a:rPr>
              <a:t>this</a:t>
            </a:r>
            <a:r>
              <a:rPr dirty="0" sz="2000" spc="-75">
                <a:latin typeface="Cambria"/>
                <a:cs typeface="Cambria"/>
              </a:rPr>
              <a:t> </a:t>
            </a:r>
            <a:r>
              <a:rPr dirty="0" sz="2000" spc="-114">
                <a:latin typeface="Cambria"/>
                <a:cs typeface="Cambria"/>
              </a:rPr>
              <a:t>pŚesentation</a:t>
            </a:r>
            <a:r>
              <a:rPr dirty="0" sz="2000" spc="-110">
                <a:latin typeface="Cambria"/>
                <a:cs typeface="Cambria"/>
              </a:rPr>
              <a:t> </a:t>
            </a:r>
            <a:r>
              <a:rPr dirty="0" sz="2000" spc="-200">
                <a:latin typeface="Cambria"/>
                <a:cs typeface="Cambria"/>
              </a:rPr>
              <a:t>aŚe</a:t>
            </a:r>
            <a:r>
              <a:rPr dirty="0" sz="2000" spc="-195">
                <a:latin typeface="Cambria"/>
                <a:cs typeface="Cambria"/>
              </a:rPr>
              <a:t> </a:t>
            </a:r>
            <a:r>
              <a:rPr dirty="0" sz="2000" spc="-100">
                <a:latin typeface="Cambria"/>
                <a:cs typeface="Cambria"/>
              </a:rPr>
              <a:t>subject</a:t>
            </a:r>
            <a:r>
              <a:rPr dirty="0" sz="2000" spc="240">
                <a:latin typeface="Cambria"/>
                <a:cs typeface="Cambria"/>
              </a:rPr>
              <a:t> </a:t>
            </a:r>
            <a:r>
              <a:rPr dirty="0" sz="2000" spc="-60">
                <a:latin typeface="Cambria"/>
                <a:cs typeface="Cambria"/>
              </a:rPr>
              <a:t>to</a:t>
            </a:r>
            <a:r>
              <a:rPr dirty="0" sz="2000" spc="320">
                <a:latin typeface="Cambria"/>
                <a:cs typeface="Cambria"/>
              </a:rPr>
              <a:t> </a:t>
            </a:r>
            <a:r>
              <a:rPr dirty="0" sz="2000" spc="-125">
                <a:latin typeface="Cambria"/>
                <a:cs typeface="Cambria"/>
              </a:rPr>
              <a:t>change</a:t>
            </a:r>
            <a:r>
              <a:rPr dirty="0" sz="2000" spc="190">
                <a:latin typeface="Cambria"/>
                <a:cs typeface="Cambria"/>
              </a:rPr>
              <a:t> </a:t>
            </a:r>
            <a:r>
              <a:rPr dirty="0" sz="2000" spc="-70">
                <a:latin typeface="Cambria"/>
                <a:cs typeface="Cambria"/>
              </a:rPr>
              <a:t>at</a:t>
            </a:r>
            <a:r>
              <a:rPr dirty="0" sz="2000" spc="300">
                <a:latin typeface="Cambria"/>
                <a:cs typeface="Cambria"/>
              </a:rPr>
              <a:t> </a:t>
            </a:r>
            <a:r>
              <a:rPr dirty="0" sz="2000" spc="-125">
                <a:latin typeface="Cambria"/>
                <a:cs typeface="Cambria"/>
              </a:rPr>
              <a:t>any</a:t>
            </a:r>
            <a:r>
              <a:rPr dirty="0" sz="2000" spc="190">
                <a:latin typeface="Cambria"/>
                <a:cs typeface="Cambria"/>
              </a:rPr>
              <a:t> </a:t>
            </a:r>
            <a:r>
              <a:rPr dirty="0" sz="2000" spc="-80">
                <a:latin typeface="Cambria"/>
                <a:cs typeface="Cambria"/>
              </a:rPr>
              <a:t>time</a:t>
            </a:r>
            <a:r>
              <a:rPr dirty="0" sz="2000" spc="280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based</a:t>
            </a:r>
            <a:r>
              <a:rPr dirty="0" sz="2000" spc="17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on </a:t>
            </a:r>
            <a:r>
              <a:rPr dirty="0" sz="2000" spc="-90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maŚket </a:t>
            </a:r>
            <a:r>
              <a:rPr dirty="0" sz="2000" spc="-110">
                <a:latin typeface="Cambria"/>
                <a:cs typeface="Cambria"/>
              </a:rPr>
              <a:t>and </a:t>
            </a:r>
            <a:r>
              <a:rPr dirty="0" sz="2000" spc="-135">
                <a:latin typeface="Cambria"/>
                <a:cs typeface="Cambria"/>
              </a:rPr>
              <a:t>otheŚ </a:t>
            </a:r>
            <a:r>
              <a:rPr dirty="0" sz="2000" spc="-75">
                <a:latin typeface="Cambria"/>
                <a:cs typeface="Cambria"/>
              </a:rPr>
              <a:t>conditions. </a:t>
            </a:r>
            <a:r>
              <a:rPr dirty="0" sz="2000" spc="-60">
                <a:latin typeface="Cambria"/>
                <a:cs typeface="Cambria"/>
              </a:rPr>
              <a:t>This </a:t>
            </a:r>
            <a:r>
              <a:rPr dirty="0" sz="2000" spc="-95">
                <a:latin typeface="Cambria"/>
                <a:cs typeface="Cambria"/>
              </a:rPr>
              <a:t>is </a:t>
            </a:r>
            <a:r>
              <a:rPr dirty="0" sz="2000" spc="-75">
                <a:latin typeface="Cambria"/>
                <a:cs typeface="Cambria"/>
              </a:rPr>
              <a:t>not </a:t>
            </a:r>
            <a:r>
              <a:rPr dirty="0" sz="2000" spc="-114">
                <a:latin typeface="Cambria"/>
                <a:cs typeface="Cambria"/>
              </a:rPr>
              <a:t>an </a:t>
            </a:r>
            <a:r>
              <a:rPr dirty="0" sz="2000" spc="-110">
                <a:latin typeface="Cambria"/>
                <a:cs typeface="Cambria"/>
              </a:rPr>
              <a:t>offeŚ </a:t>
            </a:r>
            <a:r>
              <a:rPr dirty="0" sz="2000" spc="-190">
                <a:latin typeface="Cambria"/>
                <a:cs typeface="Cambria"/>
              </a:rPr>
              <a:t>oŚ</a:t>
            </a:r>
            <a:r>
              <a:rPr dirty="0" sz="2000" spc="-185">
                <a:latin typeface="Cambria"/>
                <a:cs typeface="Cambria"/>
              </a:rPr>
              <a:t> </a:t>
            </a:r>
            <a:r>
              <a:rPr dirty="0" sz="2000" spc="-70">
                <a:latin typeface="Cambria"/>
                <a:cs typeface="Cambria"/>
              </a:rPr>
              <a:t>solicitation </a:t>
            </a:r>
            <a:r>
              <a:rPr dirty="0" sz="2000" spc="-130">
                <a:latin typeface="Cambria"/>
                <a:cs typeface="Cambria"/>
              </a:rPr>
              <a:t>foŚ </a:t>
            </a:r>
            <a:r>
              <a:rPr dirty="0" sz="2000" spc="-95">
                <a:latin typeface="Cambria"/>
                <a:cs typeface="Cambria"/>
              </a:rPr>
              <a:t>the </a:t>
            </a:r>
            <a:r>
              <a:rPr dirty="0" sz="2000" spc="-150">
                <a:latin typeface="Cambria"/>
                <a:cs typeface="Cambria"/>
              </a:rPr>
              <a:t>puŚchase </a:t>
            </a:r>
            <a:r>
              <a:rPr dirty="0" sz="2000" spc="-190">
                <a:latin typeface="Cambria"/>
                <a:cs typeface="Cambria"/>
              </a:rPr>
              <a:t>oŚ</a:t>
            </a:r>
            <a:r>
              <a:rPr dirty="0" sz="2000" spc="60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sale </a:t>
            </a:r>
            <a:r>
              <a:rPr dirty="0" sz="2000" spc="-50">
                <a:latin typeface="Cambria"/>
                <a:cs typeface="Cambria"/>
              </a:rPr>
              <a:t>of </a:t>
            </a:r>
            <a:r>
              <a:rPr dirty="0" sz="2000" spc="-45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any</a:t>
            </a:r>
            <a:r>
              <a:rPr dirty="0" sz="2000" spc="-114">
                <a:latin typeface="Cambria"/>
                <a:cs typeface="Cambria"/>
              </a:rPr>
              <a:t> </a:t>
            </a:r>
            <a:r>
              <a:rPr dirty="0" sz="2000" spc="-125">
                <a:latin typeface="Cambria"/>
                <a:cs typeface="Cambria"/>
              </a:rPr>
              <a:t>secuŚity</a:t>
            </a:r>
            <a:r>
              <a:rPr dirty="0" sz="2000" spc="-120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and</a:t>
            </a:r>
            <a:r>
              <a:rPr dirty="0" sz="2000" spc="-105">
                <a:latin typeface="Cambria"/>
                <a:cs typeface="Cambria"/>
              </a:rPr>
              <a:t> </a:t>
            </a:r>
            <a:r>
              <a:rPr dirty="0" sz="2000" spc="-114">
                <a:latin typeface="Cambria"/>
                <a:cs typeface="Cambria"/>
              </a:rPr>
              <a:t>should</a:t>
            </a:r>
            <a:r>
              <a:rPr dirty="0" sz="2000" spc="-110">
                <a:latin typeface="Cambria"/>
                <a:cs typeface="Cambria"/>
              </a:rPr>
              <a:t> </a:t>
            </a:r>
            <a:r>
              <a:rPr dirty="0" sz="2000" spc="-70">
                <a:latin typeface="Cambria"/>
                <a:cs typeface="Cambria"/>
              </a:rPr>
              <a:t>not</a:t>
            </a:r>
            <a:r>
              <a:rPr dirty="0" sz="2000" spc="-65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be</a:t>
            </a:r>
            <a:r>
              <a:rPr dirty="0" sz="2000" spc="-125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constŚued</a:t>
            </a:r>
            <a:r>
              <a:rPr dirty="0" sz="2000" spc="-125">
                <a:latin typeface="Cambria"/>
                <a:cs typeface="Cambria"/>
              </a:rPr>
              <a:t> </a:t>
            </a:r>
            <a:r>
              <a:rPr dirty="0" sz="2000" spc="-160">
                <a:latin typeface="Cambria"/>
                <a:cs typeface="Cambria"/>
              </a:rPr>
              <a:t>as</a:t>
            </a:r>
            <a:r>
              <a:rPr dirty="0" sz="2000" spc="-155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such.</a:t>
            </a:r>
            <a:r>
              <a:rPr dirty="0" sz="2000" spc="-100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RefeŚences</a:t>
            </a:r>
            <a:r>
              <a:rPr dirty="0" sz="2000" spc="-114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to </a:t>
            </a:r>
            <a:r>
              <a:rPr dirty="0" sz="2000" spc="-80">
                <a:latin typeface="Cambria"/>
                <a:cs typeface="Cambria"/>
              </a:rPr>
              <a:t>specific</a:t>
            </a:r>
            <a:r>
              <a:rPr dirty="0" sz="2000" spc="280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secuŚities</a:t>
            </a:r>
            <a:r>
              <a:rPr dirty="0" sz="2000" spc="200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and </a:t>
            </a:r>
            <a:r>
              <a:rPr dirty="0" sz="2000" spc="-114">
                <a:latin typeface="Cambria"/>
                <a:cs typeface="Cambria"/>
              </a:rPr>
              <a:t> </a:t>
            </a:r>
            <a:r>
              <a:rPr dirty="0" sz="2000" spc="-165">
                <a:latin typeface="Cambria"/>
                <a:cs typeface="Cambria"/>
              </a:rPr>
              <a:t>issueŚs</a:t>
            </a:r>
            <a:r>
              <a:rPr dirty="0" sz="2000" spc="-160">
                <a:latin typeface="Cambria"/>
                <a:cs typeface="Cambria"/>
              </a:rPr>
              <a:t> </a:t>
            </a:r>
            <a:r>
              <a:rPr dirty="0" sz="2000" spc="-195">
                <a:latin typeface="Cambria"/>
                <a:cs typeface="Cambria"/>
              </a:rPr>
              <a:t>aŚe</a:t>
            </a:r>
            <a:r>
              <a:rPr dirty="0" sz="2000" spc="-190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foŚ</a:t>
            </a:r>
            <a:r>
              <a:rPr dirty="0" sz="2000" spc="-125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illustŚative</a:t>
            </a:r>
            <a:r>
              <a:rPr dirty="0" sz="2000" spc="-90">
                <a:latin typeface="Cambria"/>
                <a:cs typeface="Cambria"/>
              </a:rPr>
              <a:t> </a:t>
            </a:r>
            <a:r>
              <a:rPr dirty="0" sz="2000" spc="-160">
                <a:latin typeface="Cambria"/>
                <a:cs typeface="Cambria"/>
              </a:rPr>
              <a:t>puŚposes</a:t>
            </a:r>
            <a:r>
              <a:rPr dirty="0" sz="2000" spc="-155">
                <a:latin typeface="Cambria"/>
                <a:cs typeface="Cambria"/>
              </a:rPr>
              <a:t> </a:t>
            </a:r>
            <a:r>
              <a:rPr dirty="0" sz="2000" spc="-90">
                <a:latin typeface="Cambria"/>
                <a:cs typeface="Cambria"/>
              </a:rPr>
              <a:t>only</a:t>
            </a:r>
            <a:r>
              <a:rPr dirty="0" sz="2000" spc="-85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and</a:t>
            </a:r>
            <a:r>
              <a:rPr dirty="0" sz="2000" spc="-105">
                <a:latin typeface="Cambria"/>
                <a:cs typeface="Cambria"/>
              </a:rPr>
              <a:t> </a:t>
            </a:r>
            <a:r>
              <a:rPr dirty="0" sz="2000" spc="-195">
                <a:latin typeface="Cambria"/>
                <a:cs typeface="Cambria"/>
              </a:rPr>
              <a:t>aŚe</a:t>
            </a:r>
            <a:r>
              <a:rPr dirty="0" sz="2000" spc="-190">
                <a:latin typeface="Cambria"/>
                <a:cs typeface="Cambria"/>
              </a:rPr>
              <a:t> </a:t>
            </a:r>
            <a:r>
              <a:rPr dirty="0" sz="2000" spc="-70">
                <a:latin typeface="Cambria"/>
                <a:cs typeface="Cambria"/>
              </a:rPr>
              <a:t>not </a:t>
            </a:r>
            <a:r>
              <a:rPr dirty="0" sz="2000" spc="-90">
                <a:latin typeface="Cambria"/>
                <a:cs typeface="Cambria"/>
              </a:rPr>
              <a:t>intended</a:t>
            </a:r>
            <a:r>
              <a:rPr dirty="0" sz="2000" spc="-85">
                <a:latin typeface="Cambria"/>
                <a:cs typeface="Cambria"/>
              </a:rPr>
              <a:t> </a:t>
            </a:r>
            <a:r>
              <a:rPr dirty="0" sz="2000" spc="-60">
                <a:latin typeface="Cambria"/>
                <a:cs typeface="Cambria"/>
              </a:rPr>
              <a:t>to </a:t>
            </a:r>
            <a:r>
              <a:rPr dirty="0" sz="2000" spc="-70">
                <a:latin typeface="Cambria"/>
                <a:cs typeface="Cambria"/>
              </a:rPr>
              <a:t>be, </a:t>
            </a:r>
            <a:r>
              <a:rPr dirty="0" sz="2000" spc="-114">
                <a:latin typeface="Cambria"/>
                <a:cs typeface="Cambria"/>
              </a:rPr>
              <a:t>and</a:t>
            </a:r>
            <a:r>
              <a:rPr dirty="0" sz="2000" spc="-110">
                <a:latin typeface="Cambria"/>
                <a:cs typeface="Cambria"/>
              </a:rPr>
              <a:t> </a:t>
            </a:r>
            <a:r>
              <a:rPr dirty="0" sz="2000" spc="-114">
                <a:latin typeface="Cambria"/>
                <a:cs typeface="Cambria"/>
              </a:rPr>
              <a:t>should</a:t>
            </a:r>
            <a:r>
              <a:rPr dirty="0" sz="2000" spc="-110">
                <a:latin typeface="Cambria"/>
                <a:cs typeface="Cambria"/>
              </a:rPr>
              <a:t> </a:t>
            </a:r>
            <a:r>
              <a:rPr dirty="0" sz="2000" spc="-75">
                <a:latin typeface="Cambria"/>
                <a:cs typeface="Cambria"/>
              </a:rPr>
              <a:t>not </a:t>
            </a:r>
            <a:r>
              <a:rPr dirty="0" sz="2000" spc="-125">
                <a:latin typeface="Cambria"/>
                <a:cs typeface="Cambria"/>
              </a:rPr>
              <a:t>be </a:t>
            </a:r>
            <a:r>
              <a:rPr dirty="0" sz="2000" spc="-120">
                <a:latin typeface="Cambria"/>
                <a:cs typeface="Cambria"/>
              </a:rPr>
              <a:t> inteŚpŚeted</a:t>
            </a:r>
            <a:r>
              <a:rPr dirty="0" sz="2000" spc="-5">
                <a:latin typeface="Cambria"/>
                <a:cs typeface="Cambria"/>
              </a:rPr>
              <a:t> </a:t>
            </a:r>
            <a:r>
              <a:rPr dirty="0" sz="2000" spc="-100">
                <a:latin typeface="Cambria"/>
                <a:cs typeface="Cambria"/>
              </a:rPr>
              <a:t>as,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Śecommendations</a:t>
            </a:r>
            <a:r>
              <a:rPr dirty="0" sz="2000" spc="-15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to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150">
                <a:latin typeface="Cambria"/>
                <a:cs typeface="Cambria"/>
              </a:rPr>
              <a:t>puŚchase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190">
                <a:latin typeface="Cambria"/>
                <a:cs typeface="Cambria"/>
              </a:rPr>
              <a:t>oŚ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sell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125">
                <a:latin typeface="Cambria"/>
                <a:cs typeface="Cambria"/>
              </a:rPr>
              <a:t>such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secuŚities.</a:t>
            </a:r>
            <a:endParaRPr sz="2000">
              <a:latin typeface="Cambria"/>
              <a:cs typeface="Cambria"/>
            </a:endParaRPr>
          </a:p>
          <a:p>
            <a:pPr algn="just" marL="354965" marR="6350" indent="-342900">
              <a:lnSpc>
                <a:spcPct val="100000"/>
              </a:lnSpc>
              <a:spcBef>
                <a:spcPts val="790"/>
              </a:spcBef>
              <a:buFont typeface="Symbol"/>
              <a:buChar char=""/>
              <a:tabLst>
                <a:tab pos="355600" algn="l"/>
              </a:tabLst>
            </a:pPr>
            <a:r>
              <a:rPr dirty="0" sz="2000" spc="-114">
                <a:latin typeface="Cambria"/>
                <a:cs typeface="Cambria"/>
              </a:rPr>
              <a:t>These</a:t>
            </a:r>
            <a:r>
              <a:rPr dirty="0" sz="2000" spc="-110">
                <a:latin typeface="Cambria"/>
                <a:cs typeface="Cambria"/>
              </a:rPr>
              <a:t> </a:t>
            </a:r>
            <a:r>
              <a:rPr dirty="0" sz="2000" spc="-125">
                <a:latin typeface="Cambria"/>
                <a:cs typeface="Cambria"/>
              </a:rPr>
              <a:t>mateŚials</a:t>
            </a:r>
            <a:r>
              <a:rPr dirty="0" sz="2000" spc="-120">
                <a:latin typeface="Cambria"/>
                <a:cs typeface="Cambria"/>
              </a:rPr>
              <a:t> </a:t>
            </a:r>
            <a:r>
              <a:rPr dirty="0" sz="2000" spc="-195">
                <a:latin typeface="Cambria"/>
                <a:cs typeface="Cambria"/>
              </a:rPr>
              <a:t>aŚe</a:t>
            </a:r>
            <a:r>
              <a:rPr dirty="0" sz="2000" spc="-190">
                <a:latin typeface="Cambria"/>
                <a:cs typeface="Cambria"/>
              </a:rPr>
              <a:t> </a:t>
            </a:r>
            <a:r>
              <a:rPr dirty="0" sz="2000" spc="-70">
                <a:latin typeface="Cambria"/>
                <a:cs typeface="Cambria"/>
              </a:rPr>
              <a:t>not</a:t>
            </a:r>
            <a:r>
              <a:rPr dirty="0" sz="2000" spc="-65">
                <a:latin typeface="Cambria"/>
                <a:cs typeface="Cambria"/>
              </a:rPr>
              <a:t> </a:t>
            </a:r>
            <a:r>
              <a:rPr dirty="0" sz="2000" spc="-90">
                <a:latin typeface="Cambria"/>
                <a:cs typeface="Cambria"/>
              </a:rPr>
              <a:t>intended</a:t>
            </a:r>
            <a:r>
              <a:rPr dirty="0" sz="2000" spc="-85">
                <a:latin typeface="Cambria"/>
                <a:cs typeface="Cambria"/>
              </a:rPr>
              <a:t> </a:t>
            </a:r>
            <a:r>
              <a:rPr dirty="0" sz="2000" spc="-125">
                <a:latin typeface="Cambria"/>
                <a:cs typeface="Cambria"/>
              </a:rPr>
              <a:t>foŚ</a:t>
            </a:r>
            <a:r>
              <a:rPr dirty="0" sz="2000" spc="-120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distŚibution</a:t>
            </a:r>
            <a:r>
              <a:rPr dirty="0" sz="2000" spc="-80">
                <a:latin typeface="Cambria"/>
                <a:cs typeface="Cambria"/>
              </a:rPr>
              <a:t> </a:t>
            </a:r>
            <a:r>
              <a:rPr dirty="0" sz="2000" spc="-60">
                <a:latin typeface="Cambria"/>
                <a:cs typeface="Cambria"/>
              </a:rPr>
              <a:t>to</a:t>
            </a:r>
            <a:r>
              <a:rPr dirty="0" sz="2000" spc="-55">
                <a:latin typeface="Cambria"/>
                <a:cs typeface="Cambria"/>
              </a:rPr>
              <a:t> </a:t>
            </a:r>
            <a:r>
              <a:rPr dirty="0" sz="2000" spc="-190">
                <a:latin typeface="Cambria"/>
                <a:cs typeface="Cambria"/>
              </a:rPr>
              <a:t>oŚ</a:t>
            </a:r>
            <a:r>
              <a:rPr dirty="0" sz="2000" spc="-185">
                <a:latin typeface="Cambria"/>
                <a:cs typeface="Cambria"/>
              </a:rPr>
              <a:t> </a:t>
            </a:r>
            <a:r>
              <a:rPr dirty="0" sz="2000" spc="-160">
                <a:latin typeface="Cambria"/>
                <a:cs typeface="Cambria"/>
              </a:rPr>
              <a:t>use</a:t>
            </a:r>
            <a:r>
              <a:rPr dirty="0" sz="2000" spc="-155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by</a:t>
            </a:r>
            <a:r>
              <a:rPr dirty="0" sz="2000" spc="235">
                <a:latin typeface="Cambria"/>
                <a:cs typeface="Cambria"/>
              </a:rPr>
              <a:t> </a:t>
            </a:r>
            <a:r>
              <a:rPr dirty="0" sz="2000" spc="-125">
                <a:latin typeface="Cambria"/>
                <a:cs typeface="Cambria"/>
              </a:rPr>
              <a:t>any</a:t>
            </a:r>
            <a:r>
              <a:rPr dirty="0" sz="2000" spc="195">
                <a:latin typeface="Cambria"/>
                <a:cs typeface="Cambria"/>
              </a:rPr>
              <a:t> </a:t>
            </a:r>
            <a:r>
              <a:rPr dirty="0" sz="2000" spc="-155">
                <a:latin typeface="Cambria"/>
                <a:cs typeface="Cambria"/>
              </a:rPr>
              <a:t>peŚson</a:t>
            </a:r>
            <a:r>
              <a:rPr dirty="0" sz="2000" spc="135">
                <a:latin typeface="Cambria"/>
                <a:cs typeface="Cambria"/>
              </a:rPr>
              <a:t> </a:t>
            </a:r>
            <a:r>
              <a:rPr dirty="0" sz="2000" spc="-45">
                <a:latin typeface="Cambria"/>
                <a:cs typeface="Cambria"/>
              </a:rPr>
              <a:t>in</a:t>
            </a:r>
            <a:r>
              <a:rPr dirty="0" sz="2000" spc="350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any </a:t>
            </a:r>
            <a:r>
              <a:rPr dirty="0" sz="2000" spc="-125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juŚisdiction</a:t>
            </a:r>
            <a:r>
              <a:rPr dirty="0" sz="2000" spc="-80">
                <a:latin typeface="Cambria"/>
                <a:cs typeface="Cambria"/>
              </a:rPr>
              <a:t> </a:t>
            </a:r>
            <a:r>
              <a:rPr dirty="0" sz="2000" spc="-190">
                <a:latin typeface="Cambria"/>
                <a:cs typeface="Cambria"/>
              </a:rPr>
              <a:t>wheŚe</a:t>
            </a:r>
            <a:r>
              <a:rPr dirty="0" sz="2000" spc="-185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such</a:t>
            </a:r>
            <a:r>
              <a:rPr dirty="0" sz="2000" spc="-125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distŚibution</a:t>
            </a:r>
            <a:r>
              <a:rPr dirty="0" sz="2000" spc="-80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would</a:t>
            </a:r>
            <a:r>
              <a:rPr dirty="0" sz="2000" spc="-114">
                <a:latin typeface="Cambria"/>
                <a:cs typeface="Cambria"/>
              </a:rPr>
              <a:t> </a:t>
            </a:r>
            <a:r>
              <a:rPr dirty="0" sz="2000" spc="-125">
                <a:latin typeface="Cambria"/>
                <a:cs typeface="Cambria"/>
              </a:rPr>
              <a:t>be</a:t>
            </a:r>
            <a:r>
              <a:rPr dirty="0" sz="2000" spc="-120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contŚaŚy</a:t>
            </a:r>
            <a:r>
              <a:rPr dirty="0" sz="2000" spc="-135">
                <a:latin typeface="Cambria"/>
                <a:cs typeface="Cambria"/>
              </a:rPr>
              <a:t> </a:t>
            </a:r>
            <a:r>
              <a:rPr dirty="0" sz="2000" spc="-60">
                <a:latin typeface="Cambria"/>
                <a:cs typeface="Cambria"/>
              </a:rPr>
              <a:t>to</a:t>
            </a:r>
            <a:r>
              <a:rPr dirty="0" sz="2000" spc="-55">
                <a:latin typeface="Cambria"/>
                <a:cs typeface="Cambria"/>
              </a:rPr>
              <a:t> </a:t>
            </a:r>
            <a:r>
              <a:rPr dirty="0" sz="2000" spc="-80">
                <a:latin typeface="Cambria"/>
                <a:cs typeface="Cambria"/>
              </a:rPr>
              <a:t>local</a:t>
            </a:r>
            <a:r>
              <a:rPr dirty="0" sz="2000" spc="-75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law</a:t>
            </a:r>
            <a:r>
              <a:rPr dirty="0" sz="2000" spc="-125">
                <a:latin typeface="Cambria"/>
                <a:cs typeface="Cambria"/>
              </a:rPr>
              <a:t> </a:t>
            </a:r>
            <a:r>
              <a:rPr dirty="0" sz="2000" spc="-190">
                <a:latin typeface="Cambria"/>
                <a:cs typeface="Cambria"/>
              </a:rPr>
              <a:t>oŚ</a:t>
            </a:r>
            <a:r>
              <a:rPr dirty="0" sz="2000" spc="-185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Śegulation.</a:t>
            </a:r>
            <a:r>
              <a:rPr dirty="0" sz="2000" spc="-100">
                <a:latin typeface="Cambria"/>
                <a:cs typeface="Cambria"/>
              </a:rPr>
              <a:t> </a:t>
            </a:r>
            <a:r>
              <a:rPr dirty="0" sz="2000" spc="-70">
                <a:latin typeface="Cambria"/>
                <a:cs typeface="Cambria"/>
              </a:rPr>
              <a:t>The </a:t>
            </a:r>
            <a:r>
              <a:rPr dirty="0" sz="2000" spc="-65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distŚibution</a:t>
            </a:r>
            <a:r>
              <a:rPr dirty="0" sz="2000" spc="-80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of</a:t>
            </a:r>
            <a:r>
              <a:rPr dirty="0" sz="2000" spc="-45">
                <a:latin typeface="Cambria"/>
                <a:cs typeface="Cambria"/>
              </a:rPr>
              <a:t> </a:t>
            </a:r>
            <a:r>
              <a:rPr dirty="0" sz="2000" spc="-80">
                <a:latin typeface="Cambria"/>
                <a:cs typeface="Cambria"/>
              </a:rPr>
              <a:t>this</a:t>
            </a:r>
            <a:r>
              <a:rPr dirty="0" sz="2000" spc="-75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document</a:t>
            </a:r>
            <a:r>
              <a:rPr dirty="0" sz="2000" spc="-100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in</a:t>
            </a:r>
            <a:r>
              <a:rPr dirty="0" sz="2000" spc="-50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ceŚtain</a:t>
            </a:r>
            <a:r>
              <a:rPr dirty="0" sz="2000" spc="-105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juŚisdictions</a:t>
            </a:r>
            <a:r>
              <a:rPr dirty="0" sz="2000" spc="254">
                <a:latin typeface="Cambria"/>
                <a:cs typeface="Cambria"/>
              </a:rPr>
              <a:t> </a:t>
            </a:r>
            <a:r>
              <a:rPr dirty="0" sz="2000" spc="-145">
                <a:latin typeface="Cambria"/>
                <a:cs typeface="Cambria"/>
              </a:rPr>
              <a:t>may</a:t>
            </a:r>
            <a:r>
              <a:rPr dirty="0" sz="2000" spc="155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be</a:t>
            </a:r>
            <a:r>
              <a:rPr dirty="0" sz="2000" spc="-125">
                <a:latin typeface="Cambria"/>
                <a:cs typeface="Cambria"/>
              </a:rPr>
              <a:t> ŚestŚicted</a:t>
            </a:r>
            <a:r>
              <a:rPr dirty="0" sz="2000" spc="-120">
                <a:latin typeface="Cambria"/>
                <a:cs typeface="Cambria"/>
              </a:rPr>
              <a:t> </a:t>
            </a:r>
            <a:r>
              <a:rPr dirty="0" sz="2000" spc="-190">
                <a:latin typeface="Cambria"/>
                <a:cs typeface="Cambria"/>
              </a:rPr>
              <a:t>oŚ</a:t>
            </a:r>
            <a:r>
              <a:rPr dirty="0" sz="2000" spc="65">
                <a:latin typeface="Cambria"/>
                <a:cs typeface="Cambria"/>
              </a:rPr>
              <a:t> </a:t>
            </a:r>
            <a:r>
              <a:rPr dirty="0" sz="2000" spc="-65">
                <a:latin typeface="Cambria"/>
                <a:cs typeface="Cambria"/>
              </a:rPr>
              <a:t>totally </a:t>
            </a:r>
            <a:r>
              <a:rPr dirty="0" sz="2000" spc="-6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pŚohibited</a:t>
            </a:r>
            <a:r>
              <a:rPr dirty="0" sz="2000" spc="-90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and</a:t>
            </a:r>
            <a:r>
              <a:rPr dirty="0" sz="2000" spc="-105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accoŚdingly,</a:t>
            </a:r>
            <a:r>
              <a:rPr dirty="0" sz="2000" spc="-90">
                <a:latin typeface="Cambria"/>
                <a:cs typeface="Cambria"/>
              </a:rPr>
              <a:t> </a:t>
            </a:r>
            <a:r>
              <a:rPr dirty="0" sz="2000" spc="-160">
                <a:latin typeface="Cambria"/>
                <a:cs typeface="Cambria"/>
              </a:rPr>
              <a:t>peŚsons</a:t>
            </a:r>
            <a:r>
              <a:rPr dirty="0" sz="2000" spc="-155">
                <a:latin typeface="Cambria"/>
                <a:cs typeface="Cambria"/>
              </a:rPr>
              <a:t> </a:t>
            </a:r>
            <a:r>
              <a:rPr dirty="0" sz="2000" spc="-150">
                <a:latin typeface="Cambria"/>
                <a:cs typeface="Cambria"/>
              </a:rPr>
              <a:t>who</a:t>
            </a:r>
            <a:r>
              <a:rPr dirty="0" sz="2000" spc="-145">
                <a:latin typeface="Cambria"/>
                <a:cs typeface="Cambria"/>
              </a:rPr>
              <a:t> </a:t>
            </a:r>
            <a:r>
              <a:rPr dirty="0" sz="2000" spc="-125">
                <a:latin typeface="Cambria"/>
                <a:cs typeface="Cambria"/>
              </a:rPr>
              <a:t>come</a:t>
            </a:r>
            <a:r>
              <a:rPr dirty="0" sz="2000" spc="-120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into</a:t>
            </a:r>
            <a:r>
              <a:rPr dirty="0" sz="2000" spc="-50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possession</a:t>
            </a:r>
            <a:r>
              <a:rPr dirty="0" sz="2000" spc="-130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of</a:t>
            </a:r>
            <a:r>
              <a:rPr dirty="0" sz="2000" spc="-45">
                <a:latin typeface="Cambria"/>
                <a:cs typeface="Cambria"/>
              </a:rPr>
              <a:t> </a:t>
            </a:r>
            <a:r>
              <a:rPr dirty="0" sz="2000" spc="-80">
                <a:latin typeface="Cambria"/>
                <a:cs typeface="Cambria"/>
              </a:rPr>
              <a:t>this</a:t>
            </a:r>
            <a:r>
              <a:rPr dirty="0" sz="2000" spc="-75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document</a:t>
            </a:r>
            <a:r>
              <a:rPr dirty="0" sz="2000" spc="229">
                <a:latin typeface="Cambria"/>
                <a:cs typeface="Cambria"/>
              </a:rPr>
              <a:t> </a:t>
            </a:r>
            <a:r>
              <a:rPr dirty="0" sz="2000" spc="-195">
                <a:latin typeface="Cambria"/>
                <a:cs typeface="Cambria"/>
              </a:rPr>
              <a:t>aŚe </a:t>
            </a:r>
            <a:r>
              <a:rPr dirty="0" sz="2000" spc="-190">
                <a:latin typeface="Cambria"/>
                <a:cs typeface="Cambria"/>
              </a:rPr>
              <a:t> </a:t>
            </a:r>
            <a:r>
              <a:rPr dirty="0" sz="2000" spc="-155">
                <a:latin typeface="Cambria"/>
                <a:cs typeface="Cambria"/>
              </a:rPr>
              <a:t>ŚequiŚed</a:t>
            </a:r>
            <a:r>
              <a:rPr dirty="0" sz="2000" spc="-5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to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infoŚm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themselves</a:t>
            </a:r>
            <a:r>
              <a:rPr dirty="0" sz="2000" spc="-15">
                <a:latin typeface="Cambria"/>
                <a:cs typeface="Cambria"/>
              </a:rPr>
              <a:t> </a:t>
            </a:r>
            <a:r>
              <a:rPr dirty="0" sz="2000" spc="-70">
                <a:latin typeface="Cambria"/>
                <a:cs typeface="Cambria"/>
              </a:rPr>
              <a:t>about,</a:t>
            </a:r>
            <a:r>
              <a:rPr dirty="0" sz="2000" spc="-5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and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to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165">
                <a:latin typeface="Cambria"/>
                <a:cs typeface="Cambria"/>
              </a:rPr>
              <a:t>obseŚve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any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125">
                <a:latin typeface="Cambria"/>
                <a:cs typeface="Cambria"/>
              </a:rPr>
              <a:t>such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114">
                <a:latin typeface="Cambria"/>
                <a:cs typeface="Cambria"/>
              </a:rPr>
              <a:t>ŚestŚictions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287000" cy="932815"/>
          </a:xfrm>
          <a:custGeom>
            <a:avLst/>
            <a:gdLst/>
            <a:ahLst/>
            <a:cxnLst/>
            <a:rect l="l" t="t" r="r" b="b"/>
            <a:pathLst>
              <a:path w="10287000" h="932815">
                <a:moveTo>
                  <a:pt x="10287000" y="0"/>
                </a:moveTo>
                <a:lnTo>
                  <a:pt x="0" y="0"/>
                </a:lnTo>
                <a:lnTo>
                  <a:pt x="0" y="932688"/>
                </a:lnTo>
                <a:lnTo>
                  <a:pt x="10287000" y="6108"/>
                </a:lnTo>
                <a:lnTo>
                  <a:pt x="10287000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60276" y="2171469"/>
            <a:ext cx="318008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30"/>
              <a:t>Contact </a:t>
            </a:r>
            <a:r>
              <a:rPr dirty="0" spc="-110"/>
              <a:t>InfoŚmation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56814" y="4949961"/>
            <a:ext cx="171449" cy="168274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860276" y="2944137"/>
            <a:ext cx="6766559" cy="3427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130">
                <a:latin typeface="Cambria"/>
                <a:cs typeface="Cambria"/>
              </a:rPr>
              <a:t>FoŚ</a:t>
            </a:r>
            <a:r>
              <a:rPr dirty="0" sz="2000" spc="40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InvestoŚs:</a:t>
            </a:r>
            <a:endParaRPr sz="2000">
              <a:latin typeface="Cambria"/>
              <a:cs typeface="Cambria"/>
            </a:endParaRPr>
          </a:p>
          <a:p>
            <a:pPr marL="12700" marR="3251200">
              <a:lnSpc>
                <a:spcPct val="100000"/>
              </a:lnSpc>
            </a:pPr>
            <a:r>
              <a:rPr dirty="0" sz="2000" spc="-75">
                <a:latin typeface="Cambria"/>
                <a:cs typeface="Cambria"/>
              </a:rPr>
              <a:t>E</a:t>
            </a:r>
            <a:r>
              <a:rPr dirty="0" sz="2000" spc="-145">
                <a:latin typeface="Cambria"/>
                <a:cs typeface="Cambria"/>
              </a:rPr>
              <a:t>m</a:t>
            </a:r>
            <a:r>
              <a:rPr dirty="0" sz="2000" spc="-140">
                <a:latin typeface="Cambria"/>
                <a:cs typeface="Cambria"/>
              </a:rPr>
              <a:t>a</a:t>
            </a:r>
            <a:r>
              <a:rPr dirty="0" sz="2000" spc="-5">
                <a:latin typeface="Cambria"/>
                <a:cs typeface="Cambria"/>
              </a:rPr>
              <a:t>i</a:t>
            </a:r>
            <a:r>
              <a:rPr dirty="0" sz="2000" spc="-30">
                <a:latin typeface="Cambria"/>
                <a:cs typeface="Cambria"/>
              </a:rPr>
              <a:t>l</a:t>
            </a:r>
            <a:r>
              <a:rPr dirty="0" sz="2000" spc="-140">
                <a:latin typeface="Cambria"/>
                <a:cs typeface="Cambria"/>
              </a:rPr>
              <a:t>: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5">
                <a:latin typeface="Cambria"/>
                <a:cs typeface="Cambria"/>
              </a:rPr>
              <a:t>i</a:t>
            </a:r>
            <a:r>
              <a:rPr dirty="0" sz="2000" spc="-85">
                <a:latin typeface="Cambria"/>
                <a:cs typeface="Cambria"/>
              </a:rPr>
              <a:t>n</a:t>
            </a:r>
            <a:r>
              <a:rPr dirty="0" sz="2000" spc="-150">
                <a:latin typeface="Cambria"/>
                <a:cs typeface="Cambria"/>
              </a:rPr>
              <a:t>v</a:t>
            </a:r>
            <a:r>
              <a:rPr dirty="0" sz="2000" spc="-185">
                <a:latin typeface="Cambria"/>
                <a:cs typeface="Cambria"/>
              </a:rPr>
              <a:t>e</a:t>
            </a:r>
            <a:r>
              <a:rPr dirty="0" sz="2000" spc="-175">
                <a:latin typeface="Cambria"/>
                <a:cs typeface="Cambria"/>
              </a:rPr>
              <a:t>s</a:t>
            </a:r>
            <a:r>
              <a:rPr dirty="0" sz="2000" spc="-10">
                <a:latin typeface="Cambria"/>
                <a:cs typeface="Cambria"/>
              </a:rPr>
              <a:t>t</a:t>
            </a:r>
            <a:r>
              <a:rPr dirty="0" sz="2000" spc="-195">
                <a:latin typeface="Cambria"/>
                <a:cs typeface="Cambria"/>
              </a:rPr>
              <a:t>o</a:t>
            </a:r>
            <a:r>
              <a:rPr dirty="0" sz="2000" spc="-175">
                <a:latin typeface="Cambria"/>
                <a:cs typeface="Cambria"/>
              </a:rPr>
              <a:t>Ś</a:t>
            </a:r>
            <a:r>
              <a:rPr dirty="0" sz="2000" spc="-335">
                <a:latin typeface="Cambria"/>
                <a:cs typeface="Cambria"/>
              </a:rPr>
              <a:t>@</a:t>
            </a:r>
            <a:r>
              <a:rPr dirty="0" sz="2000" spc="-145">
                <a:latin typeface="Cambria"/>
                <a:cs typeface="Cambria"/>
              </a:rPr>
              <a:t>m</a:t>
            </a:r>
            <a:r>
              <a:rPr dirty="0" sz="2000" spc="-220">
                <a:latin typeface="Cambria"/>
                <a:cs typeface="Cambria"/>
              </a:rPr>
              <a:t>e</a:t>
            </a:r>
            <a:r>
              <a:rPr dirty="0" sz="2000" spc="-210">
                <a:latin typeface="Cambria"/>
                <a:cs typeface="Cambria"/>
              </a:rPr>
              <a:t>Ś</a:t>
            </a:r>
            <a:r>
              <a:rPr dirty="0" sz="2000" spc="-5">
                <a:latin typeface="Cambria"/>
                <a:cs typeface="Cambria"/>
              </a:rPr>
              <a:t>i</a:t>
            </a:r>
            <a:r>
              <a:rPr dirty="0" sz="2000" spc="-195">
                <a:latin typeface="Cambria"/>
                <a:cs typeface="Cambria"/>
              </a:rPr>
              <a:t>s</a:t>
            </a:r>
            <a:r>
              <a:rPr dirty="0" sz="2000" spc="-5">
                <a:latin typeface="Cambria"/>
                <a:cs typeface="Cambria"/>
              </a:rPr>
              <a:t>i</a:t>
            </a:r>
            <a:r>
              <a:rPr dirty="0" sz="2000" spc="-195">
                <a:latin typeface="Cambria"/>
                <a:cs typeface="Cambria"/>
              </a:rPr>
              <a:t>s</a:t>
            </a:r>
            <a:r>
              <a:rPr dirty="0" sz="2000" spc="-210">
                <a:latin typeface="Cambria"/>
                <a:cs typeface="Cambria"/>
              </a:rPr>
              <a:t>w</a:t>
            </a:r>
            <a:r>
              <a:rPr dirty="0" sz="2000" spc="-155">
                <a:latin typeface="Cambria"/>
                <a:cs typeface="Cambria"/>
              </a:rPr>
              <a:t>ea</a:t>
            </a:r>
            <a:r>
              <a:rPr dirty="0" sz="2000" spc="-30">
                <a:latin typeface="Cambria"/>
                <a:cs typeface="Cambria"/>
              </a:rPr>
              <a:t>l</a:t>
            </a:r>
            <a:r>
              <a:rPr dirty="0" sz="2000" spc="-10">
                <a:latin typeface="Cambria"/>
                <a:cs typeface="Cambria"/>
              </a:rPr>
              <a:t>t</a:t>
            </a:r>
            <a:r>
              <a:rPr dirty="0" sz="2000" spc="-110">
                <a:latin typeface="Cambria"/>
                <a:cs typeface="Cambria"/>
              </a:rPr>
              <a:t>h</a:t>
            </a:r>
            <a:r>
              <a:rPr dirty="0" sz="2000" spc="-15">
                <a:latin typeface="Cambria"/>
                <a:cs typeface="Cambria"/>
              </a:rPr>
              <a:t>.</a:t>
            </a:r>
            <a:r>
              <a:rPr dirty="0" sz="2000" spc="-60">
                <a:latin typeface="Cambria"/>
                <a:cs typeface="Cambria"/>
              </a:rPr>
              <a:t>c</a:t>
            </a:r>
            <a:r>
              <a:rPr dirty="0" sz="2000" spc="-85">
                <a:latin typeface="Cambria"/>
                <a:cs typeface="Cambria"/>
              </a:rPr>
              <a:t>om  </a:t>
            </a:r>
            <a:r>
              <a:rPr dirty="0" sz="2000" spc="-50">
                <a:latin typeface="Cambria"/>
                <a:cs typeface="Cambria"/>
              </a:rPr>
              <a:t>P</a:t>
            </a:r>
            <a:r>
              <a:rPr dirty="0" sz="2000" spc="-110">
                <a:latin typeface="Cambria"/>
                <a:cs typeface="Cambria"/>
              </a:rPr>
              <a:t>h</a:t>
            </a:r>
            <a:r>
              <a:rPr dirty="0" sz="2000" spc="-95">
                <a:latin typeface="Cambria"/>
                <a:cs typeface="Cambria"/>
              </a:rPr>
              <a:t>o</a:t>
            </a:r>
            <a:r>
              <a:rPr dirty="0" sz="2000" spc="-105">
                <a:latin typeface="Cambria"/>
                <a:cs typeface="Cambria"/>
              </a:rPr>
              <a:t>n</a:t>
            </a:r>
            <a:r>
              <a:rPr dirty="0" sz="2000" spc="-155">
                <a:latin typeface="Cambria"/>
                <a:cs typeface="Cambria"/>
              </a:rPr>
              <a:t>e:</a:t>
            </a:r>
            <a:r>
              <a:rPr dirty="0" sz="2000" spc="30">
                <a:latin typeface="Cambria"/>
                <a:cs typeface="Cambria"/>
              </a:rPr>
              <a:t> </a:t>
            </a:r>
            <a:r>
              <a:rPr dirty="0" sz="2000" spc="-229">
                <a:latin typeface="Cambria"/>
                <a:cs typeface="Cambria"/>
              </a:rPr>
              <a:t>0</a:t>
            </a:r>
            <a:r>
              <a:rPr dirty="0" sz="2000" spc="-235">
                <a:latin typeface="Cambria"/>
                <a:cs typeface="Cambria"/>
              </a:rPr>
              <a:t>2</a:t>
            </a:r>
            <a:r>
              <a:rPr dirty="0" sz="2000" spc="-310">
                <a:latin typeface="Cambria"/>
                <a:cs typeface="Cambria"/>
              </a:rPr>
              <a:t>2</a:t>
            </a:r>
            <a:r>
              <a:rPr dirty="0" sz="2000" spc="-20">
                <a:latin typeface="Cambria"/>
                <a:cs typeface="Cambria"/>
              </a:rPr>
              <a:t>-</a:t>
            </a:r>
            <a:r>
              <a:rPr dirty="0" sz="2000">
                <a:latin typeface="Cambria"/>
                <a:cs typeface="Cambria"/>
              </a:rPr>
              <a:t> </a:t>
            </a:r>
            <a:r>
              <a:rPr dirty="0" sz="2000" spc="-215">
                <a:latin typeface="Cambria"/>
                <a:cs typeface="Cambria"/>
              </a:rPr>
              <a:t>4</a:t>
            </a:r>
            <a:r>
              <a:rPr dirty="0" sz="2000" spc="-195">
                <a:latin typeface="Cambria"/>
                <a:cs typeface="Cambria"/>
              </a:rPr>
              <a:t>97988</a:t>
            </a:r>
            <a:r>
              <a:rPr dirty="0" sz="2000" spc="-200">
                <a:latin typeface="Cambria"/>
                <a:cs typeface="Cambria"/>
              </a:rPr>
              <a:t>2</a:t>
            </a:r>
            <a:r>
              <a:rPr dirty="0" sz="2000" spc="-305">
                <a:latin typeface="Cambria"/>
                <a:cs typeface="Cambria"/>
              </a:rPr>
              <a:t>2</a:t>
            </a:r>
            <a:endParaRPr sz="2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u="sng" sz="2000" spc="-12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mbria"/>
                <a:cs typeface="Cambria"/>
                <a:hlinkClick r:id="rId3"/>
              </a:rPr>
              <a:t>www.meŚisiswealth.com</a:t>
            </a:r>
            <a:endParaRPr sz="20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dirty="0" sz="2000" spc="-95">
                <a:latin typeface="Cambria"/>
                <a:cs typeface="Cambria"/>
              </a:rPr>
              <a:t>CoŚpoŚate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15">
                <a:latin typeface="Cambria"/>
                <a:cs typeface="Cambria"/>
              </a:rPr>
              <a:t>Office:</a:t>
            </a:r>
            <a:endParaRPr sz="2000">
              <a:latin typeface="Cambria"/>
              <a:cs typeface="Cambria"/>
            </a:endParaRPr>
          </a:p>
          <a:p>
            <a:pPr marL="12700" marR="5080">
              <a:lnSpc>
                <a:spcPct val="100000"/>
              </a:lnSpc>
              <a:tabLst>
                <a:tab pos="4371340" algn="l"/>
              </a:tabLst>
            </a:pPr>
            <a:r>
              <a:rPr dirty="0" sz="2000" spc="-100">
                <a:latin typeface="Cambria"/>
                <a:cs typeface="Cambria"/>
              </a:rPr>
              <a:t>ffie</a:t>
            </a:r>
            <a:r>
              <a:rPr dirty="0" sz="2000" spc="-135">
                <a:latin typeface="Cambria"/>
                <a:cs typeface="Cambria"/>
              </a:rPr>
              <a:t>Ś</a:t>
            </a:r>
            <a:r>
              <a:rPr dirty="0" sz="2000" spc="-5">
                <a:latin typeface="Cambria"/>
                <a:cs typeface="Cambria"/>
              </a:rPr>
              <a:t>i</a:t>
            </a:r>
            <a:r>
              <a:rPr dirty="0" sz="2000" spc="-195">
                <a:latin typeface="Cambria"/>
                <a:cs typeface="Cambria"/>
              </a:rPr>
              <a:t>s</a:t>
            </a:r>
            <a:r>
              <a:rPr dirty="0" sz="2000" spc="-5">
                <a:latin typeface="Cambria"/>
                <a:cs typeface="Cambria"/>
              </a:rPr>
              <a:t>i</a:t>
            </a:r>
            <a:r>
              <a:rPr dirty="0" sz="2000" spc="-185">
                <a:latin typeface="Cambria"/>
                <a:cs typeface="Cambria"/>
              </a:rPr>
              <a:t>s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155">
                <a:latin typeface="Cambria"/>
                <a:cs typeface="Cambria"/>
              </a:rPr>
              <a:t>A</a:t>
            </a:r>
            <a:r>
              <a:rPr dirty="0" sz="2000" spc="-120">
                <a:latin typeface="Cambria"/>
                <a:cs typeface="Cambria"/>
              </a:rPr>
              <a:t>d</a:t>
            </a:r>
            <a:r>
              <a:rPr dirty="0" sz="2000" spc="-114">
                <a:latin typeface="Cambria"/>
                <a:cs typeface="Cambria"/>
              </a:rPr>
              <a:t>v</a:t>
            </a:r>
            <a:r>
              <a:rPr dirty="0" sz="2000" spc="-5">
                <a:latin typeface="Cambria"/>
                <a:cs typeface="Cambria"/>
              </a:rPr>
              <a:t>i</a:t>
            </a:r>
            <a:r>
              <a:rPr dirty="0" sz="2000" spc="-195">
                <a:latin typeface="Cambria"/>
                <a:cs typeface="Cambria"/>
              </a:rPr>
              <a:t>s</a:t>
            </a:r>
            <a:r>
              <a:rPr dirty="0" sz="2000" spc="-195">
                <a:latin typeface="Cambria"/>
                <a:cs typeface="Cambria"/>
              </a:rPr>
              <a:t>o</a:t>
            </a:r>
            <a:r>
              <a:rPr dirty="0" sz="2000" spc="-175">
                <a:latin typeface="Cambria"/>
                <a:cs typeface="Cambria"/>
              </a:rPr>
              <a:t>Ś</a:t>
            </a:r>
            <a:r>
              <a:rPr dirty="0" sz="2000" spc="-185">
                <a:latin typeface="Cambria"/>
                <a:cs typeface="Cambria"/>
              </a:rPr>
              <a:t>s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P</a:t>
            </a:r>
            <a:r>
              <a:rPr dirty="0" sz="2000" spc="-150">
                <a:latin typeface="Cambria"/>
                <a:cs typeface="Cambria"/>
              </a:rPr>
              <a:t>v</a:t>
            </a:r>
            <a:r>
              <a:rPr dirty="0" sz="2000">
                <a:latin typeface="Cambria"/>
                <a:cs typeface="Cambria"/>
              </a:rPr>
              <a:t>t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10">
                <a:latin typeface="Cambria"/>
                <a:cs typeface="Cambria"/>
              </a:rPr>
              <a:t>L</a:t>
            </a:r>
            <a:r>
              <a:rPr dirty="0" sz="2000" spc="-10">
                <a:latin typeface="Cambria"/>
                <a:cs typeface="Cambria"/>
              </a:rPr>
              <a:t>t</a:t>
            </a:r>
            <a:r>
              <a:rPr dirty="0" sz="2000" spc="-25">
                <a:latin typeface="Cambria"/>
                <a:cs typeface="Cambria"/>
              </a:rPr>
              <a:t>d,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225">
                <a:latin typeface="Cambria"/>
                <a:cs typeface="Cambria"/>
              </a:rPr>
              <a:t>O</a:t>
            </a:r>
            <a:r>
              <a:rPr dirty="0" sz="2000" spc="-85">
                <a:latin typeface="Cambria"/>
                <a:cs typeface="Cambria"/>
              </a:rPr>
              <a:t>n</a:t>
            </a:r>
            <a:r>
              <a:rPr dirty="0" sz="2000" spc="-165">
                <a:latin typeface="Cambria"/>
                <a:cs typeface="Cambria"/>
              </a:rPr>
              <a:t>e</a:t>
            </a:r>
            <a:r>
              <a:rPr dirty="0" sz="2000" spc="30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B</a:t>
            </a:r>
            <a:r>
              <a:rPr dirty="0" sz="2000" spc="45">
                <a:latin typeface="Cambria"/>
                <a:cs typeface="Cambria"/>
              </a:rPr>
              <a:t>K</a:t>
            </a:r>
            <a:r>
              <a:rPr dirty="0" sz="2000" spc="125">
                <a:latin typeface="Cambria"/>
                <a:cs typeface="Cambria"/>
              </a:rPr>
              <a:t>C,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105">
                <a:latin typeface="Cambria"/>
                <a:cs typeface="Cambria"/>
              </a:rPr>
              <a:t>U</a:t>
            </a:r>
            <a:r>
              <a:rPr dirty="0" sz="2000" spc="-85">
                <a:latin typeface="Cambria"/>
                <a:cs typeface="Cambria"/>
              </a:rPr>
              <a:t>n</a:t>
            </a:r>
            <a:r>
              <a:rPr dirty="0" sz="2000" spc="-5">
                <a:latin typeface="Cambria"/>
                <a:cs typeface="Cambria"/>
              </a:rPr>
              <a:t>i</a:t>
            </a:r>
            <a:r>
              <a:rPr dirty="0" sz="2000">
                <a:latin typeface="Cambria"/>
                <a:cs typeface="Cambria"/>
              </a:rPr>
              <a:t>t</a:t>
            </a:r>
            <a:r>
              <a:rPr dirty="0" sz="2000">
                <a:latin typeface="Cambria"/>
                <a:cs typeface="Cambria"/>
              </a:rPr>
              <a:t>	</a:t>
            </a:r>
            <a:r>
              <a:rPr dirty="0" sz="2000" spc="-110">
                <a:latin typeface="Cambria"/>
                <a:cs typeface="Cambria"/>
              </a:rPr>
              <a:t>o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295">
                <a:latin typeface="Cambria"/>
                <a:cs typeface="Cambria"/>
              </a:rPr>
              <a:t>5</a:t>
            </a:r>
            <a:r>
              <a:rPr dirty="0" sz="2000" spc="-180">
                <a:latin typeface="Cambria"/>
                <a:cs typeface="Cambria"/>
              </a:rPr>
              <a:t>0</a:t>
            </a:r>
            <a:r>
              <a:rPr dirty="0" sz="2000" spc="-185">
                <a:latin typeface="Cambria"/>
                <a:cs typeface="Cambria"/>
              </a:rPr>
              <a:t>4</a:t>
            </a:r>
            <a:r>
              <a:rPr dirty="0" sz="2000" spc="30">
                <a:latin typeface="Cambria"/>
                <a:cs typeface="Cambria"/>
              </a:rPr>
              <a:t>,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215">
                <a:latin typeface="Cambria"/>
                <a:cs typeface="Cambria"/>
              </a:rPr>
              <a:t>C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10">
                <a:latin typeface="Cambria"/>
                <a:cs typeface="Cambria"/>
              </a:rPr>
              <a:t>W</a:t>
            </a:r>
            <a:r>
              <a:rPr dirty="0" sz="2000" spc="-5">
                <a:latin typeface="Cambria"/>
                <a:cs typeface="Cambria"/>
              </a:rPr>
              <a:t>i</a:t>
            </a:r>
            <a:r>
              <a:rPr dirty="0" sz="2000" spc="-90">
                <a:latin typeface="Cambria"/>
                <a:cs typeface="Cambria"/>
              </a:rPr>
              <a:t>n</a:t>
            </a:r>
            <a:r>
              <a:rPr dirty="0" sz="2000" spc="-130">
                <a:latin typeface="Cambria"/>
                <a:cs typeface="Cambria"/>
              </a:rPr>
              <a:t>g</a:t>
            </a:r>
            <a:r>
              <a:rPr dirty="0" sz="2000" spc="30">
                <a:latin typeface="Cambria"/>
                <a:cs typeface="Cambria"/>
              </a:rPr>
              <a:t>,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204">
                <a:latin typeface="Cambria"/>
                <a:cs typeface="Cambria"/>
              </a:rPr>
              <a:t>G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B</a:t>
            </a:r>
            <a:r>
              <a:rPr dirty="0" sz="2000" spc="-30">
                <a:latin typeface="Cambria"/>
                <a:cs typeface="Cambria"/>
              </a:rPr>
              <a:t>l</a:t>
            </a:r>
            <a:r>
              <a:rPr dirty="0" sz="2000" spc="-95">
                <a:latin typeface="Cambria"/>
                <a:cs typeface="Cambria"/>
              </a:rPr>
              <a:t>o</a:t>
            </a:r>
            <a:r>
              <a:rPr dirty="0" sz="2000" spc="-70">
                <a:latin typeface="Cambria"/>
                <a:cs typeface="Cambria"/>
              </a:rPr>
              <a:t>c</a:t>
            </a:r>
            <a:r>
              <a:rPr dirty="0" sz="2000" spc="-65">
                <a:latin typeface="Cambria"/>
                <a:cs typeface="Cambria"/>
              </a:rPr>
              <a:t>k</a:t>
            </a:r>
            <a:r>
              <a:rPr dirty="0" sz="2000" spc="35">
                <a:latin typeface="Cambria"/>
                <a:cs typeface="Cambria"/>
              </a:rPr>
              <a:t>,  </a:t>
            </a:r>
            <a:r>
              <a:rPr dirty="0" sz="2000" spc="-110">
                <a:latin typeface="Cambria"/>
                <a:cs typeface="Cambria"/>
              </a:rPr>
              <a:t>B</a:t>
            </a:r>
            <a:r>
              <a:rPr dirty="0" sz="2000" spc="-105">
                <a:latin typeface="Cambria"/>
                <a:cs typeface="Cambria"/>
              </a:rPr>
              <a:t>and</a:t>
            </a:r>
            <a:r>
              <a:rPr dirty="0" sz="2000" spc="-265">
                <a:latin typeface="Cambria"/>
                <a:cs typeface="Cambria"/>
              </a:rPr>
              <a:t>Ś</a:t>
            </a:r>
            <a:r>
              <a:rPr dirty="0" sz="2000" spc="-140">
                <a:latin typeface="Cambria"/>
                <a:cs typeface="Cambria"/>
              </a:rPr>
              <a:t>a</a:t>
            </a:r>
            <a:r>
              <a:rPr dirty="0" sz="2000">
                <a:latin typeface="Cambria"/>
                <a:cs typeface="Cambria"/>
              </a:rPr>
              <a:t> </a:t>
            </a:r>
            <a:r>
              <a:rPr dirty="0" sz="2000" spc="45">
                <a:latin typeface="Cambria"/>
                <a:cs typeface="Cambria"/>
              </a:rPr>
              <a:t>K</a:t>
            </a:r>
            <a:r>
              <a:rPr dirty="0" sz="2000" spc="-125">
                <a:latin typeface="Cambria"/>
                <a:cs typeface="Cambria"/>
              </a:rPr>
              <a:t>u</a:t>
            </a:r>
            <a:r>
              <a:rPr dirty="0" sz="2000" spc="-265">
                <a:latin typeface="Cambria"/>
                <a:cs typeface="Cambria"/>
              </a:rPr>
              <a:t>Ś</a:t>
            </a:r>
            <a:r>
              <a:rPr dirty="0" sz="2000" spc="-30">
                <a:latin typeface="Cambria"/>
                <a:cs typeface="Cambria"/>
              </a:rPr>
              <a:t>l</a:t>
            </a:r>
            <a:r>
              <a:rPr dirty="0" sz="2000" spc="-140">
                <a:latin typeface="Cambria"/>
                <a:cs typeface="Cambria"/>
              </a:rPr>
              <a:t>a</a:t>
            </a:r>
            <a:r>
              <a:rPr dirty="0" sz="2000">
                <a:latin typeface="Cambria"/>
                <a:cs typeface="Cambria"/>
              </a:rPr>
              <a:t> </a:t>
            </a:r>
            <a:r>
              <a:rPr dirty="0" sz="2000" spc="215">
                <a:latin typeface="Cambria"/>
                <a:cs typeface="Cambria"/>
              </a:rPr>
              <a:t>C</a:t>
            </a:r>
            <a:r>
              <a:rPr dirty="0" sz="2000" spc="-110">
                <a:latin typeface="Cambria"/>
                <a:cs typeface="Cambria"/>
              </a:rPr>
              <a:t>o</a:t>
            </a:r>
            <a:r>
              <a:rPr dirty="0" sz="2000" spc="-140">
                <a:latin typeface="Cambria"/>
                <a:cs typeface="Cambria"/>
              </a:rPr>
              <a:t>m</a:t>
            </a:r>
            <a:r>
              <a:rPr dirty="0" sz="2000" spc="-100">
                <a:latin typeface="Cambria"/>
                <a:cs typeface="Cambria"/>
              </a:rPr>
              <a:t>p</a:t>
            </a:r>
            <a:r>
              <a:rPr dirty="0" sz="2000" spc="-30">
                <a:latin typeface="Cambria"/>
                <a:cs typeface="Cambria"/>
              </a:rPr>
              <a:t>l</a:t>
            </a:r>
            <a:r>
              <a:rPr dirty="0" sz="2000" spc="-165">
                <a:latin typeface="Cambria"/>
                <a:cs typeface="Cambria"/>
              </a:rPr>
              <a:t>e</a:t>
            </a:r>
            <a:r>
              <a:rPr dirty="0" sz="2000" spc="-95">
                <a:latin typeface="Cambria"/>
                <a:cs typeface="Cambria"/>
              </a:rPr>
              <a:t>x</a:t>
            </a:r>
            <a:r>
              <a:rPr dirty="0" sz="2000" spc="30">
                <a:latin typeface="Cambria"/>
                <a:cs typeface="Cambria"/>
              </a:rPr>
              <a:t>,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B</a:t>
            </a:r>
            <a:r>
              <a:rPr dirty="0" sz="2000" spc="-105">
                <a:latin typeface="Cambria"/>
                <a:cs typeface="Cambria"/>
              </a:rPr>
              <a:t>and</a:t>
            </a:r>
            <a:r>
              <a:rPr dirty="0" sz="2000" spc="-265">
                <a:latin typeface="Cambria"/>
                <a:cs typeface="Cambria"/>
              </a:rPr>
              <a:t>Ś</a:t>
            </a:r>
            <a:r>
              <a:rPr dirty="0" sz="2000" spc="-140">
                <a:latin typeface="Cambria"/>
                <a:cs typeface="Cambria"/>
              </a:rPr>
              <a:t>a</a:t>
            </a:r>
            <a:r>
              <a:rPr dirty="0" sz="2000">
                <a:latin typeface="Cambria"/>
                <a:cs typeface="Cambria"/>
              </a:rPr>
              <a:t> </a:t>
            </a:r>
            <a:r>
              <a:rPr dirty="0" sz="2000" spc="-75">
                <a:latin typeface="Cambria"/>
                <a:cs typeface="Cambria"/>
              </a:rPr>
              <a:t>E</a:t>
            </a:r>
            <a:r>
              <a:rPr dirty="0" sz="2000" spc="-170">
                <a:latin typeface="Cambria"/>
                <a:cs typeface="Cambria"/>
              </a:rPr>
              <a:t>a</a:t>
            </a:r>
            <a:r>
              <a:rPr dirty="0" sz="2000" spc="-160">
                <a:latin typeface="Cambria"/>
                <a:cs typeface="Cambria"/>
              </a:rPr>
              <a:t>s</a:t>
            </a:r>
            <a:r>
              <a:rPr dirty="0" sz="2000" spc="-10">
                <a:latin typeface="Cambria"/>
                <a:cs typeface="Cambria"/>
              </a:rPr>
              <a:t>t</a:t>
            </a:r>
            <a:r>
              <a:rPr dirty="0" sz="2000" spc="30">
                <a:latin typeface="Cambria"/>
                <a:cs typeface="Cambria"/>
              </a:rPr>
              <a:t>,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-35">
                <a:latin typeface="Cambria"/>
                <a:cs typeface="Cambria"/>
              </a:rPr>
              <a:t>ffi</a:t>
            </a:r>
            <a:r>
              <a:rPr dirty="0" sz="2000" spc="-125">
                <a:latin typeface="Cambria"/>
                <a:cs typeface="Cambria"/>
              </a:rPr>
              <a:t>u</a:t>
            </a:r>
            <a:r>
              <a:rPr dirty="0" sz="2000" spc="-110">
                <a:latin typeface="Cambria"/>
                <a:cs typeface="Cambria"/>
              </a:rPr>
              <a:t>mb</a:t>
            </a:r>
            <a:r>
              <a:rPr dirty="0" sz="2000" spc="-75">
                <a:latin typeface="Cambria"/>
                <a:cs typeface="Cambria"/>
              </a:rPr>
              <a:t>ai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30">
                <a:latin typeface="Cambria"/>
                <a:cs typeface="Cambria"/>
              </a:rPr>
              <a:t>–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215">
                <a:latin typeface="Cambria"/>
                <a:cs typeface="Cambria"/>
              </a:rPr>
              <a:t>4</a:t>
            </a:r>
            <a:r>
              <a:rPr dirty="0" sz="2000" spc="-190">
                <a:latin typeface="Cambria"/>
                <a:cs typeface="Cambria"/>
              </a:rPr>
              <a:t>000</a:t>
            </a:r>
            <a:r>
              <a:rPr dirty="0" sz="2000" spc="-195">
                <a:latin typeface="Cambria"/>
                <a:cs typeface="Cambria"/>
              </a:rPr>
              <a:t>5</a:t>
            </a:r>
            <a:r>
              <a:rPr dirty="0" sz="2000" spc="-445">
                <a:latin typeface="Cambria"/>
                <a:cs typeface="Cambria"/>
              </a:rPr>
              <a:t>1</a:t>
            </a:r>
            <a:endParaRPr sz="20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5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dirty="0" sz="2000" spc="-50">
                <a:latin typeface="Cambria"/>
                <a:cs typeface="Cambria"/>
              </a:rPr>
              <a:t>OuŚ</a:t>
            </a:r>
            <a:r>
              <a:rPr dirty="0" sz="2000" spc="45">
                <a:latin typeface="Cambria"/>
                <a:cs typeface="Cambria"/>
              </a:rPr>
              <a:t> </a:t>
            </a:r>
            <a:r>
              <a:rPr dirty="0" sz="2000" spc="-125">
                <a:latin typeface="Cambria"/>
                <a:cs typeface="Cambria"/>
              </a:rPr>
              <a:t>PŚesence:</a:t>
            </a:r>
            <a:endParaRPr sz="2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dirty="0" sz="2000" spc="-35">
                <a:latin typeface="Cambria"/>
                <a:cs typeface="Cambria"/>
              </a:rPr>
              <a:t>ffi</a:t>
            </a:r>
            <a:r>
              <a:rPr dirty="0" sz="2000" spc="-135">
                <a:latin typeface="Cambria"/>
                <a:cs typeface="Cambria"/>
              </a:rPr>
              <a:t>um</a:t>
            </a:r>
            <a:r>
              <a:rPr dirty="0" sz="2000" spc="-110">
                <a:latin typeface="Cambria"/>
                <a:cs typeface="Cambria"/>
              </a:rPr>
              <a:t>ba</a:t>
            </a:r>
            <a:r>
              <a:rPr dirty="0" sz="2000" spc="-5">
                <a:latin typeface="Cambria"/>
                <a:cs typeface="Cambria"/>
              </a:rPr>
              <a:t>i</a:t>
            </a:r>
            <a:r>
              <a:rPr dirty="0" sz="2000" spc="40">
                <a:latin typeface="Cambria"/>
                <a:cs typeface="Cambria"/>
              </a:rPr>
              <a:t> </a:t>
            </a:r>
            <a:r>
              <a:rPr dirty="0" sz="2000" spc="-300">
                <a:latin typeface="Cambria"/>
                <a:cs typeface="Cambria"/>
              </a:rPr>
              <a:t>|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De</a:t>
            </a:r>
            <a:r>
              <a:rPr dirty="0" sz="2000" spc="-50">
                <a:latin typeface="Cambria"/>
                <a:cs typeface="Cambria"/>
              </a:rPr>
              <a:t>lhi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-300">
                <a:latin typeface="Cambria"/>
                <a:cs typeface="Cambria"/>
              </a:rPr>
              <a:t>|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B</a:t>
            </a:r>
            <a:r>
              <a:rPr dirty="0" sz="2000" spc="-165">
                <a:latin typeface="Cambria"/>
                <a:cs typeface="Cambria"/>
              </a:rPr>
              <a:t>e</a:t>
            </a:r>
            <a:r>
              <a:rPr dirty="0" sz="2000" spc="-85">
                <a:latin typeface="Cambria"/>
                <a:cs typeface="Cambria"/>
              </a:rPr>
              <a:t>n</a:t>
            </a:r>
            <a:r>
              <a:rPr dirty="0" sz="2000" spc="-130">
                <a:latin typeface="Cambria"/>
                <a:cs typeface="Cambria"/>
              </a:rPr>
              <a:t>g</a:t>
            </a:r>
            <a:r>
              <a:rPr dirty="0" sz="2000" spc="-140">
                <a:latin typeface="Cambria"/>
                <a:cs typeface="Cambria"/>
              </a:rPr>
              <a:t>a</a:t>
            </a:r>
            <a:r>
              <a:rPr dirty="0" sz="2000" spc="-135">
                <a:latin typeface="Cambria"/>
                <a:cs typeface="Cambria"/>
              </a:rPr>
              <a:t>lu</a:t>
            </a:r>
            <a:r>
              <a:rPr dirty="0" sz="2000" spc="-150">
                <a:latin typeface="Cambria"/>
                <a:cs typeface="Cambria"/>
              </a:rPr>
              <a:t>Ś</a:t>
            </a:r>
            <a:r>
              <a:rPr dirty="0" sz="2000" spc="-125">
                <a:latin typeface="Cambria"/>
                <a:cs typeface="Cambria"/>
              </a:rPr>
              <a:t>u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300">
                <a:latin typeface="Cambria"/>
                <a:cs typeface="Cambria"/>
              </a:rPr>
              <a:t>|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P</a:t>
            </a:r>
            <a:r>
              <a:rPr dirty="0" sz="2000" spc="-105">
                <a:latin typeface="Cambria"/>
                <a:cs typeface="Cambria"/>
              </a:rPr>
              <a:t>u</a:t>
            </a:r>
            <a:r>
              <a:rPr dirty="0" sz="2000" spc="-110">
                <a:latin typeface="Cambria"/>
                <a:cs typeface="Cambria"/>
              </a:rPr>
              <a:t>n</a:t>
            </a:r>
            <a:r>
              <a:rPr dirty="0" sz="2000" spc="-165">
                <a:latin typeface="Cambria"/>
                <a:cs typeface="Cambria"/>
              </a:rPr>
              <a:t>e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-3175" y="4408804"/>
            <a:ext cx="10294620" cy="5878195"/>
            <a:chOff x="-3175" y="4408804"/>
            <a:chExt cx="10294620" cy="5878195"/>
          </a:xfrm>
        </p:grpSpPr>
        <p:sp>
          <p:nvSpPr>
            <p:cNvPr id="7" name="object 7"/>
            <p:cNvSpPr/>
            <p:nvPr/>
          </p:nvSpPr>
          <p:spPr>
            <a:xfrm>
              <a:off x="0" y="4844072"/>
              <a:ext cx="10287000" cy="5443220"/>
            </a:xfrm>
            <a:custGeom>
              <a:avLst/>
              <a:gdLst/>
              <a:ahLst/>
              <a:cxnLst/>
              <a:rect l="l" t="t" r="r" b="b"/>
              <a:pathLst>
                <a:path w="10287000" h="5443220">
                  <a:moveTo>
                    <a:pt x="10287000" y="0"/>
                  </a:moveTo>
                  <a:lnTo>
                    <a:pt x="0" y="5442927"/>
                  </a:lnTo>
                  <a:lnTo>
                    <a:pt x="10287000" y="5442927"/>
                  </a:lnTo>
                  <a:lnTo>
                    <a:pt x="10287000" y="0"/>
                  </a:lnTo>
                  <a:close/>
                </a:path>
              </a:pathLst>
            </a:custGeom>
            <a:solidFill>
              <a:srgbClr val="ACBDB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0" y="4411979"/>
              <a:ext cx="10288270" cy="5469255"/>
            </a:xfrm>
            <a:custGeom>
              <a:avLst/>
              <a:gdLst/>
              <a:ahLst/>
              <a:cxnLst/>
              <a:rect l="l" t="t" r="r" b="b"/>
              <a:pathLst>
                <a:path w="10288270" h="5469255">
                  <a:moveTo>
                    <a:pt x="10287990" y="0"/>
                  </a:moveTo>
                  <a:lnTo>
                    <a:pt x="0" y="5468759"/>
                  </a:lnTo>
                </a:path>
              </a:pathLst>
            </a:custGeom>
            <a:ln w="6350">
              <a:solidFill>
                <a:srgbClr val="EC7C3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02154" y="8478912"/>
              <a:ext cx="171449" cy="168274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6379929" y="7906873"/>
            <a:ext cx="3341370" cy="1895475"/>
          </a:xfrm>
          <a:prstGeom prst="rect">
            <a:avLst/>
          </a:prstGeom>
        </p:spPr>
        <p:txBody>
          <a:bodyPr wrap="square" lIns="0" tIns="93980" rIns="0" bIns="0" rtlCol="0" vert="horz">
            <a:spAutoFit/>
          </a:bodyPr>
          <a:lstStyle/>
          <a:p>
            <a:pPr marL="31750">
              <a:lnSpc>
                <a:spcPct val="100000"/>
              </a:lnSpc>
              <a:spcBef>
                <a:spcPts val="740"/>
              </a:spcBef>
            </a:pPr>
            <a:r>
              <a:rPr dirty="0" sz="2000" spc="-85">
                <a:latin typeface="Cambria"/>
                <a:cs typeface="Cambria"/>
              </a:rPr>
              <a:t>AuthoŚs:</a:t>
            </a:r>
            <a:endParaRPr sz="2000">
              <a:latin typeface="Cambria"/>
              <a:cs typeface="Cambria"/>
            </a:endParaRPr>
          </a:p>
          <a:p>
            <a:pPr marL="12700" marR="5080" indent="184150">
              <a:lnSpc>
                <a:spcPts val="2160"/>
              </a:lnSpc>
              <a:spcBef>
                <a:spcPts val="910"/>
              </a:spcBef>
            </a:pPr>
            <a:r>
              <a:rPr dirty="0" sz="2000" spc="-204">
                <a:latin typeface="Cambria"/>
                <a:cs typeface="Cambria"/>
              </a:rPr>
              <a:t>a</a:t>
            </a:r>
            <a:r>
              <a:rPr dirty="0" sz="2000" spc="-200">
                <a:latin typeface="Cambria"/>
                <a:cs typeface="Cambria"/>
              </a:rPr>
              <a:t>Ś</a:t>
            </a:r>
            <a:r>
              <a:rPr dirty="0" sz="2000" spc="-165">
                <a:latin typeface="Cambria"/>
                <a:cs typeface="Cambria"/>
              </a:rPr>
              <a:t>e</a:t>
            </a:r>
            <a:r>
              <a:rPr dirty="0" sz="2000" spc="-195">
                <a:latin typeface="Cambria"/>
                <a:cs typeface="Cambria"/>
              </a:rPr>
              <a:t>s</a:t>
            </a:r>
            <a:r>
              <a:rPr dirty="0" sz="2000" spc="-110">
                <a:latin typeface="Cambria"/>
                <a:cs typeface="Cambria"/>
              </a:rPr>
              <a:t>h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B</a:t>
            </a:r>
            <a:r>
              <a:rPr dirty="0" sz="2000" spc="-125">
                <a:latin typeface="Cambria"/>
                <a:cs typeface="Cambria"/>
              </a:rPr>
              <a:t>u</a:t>
            </a:r>
            <a:r>
              <a:rPr dirty="0" sz="2000" spc="-30">
                <a:latin typeface="Cambria"/>
                <a:cs typeface="Cambria"/>
              </a:rPr>
              <a:t>l</a:t>
            </a:r>
            <a:r>
              <a:rPr dirty="0" sz="2000" spc="-60">
                <a:latin typeface="Cambria"/>
                <a:cs typeface="Cambria"/>
              </a:rPr>
              <a:t>c</a:t>
            </a:r>
            <a:r>
              <a:rPr dirty="0" sz="2000" spc="-110">
                <a:latin typeface="Cambria"/>
                <a:cs typeface="Cambria"/>
              </a:rPr>
              <a:t>h</a:t>
            </a:r>
            <a:r>
              <a:rPr dirty="0" sz="2000" spc="-105">
                <a:latin typeface="Cambria"/>
                <a:cs typeface="Cambria"/>
              </a:rPr>
              <a:t>and</a:t>
            </a:r>
            <a:r>
              <a:rPr dirty="0" sz="2000" spc="-80">
                <a:latin typeface="Cambria"/>
                <a:cs typeface="Cambria"/>
              </a:rPr>
              <a:t>ani</a:t>
            </a:r>
            <a:r>
              <a:rPr dirty="0" sz="2000" spc="30">
                <a:latin typeface="Cambria"/>
                <a:cs typeface="Cambria"/>
              </a:rPr>
              <a:t>,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215">
                <a:latin typeface="Cambria"/>
                <a:cs typeface="Cambria"/>
              </a:rPr>
              <a:t>C</a:t>
            </a:r>
            <a:r>
              <a:rPr dirty="0" sz="2000" spc="55">
                <a:latin typeface="Cambria"/>
                <a:cs typeface="Cambria"/>
              </a:rPr>
              <a:t>FA</a:t>
            </a:r>
            <a:r>
              <a:rPr dirty="0" sz="2000" spc="15">
                <a:latin typeface="Cambria"/>
                <a:cs typeface="Cambria"/>
              </a:rPr>
              <a:t>,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215">
                <a:latin typeface="Cambria"/>
                <a:cs typeface="Cambria"/>
              </a:rPr>
              <a:t>C</a:t>
            </a:r>
            <a:r>
              <a:rPr dirty="0" sz="2000" spc="110">
                <a:latin typeface="Cambria"/>
                <a:cs typeface="Cambria"/>
              </a:rPr>
              <a:t>A</a:t>
            </a:r>
            <a:r>
              <a:rPr dirty="0" sz="2000" spc="50">
                <a:latin typeface="Cambria"/>
                <a:cs typeface="Cambria"/>
              </a:rPr>
              <a:t>I</a:t>
            </a:r>
            <a:r>
              <a:rPr dirty="0" sz="2000" spc="85">
                <a:latin typeface="Cambria"/>
                <a:cs typeface="Cambria"/>
              </a:rPr>
              <a:t>A  </a:t>
            </a:r>
            <a:r>
              <a:rPr dirty="0" sz="2000" spc="-60">
                <a:latin typeface="Cambria"/>
                <a:cs typeface="Cambria"/>
              </a:rPr>
              <a:t>Head</a:t>
            </a:r>
            <a:r>
              <a:rPr dirty="0" sz="2000" spc="-10">
                <a:latin typeface="Cambria"/>
                <a:cs typeface="Cambria"/>
              </a:rPr>
              <a:t> </a:t>
            </a:r>
            <a:r>
              <a:rPr dirty="0" sz="2000" spc="-100">
                <a:latin typeface="Cambria"/>
                <a:cs typeface="Cambria"/>
              </a:rPr>
              <a:t>PŚoduct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10">
                <a:latin typeface="Cambria"/>
                <a:cs typeface="Cambria"/>
              </a:rPr>
              <a:t>&amp;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-100">
                <a:latin typeface="Cambria"/>
                <a:cs typeface="Cambria"/>
              </a:rPr>
              <a:t>AdvisoŚy</a:t>
            </a:r>
            <a:endParaRPr sz="20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00">
              <a:latin typeface="Cambria"/>
              <a:cs typeface="Cambria"/>
            </a:endParaRPr>
          </a:p>
          <a:p>
            <a:pPr marL="12700" marR="870585" indent="-635">
              <a:lnSpc>
                <a:spcPts val="2160"/>
              </a:lnSpc>
            </a:pPr>
            <a:r>
              <a:rPr dirty="0" sz="2000" spc="-55">
                <a:latin typeface="Cambria"/>
                <a:cs typeface="Cambria"/>
              </a:rPr>
              <a:t>Shobit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20">
                <a:latin typeface="Cambria"/>
                <a:cs typeface="Cambria"/>
              </a:rPr>
              <a:t>Gupta,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100">
                <a:latin typeface="Cambria"/>
                <a:cs typeface="Cambria"/>
              </a:rPr>
              <a:t>CFA </a:t>
            </a:r>
            <a:r>
              <a:rPr dirty="0" sz="2000" spc="105">
                <a:latin typeface="Cambria"/>
                <a:cs typeface="Cambria"/>
              </a:rPr>
              <a:t> </a:t>
            </a:r>
            <a:r>
              <a:rPr dirty="0" sz="2000" spc="-60">
                <a:latin typeface="Cambria"/>
                <a:cs typeface="Cambria"/>
              </a:rPr>
              <a:t>Head</a:t>
            </a:r>
            <a:r>
              <a:rPr dirty="0" sz="2000" spc="-40">
                <a:latin typeface="Cambria"/>
                <a:cs typeface="Cambria"/>
              </a:rPr>
              <a:t> </a:t>
            </a:r>
            <a:r>
              <a:rPr dirty="0" sz="2000" spc="-90">
                <a:latin typeface="Cambria"/>
                <a:cs typeface="Cambria"/>
              </a:rPr>
              <a:t>Fund</a:t>
            </a:r>
            <a:r>
              <a:rPr dirty="0" sz="2000" spc="-5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ffianagement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15924" y="2734055"/>
            <a:ext cx="2989580" cy="0"/>
          </a:xfrm>
          <a:custGeom>
            <a:avLst/>
            <a:gdLst/>
            <a:ahLst/>
            <a:cxnLst/>
            <a:rect l="l" t="t" r="r" b="b"/>
            <a:pathLst>
              <a:path w="2989579" h="0">
                <a:moveTo>
                  <a:pt x="0" y="0"/>
                </a:moveTo>
                <a:lnTo>
                  <a:pt x="2989364" y="0"/>
                </a:lnTo>
              </a:path>
            </a:pathLst>
          </a:custGeom>
          <a:ln w="63500">
            <a:solidFill>
              <a:srgbClr val="ED6322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64727" y="2032877"/>
            <a:ext cx="275336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85">
                <a:solidFill>
                  <a:srgbClr val="000000"/>
                </a:solidFill>
              </a:rPr>
              <a:t>Table</a:t>
            </a:r>
            <a:r>
              <a:rPr dirty="0" spc="25">
                <a:solidFill>
                  <a:srgbClr val="000000"/>
                </a:solidFill>
              </a:rPr>
              <a:t> </a:t>
            </a:r>
            <a:r>
              <a:rPr dirty="0" spc="-65">
                <a:solidFill>
                  <a:srgbClr val="000000"/>
                </a:solidFill>
              </a:rPr>
              <a:t>of</a:t>
            </a:r>
            <a:r>
              <a:rPr dirty="0" spc="-5">
                <a:solidFill>
                  <a:srgbClr val="000000"/>
                </a:solidFill>
              </a:rPr>
              <a:t> </a:t>
            </a:r>
            <a:r>
              <a:rPr dirty="0" spc="-65">
                <a:solidFill>
                  <a:srgbClr val="000000"/>
                </a:solidFill>
              </a:rPr>
              <a:t>Contents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7057519" y="7209917"/>
            <a:ext cx="3232150" cy="3079750"/>
            <a:chOff x="7057519" y="7209917"/>
            <a:chExt cx="3232150" cy="3079750"/>
          </a:xfrm>
        </p:grpSpPr>
        <p:sp>
          <p:nvSpPr>
            <p:cNvPr id="4" name="object 4"/>
            <p:cNvSpPr/>
            <p:nvPr/>
          </p:nvSpPr>
          <p:spPr>
            <a:xfrm>
              <a:off x="7421880" y="7584948"/>
              <a:ext cx="2848610" cy="2682240"/>
            </a:xfrm>
            <a:custGeom>
              <a:avLst/>
              <a:gdLst/>
              <a:ahLst/>
              <a:cxnLst/>
              <a:rect l="l" t="t" r="r" b="b"/>
              <a:pathLst>
                <a:path w="2848609" h="2682240">
                  <a:moveTo>
                    <a:pt x="2848355" y="0"/>
                  </a:moveTo>
                  <a:lnTo>
                    <a:pt x="0" y="2682240"/>
                  </a:lnTo>
                  <a:lnTo>
                    <a:pt x="2848355" y="2682240"/>
                  </a:lnTo>
                  <a:lnTo>
                    <a:pt x="2848355" y="0"/>
                  </a:lnTo>
                  <a:close/>
                </a:path>
              </a:pathLst>
            </a:custGeom>
            <a:solidFill>
              <a:srgbClr val="ACBDB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7060694" y="7213092"/>
              <a:ext cx="3225800" cy="3073400"/>
            </a:xfrm>
            <a:custGeom>
              <a:avLst/>
              <a:gdLst/>
              <a:ahLst/>
              <a:cxnLst/>
              <a:rect l="l" t="t" r="r" b="b"/>
              <a:pathLst>
                <a:path w="3225800" h="3073400">
                  <a:moveTo>
                    <a:pt x="3225800" y="0"/>
                  </a:moveTo>
                  <a:lnTo>
                    <a:pt x="0" y="3073158"/>
                  </a:lnTo>
                </a:path>
              </a:pathLst>
            </a:custGeom>
            <a:ln w="6350">
              <a:solidFill>
                <a:srgbClr val="EC7C3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2988589" y="3009637"/>
            <a:ext cx="408305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30">
                <a:latin typeface="Cambria"/>
                <a:cs typeface="Cambria"/>
              </a:rPr>
              <a:t>Global</a:t>
            </a:r>
            <a:r>
              <a:rPr dirty="0" sz="2000" spc="-15">
                <a:latin typeface="Cambria"/>
                <a:cs typeface="Cambria"/>
              </a:rPr>
              <a:t> </a:t>
            </a:r>
            <a:r>
              <a:rPr dirty="0" sz="2000" spc="10">
                <a:latin typeface="Cambria"/>
                <a:cs typeface="Cambria"/>
              </a:rPr>
              <a:t>&amp;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80">
                <a:latin typeface="Cambria"/>
                <a:cs typeface="Cambria"/>
              </a:rPr>
              <a:t>Domestic</a:t>
            </a:r>
            <a:r>
              <a:rPr dirty="0" sz="2000" spc="-15">
                <a:latin typeface="Cambria"/>
                <a:cs typeface="Cambria"/>
              </a:rPr>
              <a:t> </a:t>
            </a:r>
            <a:r>
              <a:rPr dirty="0" sz="2000" spc="-100">
                <a:latin typeface="Cambria"/>
                <a:cs typeface="Cambria"/>
              </a:rPr>
              <a:t>ffiacŚo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Developments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27864" y="2988512"/>
            <a:ext cx="23241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300">
                <a:latin typeface="Cambria"/>
                <a:cs typeface="Cambria"/>
              </a:rPr>
              <a:t>01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88589" y="3774433"/>
            <a:ext cx="312356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80">
                <a:latin typeface="Cambria"/>
                <a:cs typeface="Cambria"/>
              </a:rPr>
              <a:t>Domestic</a:t>
            </a:r>
            <a:r>
              <a:rPr dirty="0" sz="2000" spc="-20">
                <a:latin typeface="Cambria"/>
                <a:cs typeface="Cambria"/>
              </a:rPr>
              <a:t> </a:t>
            </a:r>
            <a:r>
              <a:rPr dirty="0" sz="2000" spc="-100">
                <a:latin typeface="Cambria"/>
                <a:cs typeface="Cambria"/>
              </a:rPr>
              <a:t>ffiacŚo</a:t>
            </a:r>
            <a:r>
              <a:rPr dirty="0" sz="2000" spc="-5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Developments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06995" y="3777742"/>
            <a:ext cx="25019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229">
                <a:latin typeface="Cambria"/>
                <a:cs typeface="Cambria"/>
              </a:rPr>
              <a:t>02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90706" y="4576388"/>
            <a:ext cx="390144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17550" algn="l"/>
              </a:tabLst>
            </a:pPr>
            <a:r>
              <a:rPr dirty="0" baseline="1388" sz="3000" spc="-367">
                <a:latin typeface="Cambria"/>
                <a:cs typeface="Cambria"/>
              </a:rPr>
              <a:t>03</a:t>
            </a:r>
            <a:r>
              <a:rPr dirty="0" baseline="1388" sz="3000" spc="-367">
                <a:latin typeface="Cambria"/>
                <a:cs typeface="Cambria"/>
              </a:rPr>
              <a:t>	</a:t>
            </a:r>
            <a:r>
              <a:rPr dirty="0" sz="2000" spc="200">
                <a:latin typeface="Cambria"/>
                <a:cs typeface="Cambria"/>
              </a:rPr>
              <a:t>G</a:t>
            </a:r>
            <a:r>
              <a:rPr dirty="0" sz="2000" spc="-30">
                <a:latin typeface="Cambria"/>
                <a:cs typeface="Cambria"/>
              </a:rPr>
              <a:t>l</a:t>
            </a:r>
            <a:r>
              <a:rPr dirty="0" sz="2000" spc="-95">
                <a:latin typeface="Cambria"/>
                <a:cs typeface="Cambria"/>
              </a:rPr>
              <a:t>ob</a:t>
            </a:r>
            <a:r>
              <a:rPr dirty="0" sz="2000" spc="-140">
                <a:latin typeface="Cambria"/>
                <a:cs typeface="Cambria"/>
              </a:rPr>
              <a:t>a</a:t>
            </a:r>
            <a:r>
              <a:rPr dirty="0" sz="2000" spc="-30">
                <a:latin typeface="Cambria"/>
                <a:cs typeface="Cambria"/>
              </a:rPr>
              <a:t>l</a:t>
            </a:r>
            <a:r>
              <a:rPr dirty="0" sz="2000" spc="-10">
                <a:latin typeface="Cambria"/>
                <a:cs typeface="Cambria"/>
              </a:rPr>
              <a:t> </a:t>
            </a:r>
            <a:r>
              <a:rPr dirty="0" sz="2000" spc="-90">
                <a:latin typeface="Cambria"/>
                <a:cs typeface="Cambria"/>
              </a:rPr>
              <a:t>E</a:t>
            </a:r>
            <a:r>
              <a:rPr dirty="0" sz="2000" spc="-70">
                <a:latin typeface="Cambria"/>
                <a:cs typeface="Cambria"/>
              </a:rPr>
              <a:t>c</a:t>
            </a:r>
            <a:r>
              <a:rPr dirty="0" sz="2000" spc="-95">
                <a:latin typeface="Cambria"/>
                <a:cs typeface="Cambria"/>
              </a:rPr>
              <a:t>o</a:t>
            </a:r>
            <a:r>
              <a:rPr dirty="0" sz="2000" spc="-105">
                <a:latin typeface="Cambria"/>
                <a:cs typeface="Cambria"/>
              </a:rPr>
              <a:t>n</a:t>
            </a:r>
            <a:r>
              <a:rPr dirty="0" sz="2000" spc="-125">
                <a:latin typeface="Cambria"/>
                <a:cs typeface="Cambria"/>
              </a:rPr>
              <a:t>om</a:t>
            </a:r>
            <a:r>
              <a:rPr dirty="0" sz="2000" spc="-5">
                <a:latin typeface="Cambria"/>
                <a:cs typeface="Cambria"/>
              </a:rPr>
              <a:t>i</a:t>
            </a:r>
            <a:r>
              <a:rPr dirty="0" sz="2000" spc="-70">
                <a:latin typeface="Cambria"/>
                <a:cs typeface="Cambria"/>
              </a:rPr>
              <a:t>c</a:t>
            </a:r>
            <a:r>
              <a:rPr dirty="0" sz="2000" spc="-20">
                <a:latin typeface="Cambria"/>
                <a:cs typeface="Cambria"/>
              </a:rPr>
              <a:t> </a:t>
            </a:r>
            <a:r>
              <a:rPr dirty="0" sz="2000" spc="55">
                <a:latin typeface="Cambria"/>
                <a:cs typeface="Cambria"/>
              </a:rPr>
              <a:t>D</a:t>
            </a:r>
            <a:r>
              <a:rPr dirty="0" sz="2000" spc="-150">
                <a:latin typeface="Cambria"/>
                <a:cs typeface="Cambria"/>
              </a:rPr>
              <a:t>e</a:t>
            </a:r>
            <a:r>
              <a:rPr dirty="0" sz="2000" spc="-160">
                <a:latin typeface="Cambria"/>
                <a:cs typeface="Cambria"/>
              </a:rPr>
              <a:t>v</a:t>
            </a:r>
            <a:r>
              <a:rPr dirty="0" sz="2000" spc="-100">
                <a:latin typeface="Cambria"/>
                <a:cs typeface="Cambria"/>
              </a:rPr>
              <a:t>el</a:t>
            </a:r>
            <a:r>
              <a:rPr dirty="0" sz="2000" spc="-100">
                <a:latin typeface="Cambria"/>
                <a:cs typeface="Cambria"/>
              </a:rPr>
              <a:t>o</a:t>
            </a:r>
            <a:r>
              <a:rPr dirty="0" sz="2000" spc="-110">
                <a:latin typeface="Cambria"/>
                <a:cs typeface="Cambria"/>
              </a:rPr>
              <a:t>p</a:t>
            </a:r>
            <a:r>
              <a:rPr dirty="0" sz="2000" spc="-145">
                <a:latin typeface="Cambria"/>
                <a:cs typeface="Cambria"/>
              </a:rPr>
              <a:t>m</a:t>
            </a:r>
            <a:r>
              <a:rPr dirty="0" sz="2000" spc="-125">
                <a:latin typeface="Cambria"/>
                <a:cs typeface="Cambria"/>
              </a:rPr>
              <a:t>en</a:t>
            </a:r>
            <a:r>
              <a:rPr dirty="0" sz="2000" spc="-90">
                <a:latin typeface="Cambria"/>
                <a:cs typeface="Cambria"/>
              </a:rPr>
              <a:t>ts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21653" y="5413464"/>
            <a:ext cx="164846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60">
                <a:latin typeface="Cambria"/>
                <a:cs typeface="Cambria"/>
              </a:rPr>
              <a:t>ffia</a:t>
            </a:r>
            <a:r>
              <a:rPr dirty="0" sz="2000" spc="-280">
                <a:latin typeface="Cambria"/>
                <a:cs typeface="Cambria"/>
              </a:rPr>
              <a:t>Ś</a:t>
            </a:r>
            <a:r>
              <a:rPr dirty="0" sz="2000" spc="-65">
                <a:latin typeface="Cambria"/>
                <a:cs typeface="Cambria"/>
              </a:rPr>
              <a:t>k</a:t>
            </a:r>
            <a:r>
              <a:rPr dirty="0" sz="2000" spc="-85">
                <a:latin typeface="Cambria"/>
                <a:cs typeface="Cambria"/>
              </a:rPr>
              <a:t>et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225">
                <a:latin typeface="Cambria"/>
                <a:cs typeface="Cambria"/>
              </a:rPr>
              <a:t>O</a:t>
            </a:r>
            <a:r>
              <a:rPr dirty="0" sz="2000" spc="-125">
                <a:latin typeface="Cambria"/>
                <a:cs typeface="Cambria"/>
              </a:rPr>
              <a:t>u</a:t>
            </a:r>
            <a:r>
              <a:rPr dirty="0" sz="2000" spc="-15">
                <a:latin typeface="Cambria"/>
                <a:cs typeface="Cambria"/>
              </a:rPr>
              <a:t>tl</a:t>
            </a:r>
            <a:r>
              <a:rPr dirty="0" sz="2000" spc="-110">
                <a:latin typeface="Cambria"/>
                <a:cs typeface="Cambria"/>
              </a:rPr>
              <a:t>o</a:t>
            </a:r>
            <a:r>
              <a:rPr dirty="0" sz="2000" spc="-120">
                <a:latin typeface="Cambria"/>
                <a:cs typeface="Cambria"/>
              </a:rPr>
              <a:t>o</a:t>
            </a:r>
            <a:r>
              <a:rPr dirty="0" sz="2000" spc="-65">
                <a:latin typeface="Cambria"/>
                <a:cs typeface="Cambria"/>
              </a:rPr>
              <a:t>k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01141" y="5409138"/>
            <a:ext cx="26289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180">
                <a:latin typeface="Cambria"/>
                <a:cs typeface="Cambria"/>
              </a:rPr>
              <a:t>04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87907" y="6235016"/>
            <a:ext cx="25209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220">
                <a:latin typeface="Cambria"/>
                <a:cs typeface="Cambria"/>
              </a:rPr>
              <a:t>05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95693" y="6258940"/>
            <a:ext cx="289369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55">
                <a:latin typeface="Cambria"/>
                <a:cs typeface="Cambria"/>
              </a:rPr>
              <a:t>D</a:t>
            </a:r>
            <a:r>
              <a:rPr dirty="0" sz="2000" spc="-75">
                <a:latin typeface="Cambria"/>
                <a:cs typeface="Cambria"/>
              </a:rPr>
              <a:t>i</a:t>
            </a:r>
            <a:r>
              <a:rPr dirty="0" sz="2000" spc="-125">
                <a:latin typeface="Cambria"/>
                <a:cs typeface="Cambria"/>
              </a:rPr>
              <a:t>s</a:t>
            </a:r>
            <a:r>
              <a:rPr dirty="0" sz="2000" spc="-50">
                <a:latin typeface="Cambria"/>
                <a:cs typeface="Cambria"/>
              </a:rPr>
              <a:t>cl</a:t>
            </a:r>
            <a:r>
              <a:rPr dirty="0" sz="2000" spc="-114">
                <a:latin typeface="Cambria"/>
                <a:cs typeface="Cambria"/>
              </a:rPr>
              <a:t>aime</a:t>
            </a:r>
            <a:r>
              <a:rPr dirty="0" sz="2000" spc="-280">
                <a:latin typeface="Cambria"/>
                <a:cs typeface="Cambria"/>
              </a:rPr>
              <a:t>Ś</a:t>
            </a:r>
            <a:r>
              <a:rPr dirty="0" sz="2000" spc="-185">
                <a:latin typeface="Cambria"/>
                <a:cs typeface="Cambria"/>
              </a:rPr>
              <a:t>s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and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85">
                <a:latin typeface="Cambria"/>
                <a:cs typeface="Cambria"/>
              </a:rPr>
              <a:t>R</a:t>
            </a:r>
            <a:r>
              <a:rPr dirty="0" sz="2000" spc="-75">
                <a:latin typeface="Cambria"/>
                <a:cs typeface="Cambria"/>
              </a:rPr>
              <a:t>i</a:t>
            </a:r>
            <a:r>
              <a:rPr dirty="0" sz="2000" spc="-125">
                <a:latin typeface="Cambria"/>
                <a:cs typeface="Cambria"/>
              </a:rPr>
              <a:t>s</a:t>
            </a:r>
            <a:r>
              <a:rPr dirty="0" sz="2000" spc="-65">
                <a:latin typeface="Cambria"/>
                <a:cs typeface="Cambria"/>
              </a:rPr>
              <a:t>k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F</a:t>
            </a:r>
            <a:r>
              <a:rPr dirty="0" sz="2000" spc="-70">
                <a:latin typeface="Cambria"/>
                <a:cs typeface="Cambria"/>
              </a:rPr>
              <a:t>act</a:t>
            </a:r>
            <a:r>
              <a:rPr dirty="0" sz="2000" spc="-110">
                <a:latin typeface="Cambria"/>
                <a:cs typeface="Cambria"/>
              </a:rPr>
              <a:t>o</a:t>
            </a:r>
            <a:r>
              <a:rPr dirty="0" sz="2000" spc="-280">
                <a:latin typeface="Cambria"/>
                <a:cs typeface="Cambria"/>
              </a:rPr>
              <a:t>Ś</a:t>
            </a:r>
            <a:r>
              <a:rPr dirty="0" sz="2000" spc="-185">
                <a:latin typeface="Cambria"/>
                <a:cs typeface="Cambria"/>
              </a:rPr>
              <a:t>s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80017" y="7034426"/>
            <a:ext cx="281368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23265" algn="l"/>
              </a:tabLst>
            </a:pPr>
            <a:r>
              <a:rPr dirty="0" sz="2000" spc="-165">
                <a:latin typeface="Cambria"/>
                <a:cs typeface="Cambria"/>
              </a:rPr>
              <a:t>06	</a:t>
            </a:r>
            <a:r>
              <a:rPr dirty="0" baseline="2777" sz="3000" spc="-37">
                <a:latin typeface="Cambria"/>
                <a:cs typeface="Cambria"/>
              </a:rPr>
              <a:t>Contact</a:t>
            </a:r>
            <a:r>
              <a:rPr dirty="0" baseline="2777" sz="3000" spc="-127">
                <a:latin typeface="Cambria"/>
                <a:cs typeface="Cambria"/>
              </a:rPr>
              <a:t> InfoŚmation</a:t>
            </a:r>
            <a:endParaRPr baseline="2777" sz="3000">
              <a:latin typeface="Cambria"/>
              <a:cs typeface="Cambri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295144" y="2624327"/>
            <a:ext cx="3783965" cy="0"/>
          </a:xfrm>
          <a:custGeom>
            <a:avLst/>
            <a:gdLst/>
            <a:ahLst/>
            <a:cxnLst/>
            <a:rect l="l" t="t" r="r" b="b"/>
            <a:pathLst>
              <a:path w="3783965" h="0">
                <a:moveTo>
                  <a:pt x="0" y="0"/>
                </a:moveTo>
                <a:lnTo>
                  <a:pt x="3783761" y="0"/>
                </a:lnTo>
              </a:path>
            </a:pathLst>
          </a:custGeom>
          <a:ln w="63500">
            <a:solidFill>
              <a:srgbClr val="ED6322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8388" y="847007"/>
            <a:ext cx="623379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30">
                <a:solidFill>
                  <a:srgbClr val="000000"/>
                </a:solidFill>
              </a:rPr>
              <a:t>Global</a:t>
            </a:r>
            <a:r>
              <a:rPr dirty="0" spc="70">
                <a:solidFill>
                  <a:srgbClr val="000000"/>
                </a:solidFill>
              </a:rPr>
              <a:t> </a:t>
            </a:r>
            <a:r>
              <a:rPr dirty="0" spc="10">
                <a:solidFill>
                  <a:srgbClr val="000000"/>
                </a:solidFill>
              </a:rPr>
              <a:t>&amp;</a:t>
            </a:r>
            <a:r>
              <a:rPr dirty="0" spc="120">
                <a:solidFill>
                  <a:srgbClr val="000000"/>
                </a:solidFill>
              </a:rPr>
              <a:t> </a:t>
            </a:r>
            <a:r>
              <a:rPr dirty="0" spc="-105">
                <a:solidFill>
                  <a:srgbClr val="000000"/>
                </a:solidFill>
              </a:rPr>
              <a:t>Domestic</a:t>
            </a:r>
            <a:r>
              <a:rPr dirty="0" spc="70">
                <a:solidFill>
                  <a:srgbClr val="000000"/>
                </a:solidFill>
              </a:rPr>
              <a:t> </a:t>
            </a:r>
            <a:r>
              <a:rPr dirty="0" spc="-125">
                <a:solidFill>
                  <a:srgbClr val="000000"/>
                </a:solidFill>
              </a:rPr>
              <a:t>ffiacŚo</a:t>
            </a:r>
            <a:r>
              <a:rPr dirty="0" spc="85">
                <a:solidFill>
                  <a:srgbClr val="000000"/>
                </a:solidFill>
              </a:rPr>
              <a:t> </a:t>
            </a:r>
            <a:r>
              <a:rPr dirty="0" spc="-130">
                <a:solidFill>
                  <a:srgbClr val="000000"/>
                </a:solidFill>
              </a:rPr>
              <a:t>Developments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7378" y="1685231"/>
            <a:ext cx="251650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80">
                <a:latin typeface="Cambria"/>
                <a:cs typeface="Cambria"/>
              </a:rPr>
              <a:t>ffiajoŚ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80">
                <a:latin typeface="Cambria"/>
                <a:cs typeface="Cambria"/>
              </a:rPr>
              <a:t>ffiaŚket</a:t>
            </a:r>
            <a:r>
              <a:rPr dirty="0" sz="2000" spc="-20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IndicatoŚs</a:t>
            </a:r>
            <a:endParaRPr sz="2000">
              <a:latin typeface="Cambria"/>
              <a:cs typeface="Cambri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91184" y="2173253"/>
          <a:ext cx="9160510" cy="3491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93440"/>
                <a:gridCol w="2922905"/>
                <a:gridCol w="2834639"/>
              </a:tblGrid>
              <a:tr h="323215">
                <a:tc>
                  <a:txBody>
                    <a:bodyPr/>
                    <a:lstStyle/>
                    <a:p>
                      <a:pPr marL="1262380">
                        <a:lnSpc>
                          <a:spcPts val="2355"/>
                        </a:lnSpc>
                      </a:pPr>
                      <a:r>
                        <a:rPr dirty="0" sz="2000" spc="-12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PaŚticulaŚs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solidFill>
                      <a:srgbClr val="EC7C3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911225">
                        <a:lnSpc>
                          <a:spcPts val="2355"/>
                        </a:lnSpc>
                      </a:pPr>
                      <a:r>
                        <a:rPr dirty="0" sz="2000" spc="-16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29-Sep-23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solidFill>
                      <a:srgbClr val="EC7C3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973455">
                        <a:lnSpc>
                          <a:spcPts val="2355"/>
                        </a:lnSpc>
                      </a:pPr>
                      <a:r>
                        <a:rPr dirty="0" sz="2000" spc="-145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31-Oct-23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solidFill>
                      <a:srgbClr val="EC7C30"/>
                    </a:solidFill>
                  </a:tcPr>
                </a:tc>
              </a:tr>
              <a:tr h="313689">
                <a:tc>
                  <a:txBody>
                    <a:bodyPr/>
                    <a:lstStyle/>
                    <a:p>
                      <a:pPr marL="68580">
                        <a:lnSpc>
                          <a:spcPts val="2305"/>
                        </a:lnSpc>
                      </a:pPr>
                      <a:r>
                        <a:rPr dirty="0" sz="2000" spc="-5">
                          <a:latin typeface="Cambria"/>
                          <a:cs typeface="Cambria"/>
                        </a:rPr>
                        <a:t>I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nd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ia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10">
                          <a:latin typeface="Cambria"/>
                          <a:cs typeface="Cambria"/>
                        </a:rPr>
                        <a:t>1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0</a:t>
                      </a:r>
                      <a:r>
                        <a:rPr dirty="0" sz="2000" spc="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Y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Ś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.</a:t>
                      </a:r>
                      <a:r>
                        <a:rPr dirty="0" sz="2000" spc="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G</a:t>
                      </a:r>
                      <a:r>
                        <a:rPr dirty="0" sz="2000" spc="-10">
                          <a:latin typeface="Cambria"/>
                          <a:cs typeface="Cambria"/>
                        </a:rPr>
                        <a:t>s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c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6350">
                      <a:solidFill>
                        <a:srgbClr val="EC7C30"/>
                      </a:solidFill>
                      <a:prstDash val="solid"/>
                    </a:lnL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ts val="2305"/>
                        </a:lnSpc>
                      </a:pPr>
                      <a:r>
                        <a:rPr dirty="0" sz="2000" spc="-220">
                          <a:latin typeface="Cambria"/>
                          <a:cs typeface="Cambria"/>
                        </a:rPr>
                        <a:t>7.22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2069">
                        <a:lnSpc>
                          <a:spcPts val="2305"/>
                        </a:lnSpc>
                      </a:pPr>
                      <a:r>
                        <a:rPr dirty="0" sz="2000" spc="-195">
                          <a:latin typeface="Cambria"/>
                          <a:cs typeface="Cambria"/>
                        </a:rPr>
                        <a:t>7.36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R w="6350">
                      <a:solidFill>
                        <a:srgbClr val="EC7C30"/>
                      </a:solidFill>
                      <a:prstDash val="solid"/>
                    </a:lnR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marL="68580">
                        <a:lnSpc>
                          <a:spcPts val="2330"/>
                        </a:lnSpc>
                      </a:pPr>
                      <a:r>
                        <a:rPr dirty="0" sz="2000" spc="-5">
                          <a:latin typeface="Cambria"/>
                          <a:cs typeface="Cambria"/>
                        </a:rPr>
                        <a:t>I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nd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ia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10">
                          <a:latin typeface="Cambria"/>
                          <a:cs typeface="Cambria"/>
                        </a:rPr>
                        <a:t>1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0</a:t>
                      </a:r>
                      <a:r>
                        <a:rPr dirty="0" sz="2000" spc="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Y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Ś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.</a:t>
                      </a:r>
                      <a:r>
                        <a:rPr dirty="0" sz="2000" spc="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P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SU</a:t>
                      </a:r>
                      <a:r>
                        <a:rPr dirty="0" sz="2000" spc="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B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o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nd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6350">
                      <a:solidFill>
                        <a:srgbClr val="EC7C30"/>
                      </a:solidFill>
                      <a:prstDash val="solid"/>
                    </a:lnL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ts val="2330"/>
                        </a:lnSpc>
                      </a:pPr>
                      <a:r>
                        <a:rPr dirty="0" sz="2000" spc="-165">
                          <a:latin typeface="Cambria"/>
                          <a:cs typeface="Cambria"/>
                        </a:rPr>
                        <a:t>7.64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2705">
                        <a:lnSpc>
                          <a:spcPts val="2330"/>
                        </a:lnSpc>
                      </a:pPr>
                      <a:r>
                        <a:rPr dirty="0" sz="2000" spc="-175">
                          <a:latin typeface="Cambria"/>
                          <a:cs typeface="Cambria"/>
                        </a:rPr>
                        <a:t>7.76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R w="6350">
                      <a:solidFill>
                        <a:srgbClr val="EC7C30"/>
                      </a:solidFill>
                      <a:prstDash val="solid"/>
                    </a:lnR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</a:tr>
              <a:tr h="316864">
                <a:tc>
                  <a:txBody>
                    <a:bodyPr/>
                    <a:lstStyle/>
                    <a:p>
                      <a:pPr marL="69215">
                        <a:lnSpc>
                          <a:spcPts val="2330"/>
                        </a:lnSpc>
                      </a:pPr>
                      <a:r>
                        <a:rPr dirty="0" sz="2000" spc="-5">
                          <a:latin typeface="Cambria"/>
                          <a:cs typeface="Cambria"/>
                        </a:rPr>
                        <a:t>U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S</a:t>
                      </a:r>
                      <a:r>
                        <a:rPr dirty="0" sz="2000" spc="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10">
                          <a:latin typeface="Cambria"/>
                          <a:cs typeface="Cambria"/>
                        </a:rPr>
                        <a:t>1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0</a:t>
                      </a:r>
                      <a:r>
                        <a:rPr dirty="0" sz="2000" spc="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Y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Ś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.</a:t>
                      </a:r>
                      <a:r>
                        <a:rPr dirty="0" sz="2000" spc="3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5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Ś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z="2000" spc="-10">
                          <a:latin typeface="Cambria"/>
                          <a:cs typeface="Cambria"/>
                        </a:rPr>
                        <a:t>s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u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Śy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6350">
                      <a:solidFill>
                        <a:srgbClr val="EC7C30"/>
                      </a:solidFill>
                      <a:prstDash val="solid"/>
                    </a:lnL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0970">
                        <a:lnSpc>
                          <a:spcPts val="2330"/>
                        </a:lnSpc>
                      </a:pPr>
                      <a:r>
                        <a:rPr dirty="0" sz="2000" spc="-195">
                          <a:latin typeface="Cambria"/>
                          <a:cs typeface="Cambria"/>
                        </a:rPr>
                        <a:t>4.57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2705">
                        <a:lnSpc>
                          <a:spcPts val="2330"/>
                        </a:lnSpc>
                      </a:pPr>
                      <a:r>
                        <a:rPr dirty="0" sz="2000" spc="-185">
                          <a:latin typeface="Cambria"/>
                          <a:cs typeface="Cambria"/>
                        </a:rPr>
                        <a:t>4.93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R w="6350">
                      <a:solidFill>
                        <a:srgbClr val="EC7C30"/>
                      </a:solidFill>
                      <a:prstDash val="solid"/>
                    </a:lnR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marL="69215">
                        <a:lnSpc>
                          <a:spcPts val="2330"/>
                        </a:lnSpc>
                      </a:pPr>
                      <a:r>
                        <a:rPr dirty="0" sz="2000" spc="-10">
                          <a:latin typeface="Cambria"/>
                          <a:cs typeface="Cambria"/>
                        </a:rPr>
                        <a:t>RBI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70">
                          <a:latin typeface="Cambria"/>
                          <a:cs typeface="Cambria"/>
                        </a:rPr>
                        <a:t>Repo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55">
                          <a:latin typeface="Cambria"/>
                          <a:cs typeface="Cambria"/>
                        </a:rPr>
                        <a:t>Rate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6350">
                      <a:solidFill>
                        <a:srgbClr val="EC7C30"/>
                      </a:solidFill>
                      <a:prstDash val="solid"/>
                    </a:lnL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2875">
                        <a:lnSpc>
                          <a:spcPts val="2330"/>
                        </a:lnSpc>
                      </a:pPr>
                      <a:r>
                        <a:rPr dirty="0" sz="2000" spc="-160">
                          <a:latin typeface="Cambria"/>
                          <a:cs typeface="Cambria"/>
                        </a:rPr>
                        <a:t>6.50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3340">
                        <a:lnSpc>
                          <a:spcPts val="2330"/>
                        </a:lnSpc>
                      </a:pPr>
                      <a:r>
                        <a:rPr dirty="0" sz="2000" spc="-160">
                          <a:latin typeface="Cambria"/>
                          <a:cs typeface="Cambria"/>
                        </a:rPr>
                        <a:t>6.50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R w="6350">
                      <a:solidFill>
                        <a:srgbClr val="EC7C30"/>
                      </a:solidFill>
                      <a:prstDash val="solid"/>
                    </a:lnR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</a:tr>
              <a:tr h="316864">
                <a:tc>
                  <a:txBody>
                    <a:bodyPr/>
                    <a:lstStyle/>
                    <a:p>
                      <a:pPr marL="69215">
                        <a:lnSpc>
                          <a:spcPts val="2330"/>
                        </a:lnSpc>
                        <a:tabLst>
                          <a:tab pos="899794" algn="l"/>
                        </a:tabLst>
                      </a:pPr>
                      <a:r>
                        <a:rPr dirty="0" sz="2000" spc="-35">
                          <a:latin typeface="Cambria"/>
                          <a:cs typeface="Cambria"/>
                        </a:rPr>
                        <a:t>USD/I	</a:t>
                      </a:r>
                      <a:r>
                        <a:rPr dirty="0" sz="2000" spc="90">
                          <a:latin typeface="Cambria"/>
                          <a:cs typeface="Cambria"/>
                        </a:rPr>
                        <a:t>R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6350">
                      <a:solidFill>
                        <a:srgbClr val="EC7C30"/>
                      </a:solidFill>
                      <a:prstDash val="solid"/>
                    </a:lnL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4780">
                        <a:lnSpc>
                          <a:spcPts val="2330"/>
                        </a:lnSpc>
                      </a:pPr>
                      <a:r>
                        <a:rPr dirty="0" sz="2000" spc="-170">
                          <a:latin typeface="Cambria"/>
                          <a:cs typeface="Cambria"/>
                        </a:rPr>
                        <a:t>83.04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0800">
                        <a:lnSpc>
                          <a:spcPts val="2330"/>
                        </a:lnSpc>
                      </a:pPr>
                      <a:r>
                        <a:rPr dirty="0" sz="2000" spc="-225">
                          <a:latin typeface="Cambria"/>
                          <a:cs typeface="Cambria"/>
                        </a:rPr>
                        <a:t>83.23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R w="6350">
                      <a:solidFill>
                        <a:srgbClr val="EC7C30"/>
                      </a:solidFill>
                      <a:prstDash val="solid"/>
                    </a:lnR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</a:tr>
              <a:tr h="316864">
                <a:tc>
                  <a:txBody>
                    <a:bodyPr/>
                    <a:lstStyle/>
                    <a:p>
                      <a:pPr marL="69215">
                        <a:lnSpc>
                          <a:spcPts val="2330"/>
                        </a:lnSpc>
                      </a:pPr>
                      <a:r>
                        <a:rPr dirty="0" sz="2000" spc="-15">
                          <a:latin typeface="Cambria"/>
                          <a:cs typeface="Cambria"/>
                        </a:rPr>
                        <a:t>EUR/USD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6350">
                      <a:solidFill>
                        <a:srgbClr val="EC7C30"/>
                      </a:solidFill>
                      <a:prstDash val="solid"/>
                    </a:lnL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ts val="2330"/>
                        </a:lnSpc>
                      </a:pPr>
                      <a:r>
                        <a:rPr dirty="0" sz="2000" spc="-215">
                          <a:latin typeface="Cambria"/>
                          <a:cs typeface="Cambria"/>
                        </a:rPr>
                        <a:t>1.0569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2069">
                        <a:lnSpc>
                          <a:spcPts val="2330"/>
                        </a:lnSpc>
                      </a:pPr>
                      <a:r>
                        <a:rPr dirty="0" sz="2000" spc="-250">
                          <a:latin typeface="Cambria"/>
                          <a:cs typeface="Cambria"/>
                        </a:rPr>
                        <a:t>1.0573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R w="6350">
                      <a:solidFill>
                        <a:srgbClr val="EC7C30"/>
                      </a:solidFill>
                      <a:prstDash val="solid"/>
                    </a:lnR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marL="69215">
                        <a:lnSpc>
                          <a:spcPts val="2330"/>
                        </a:lnSpc>
                      </a:pPr>
                      <a:r>
                        <a:rPr dirty="0" sz="2000" spc="95">
                          <a:latin typeface="Cambria"/>
                          <a:cs typeface="Cambria"/>
                        </a:rPr>
                        <a:t>DXY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6350">
                      <a:solidFill>
                        <a:srgbClr val="EC7C30"/>
                      </a:solidFill>
                      <a:prstDash val="solid"/>
                    </a:lnL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2875">
                        <a:lnSpc>
                          <a:spcPts val="2330"/>
                        </a:lnSpc>
                      </a:pPr>
                      <a:r>
                        <a:rPr dirty="0" sz="2000" spc="-260">
                          <a:latin typeface="Cambria"/>
                          <a:cs typeface="Cambria"/>
                        </a:rPr>
                        <a:t>106.21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2069">
                        <a:lnSpc>
                          <a:spcPts val="2330"/>
                        </a:lnSpc>
                      </a:pPr>
                      <a:r>
                        <a:rPr dirty="0" sz="2000" spc="-229">
                          <a:latin typeface="Cambria"/>
                          <a:cs typeface="Cambria"/>
                        </a:rPr>
                        <a:t>106.73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R w="6350">
                      <a:solidFill>
                        <a:srgbClr val="EC7C30"/>
                      </a:solidFill>
                      <a:prstDash val="solid"/>
                    </a:lnR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</a:tr>
              <a:tr h="316864">
                <a:tc>
                  <a:txBody>
                    <a:bodyPr/>
                    <a:lstStyle/>
                    <a:p>
                      <a:pPr marL="254000">
                        <a:lnSpc>
                          <a:spcPts val="2330"/>
                        </a:lnSpc>
                      </a:pPr>
                      <a:r>
                        <a:rPr dirty="0" sz="2000" spc="-35">
                          <a:latin typeface="Cambria"/>
                          <a:cs typeface="Cambria"/>
                        </a:rPr>
                        <a:t>ifty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6350">
                      <a:solidFill>
                        <a:srgbClr val="EC7C30"/>
                      </a:solidFill>
                      <a:prstDash val="solid"/>
                    </a:lnL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74090">
                        <a:lnSpc>
                          <a:spcPts val="2330"/>
                        </a:lnSpc>
                      </a:pPr>
                      <a:r>
                        <a:rPr dirty="0" sz="2000" spc="-225">
                          <a:latin typeface="Cambria"/>
                          <a:cs typeface="Cambria"/>
                        </a:rPr>
                        <a:t>19638.30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17269">
                        <a:lnSpc>
                          <a:spcPts val="2330"/>
                        </a:lnSpc>
                      </a:pPr>
                      <a:r>
                        <a:rPr dirty="0" sz="2000" spc="-195">
                          <a:latin typeface="Cambria"/>
                          <a:cs typeface="Cambria"/>
                        </a:rPr>
                        <a:t>19079.60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R w="6350">
                      <a:solidFill>
                        <a:srgbClr val="EC7C30"/>
                      </a:solidFill>
                      <a:prstDash val="solid"/>
                    </a:lnR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</a:tr>
              <a:tr h="316864">
                <a:tc>
                  <a:txBody>
                    <a:bodyPr/>
                    <a:lstStyle/>
                    <a:p>
                      <a:pPr marL="69215">
                        <a:lnSpc>
                          <a:spcPts val="2330"/>
                        </a:lnSpc>
                      </a:pPr>
                      <a:r>
                        <a:rPr dirty="0" sz="2000">
                          <a:latin typeface="Cambria"/>
                          <a:cs typeface="Cambria"/>
                        </a:rPr>
                        <a:t>B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Ś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z="20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(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U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S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D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/b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ŚŚ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el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)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6350">
                      <a:solidFill>
                        <a:srgbClr val="EC7C30"/>
                      </a:solidFill>
                      <a:prstDash val="solid"/>
                    </a:lnL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2875">
                        <a:lnSpc>
                          <a:spcPts val="2330"/>
                        </a:lnSpc>
                      </a:pPr>
                      <a:r>
                        <a:rPr dirty="0" sz="2000" spc="-195">
                          <a:latin typeface="Cambria"/>
                          <a:cs typeface="Cambria"/>
                        </a:rPr>
                        <a:t>92.20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0800">
                        <a:lnSpc>
                          <a:spcPts val="2330"/>
                        </a:lnSpc>
                      </a:pPr>
                      <a:r>
                        <a:rPr dirty="0" sz="2000" spc="-235">
                          <a:latin typeface="Cambria"/>
                          <a:cs typeface="Cambria"/>
                        </a:rPr>
                        <a:t>85.51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R w="6350">
                      <a:solidFill>
                        <a:srgbClr val="EC7C30"/>
                      </a:solidFill>
                      <a:prstDash val="solid"/>
                    </a:lnR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</a:tr>
              <a:tr h="316864">
                <a:tc>
                  <a:txBody>
                    <a:bodyPr/>
                    <a:lstStyle/>
                    <a:p>
                      <a:pPr marL="69215">
                        <a:lnSpc>
                          <a:spcPts val="2330"/>
                        </a:lnSpc>
                      </a:pPr>
                      <a:r>
                        <a:rPr dirty="0" sz="2000" spc="-5">
                          <a:latin typeface="Cambria"/>
                          <a:cs typeface="Cambria"/>
                        </a:rPr>
                        <a:t>G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ol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d</a:t>
                      </a:r>
                      <a:r>
                        <a:rPr dirty="0" sz="20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P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Ś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i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c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z="20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(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U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S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D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/O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z)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6350">
                      <a:solidFill>
                        <a:srgbClr val="EC7C30"/>
                      </a:solidFill>
                      <a:prstDash val="solid"/>
                    </a:lnL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ts val="2330"/>
                        </a:lnSpc>
                      </a:pPr>
                      <a:r>
                        <a:rPr dirty="0" sz="2000" spc="-210">
                          <a:latin typeface="Cambria"/>
                          <a:cs typeface="Cambria"/>
                        </a:rPr>
                        <a:t>1848.63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0800">
                        <a:lnSpc>
                          <a:spcPts val="2330"/>
                        </a:lnSpc>
                      </a:pPr>
                      <a:r>
                        <a:rPr dirty="0" sz="2000" spc="-190">
                          <a:latin typeface="Cambria"/>
                          <a:cs typeface="Cambria"/>
                        </a:rPr>
                        <a:t>1986.04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R w="6350">
                      <a:solidFill>
                        <a:srgbClr val="EC7C30"/>
                      </a:solidFill>
                      <a:prstDash val="solid"/>
                    </a:lnR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19579" y="3844179"/>
            <a:ext cx="171449" cy="16827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3408" y="4794767"/>
            <a:ext cx="171449" cy="168274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727378" y="6025875"/>
            <a:ext cx="222631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70">
                <a:latin typeface="Cambria"/>
                <a:cs typeface="Cambria"/>
              </a:rPr>
              <a:t>Domestic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ffiacŚo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Data</a:t>
            </a:r>
            <a:endParaRPr sz="2000">
              <a:latin typeface="Cambria"/>
              <a:cs typeface="Cambria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709598" y="6491112"/>
          <a:ext cx="9160510" cy="34353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54070"/>
                <a:gridCol w="2780665"/>
                <a:gridCol w="3016885"/>
              </a:tblGrid>
              <a:tr h="328498">
                <a:tc>
                  <a:txBody>
                    <a:bodyPr/>
                    <a:lstStyle/>
                    <a:p>
                      <a:pPr algn="ctr" marR="635">
                        <a:lnSpc>
                          <a:spcPts val="2380"/>
                        </a:lnSpc>
                      </a:pPr>
                      <a:r>
                        <a:rPr dirty="0" sz="2000" spc="-12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PaŚticulaŚs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solidFill>
                      <a:srgbClr val="EC7C30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97790">
                        <a:lnSpc>
                          <a:spcPts val="2380"/>
                        </a:lnSpc>
                      </a:pPr>
                      <a:r>
                        <a:rPr dirty="0" sz="2000" spc="-35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Aug</a:t>
                      </a:r>
                      <a:r>
                        <a:rPr dirty="0" sz="2000" spc="-45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275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2023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solidFill>
                      <a:srgbClr val="EC7C30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88900">
                        <a:lnSpc>
                          <a:spcPts val="2380"/>
                        </a:lnSpc>
                      </a:pPr>
                      <a:r>
                        <a:rPr dirty="0" sz="2000" spc="-7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Sept</a:t>
                      </a:r>
                      <a:r>
                        <a:rPr dirty="0" sz="2000" spc="-2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275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2023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solidFill>
                      <a:srgbClr val="EC7C30"/>
                    </a:solidFill>
                  </a:tcPr>
                </a:tc>
              </a:tr>
              <a:tr h="440632">
                <a:tc>
                  <a:txBody>
                    <a:bodyPr/>
                    <a:lstStyle/>
                    <a:p>
                      <a:pPr marL="67945">
                        <a:lnSpc>
                          <a:spcPts val="2305"/>
                        </a:lnSpc>
                      </a:pPr>
                      <a:r>
                        <a:rPr dirty="0" sz="2000" spc="55">
                          <a:latin typeface="Cambria"/>
                          <a:cs typeface="Cambria"/>
                        </a:rPr>
                        <a:t>CPI</a:t>
                      </a:r>
                      <a:r>
                        <a:rPr dirty="0" sz="2000" spc="-3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630">
                          <a:latin typeface="Cambria"/>
                          <a:cs typeface="Cambria"/>
                        </a:rPr>
                        <a:t>%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6350">
                      <a:solidFill>
                        <a:srgbClr val="EC7C30"/>
                      </a:solidFill>
                      <a:prstDash val="solid"/>
                    </a:lnL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96520">
                        <a:lnSpc>
                          <a:spcPts val="2305"/>
                        </a:lnSpc>
                      </a:pPr>
                      <a:r>
                        <a:rPr dirty="0" sz="2000" spc="-165">
                          <a:latin typeface="Cambria"/>
                          <a:cs typeface="Cambria"/>
                        </a:rPr>
                        <a:t>6.83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8265">
                        <a:lnSpc>
                          <a:spcPts val="2305"/>
                        </a:lnSpc>
                      </a:pPr>
                      <a:r>
                        <a:rPr dirty="0" sz="2000" spc="-195">
                          <a:latin typeface="Cambria"/>
                          <a:cs typeface="Cambria"/>
                        </a:rPr>
                        <a:t>5.02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R w="6350">
                      <a:solidFill>
                        <a:srgbClr val="EC7C30"/>
                      </a:solidFill>
                      <a:prstDash val="solid"/>
                    </a:lnR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</a:tr>
              <a:tr h="443809">
                <a:tc>
                  <a:txBody>
                    <a:bodyPr/>
                    <a:lstStyle/>
                    <a:p>
                      <a:pPr marL="68580">
                        <a:lnSpc>
                          <a:spcPts val="2330"/>
                        </a:lnSpc>
                      </a:pPr>
                      <a:r>
                        <a:rPr dirty="0" sz="2000" spc="-15">
                          <a:latin typeface="Cambria"/>
                          <a:cs typeface="Cambria"/>
                        </a:rPr>
                        <a:t>IIP </a:t>
                      </a:r>
                      <a:r>
                        <a:rPr dirty="0" sz="2000" spc="-630">
                          <a:latin typeface="Cambria"/>
                          <a:cs typeface="Cambria"/>
                        </a:rPr>
                        <a:t>%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6350">
                      <a:solidFill>
                        <a:srgbClr val="EC7C30"/>
                      </a:solidFill>
                      <a:prstDash val="solid"/>
                    </a:lnL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95250">
                        <a:lnSpc>
                          <a:spcPts val="2330"/>
                        </a:lnSpc>
                      </a:pPr>
                      <a:r>
                        <a:rPr dirty="0" sz="2000" spc="-240">
                          <a:latin typeface="Cambria"/>
                          <a:cs typeface="Cambria"/>
                        </a:rPr>
                        <a:t>10.3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7630">
                        <a:lnSpc>
                          <a:spcPts val="2330"/>
                        </a:lnSpc>
                      </a:pPr>
                      <a:r>
                        <a:rPr dirty="0" sz="2000">
                          <a:latin typeface="Cambria"/>
                          <a:cs typeface="Cambria"/>
                        </a:rPr>
                        <a:t>-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R w="6350">
                      <a:solidFill>
                        <a:srgbClr val="EC7C30"/>
                      </a:solidFill>
                      <a:prstDash val="solid"/>
                    </a:lnR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</a:tr>
              <a:tr h="443807">
                <a:tc>
                  <a:txBody>
                    <a:bodyPr/>
                    <a:lstStyle/>
                    <a:p>
                      <a:pPr marL="68580">
                        <a:lnSpc>
                          <a:spcPts val="2330"/>
                        </a:lnSpc>
                      </a:pPr>
                      <a:r>
                        <a:rPr dirty="0" sz="2000" spc="-5">
                          <a:latin typeface="Cambria"/>
                          <a:cs typeface="Cambria"/>
                        </a:rPr>
                        <a:t>In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f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Ś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z="2000" spc="-10">
                          <a:latin typeface="Cambria"/>
                          <a:cs typeface="Cambria"/>
                        </a:rPr>
                        <a:t>s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Ś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u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c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u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Ś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O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u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p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u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%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6350">
                      <a:solidFill>
                        <a:srgbClr val="EC7C30"/>
                      </a:solidFill>
                      <a:prstDash val="solid"/>
                    </a:lnL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93980">
                        <a:lnSpc>
                          <a:spcPts val="2330"/>
                        </a:lnSpc>
                      </a:pPr>
                      <a:r>
                        <a:rPr dirty="0" sz="2000" spc="-270">
                          <a:latin typeface="Cambria"/>
                          <a:cs typeface="Cambria"/>
                        </a:rPr>
                        <a:t>12.5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6995">
                        <a:lnSpc>
                          <a:spcPts val="2330"/>
                        </a:lnSpc>
                      </a:pPr>
                      <a:r>
                        <a:rPr dirty="0" sz="2000" spc="-195">
                          <a:latin typeface="Cambria"/>
                          <a:cs typeface="Cambria"/>
                        </a:rPr>
                        <a:t>8.1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R w="6350">
                      <a:solidFill>
                        <a:srgbClr val="EC7C30"/>
                      </a:solidFill>
                      <a:prstDash val="solid"/>
                    </a:lnR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</a:tr>
              <a:tr h="443807">
                <a:tc>
                  <a:txBody>
                    <a:bodyPr/>
                    <a:lstStyle/>
                    <a:p>
                      <a:pPr marL="68580">
                        <a:lnSpc>
                          <a:spcPts val="2330"/>
                        </a:lnSpc>
                      </a:pPr>
                      <a:r>
                        <a:rPr dirty="0" sz="2000">
                          <a:latin typeface="Cambria"/>
                          <a:cs typeface="Cambria"/>
                        </a:rPr>
                        <a:t>ffi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anu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fact</a:t>
                      </a:r>
                      <a:r>
                        <a:rPr dirty="0" sz="2000" spc="-10">
                          <a:latin typeface="Cambria"/>
                          <a:cs typeface="Cambria"/>
                        </a:rPr>
                        <a:t>u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Ś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ing</a:t>
                      </a:r>
                      <a:r>
                        <a:rPr dirty="0" sz="2000" spc="-3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P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ffi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I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6350">
                      <a:solidFill>
                        <a:srgbClr val="EC7C30"/>
                      </a:solidFill>
                      <a:prstDash val="solid"/>
                    </a:lnL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95250">
                        <a:lnSpc>
                          <a:spcPts val="2330"/>
                        </a:lnSpc>
                      </a:pPr>
                      <a:r>
                        <a:rPr dirty="0" sz="2000" spc="-155">
                          <a:latin typeface="Cambria"/>
                          <a:cs typeface="Cambria"/>
                        </a:rPr>
                        <a:t>58.6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8265">
                        <a:lnSpc>
                          <a:spcPts val="2330"/>
                        </a:lnSpc>
                      </a:pPr>
                      <a:r>
                        <a:rPr dirty="0" sz="2000" spc="-215">
                          <a:latin typeface="Cambria"/>
                          <a:cs typeface="Cambria"/>
                        </a:rPr>
                        <a:t>57.5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R w="6350">
                      <a:solidFill>
                        <a:srgbClr val="EC7C30"/>
                      </a:solidFill>
                      <a:prstDash val="solid"/>
                    </a:lnR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</a:tr>
              <a:tr h="443807">
                <a:tc>
                  <a:txBody>
                    <a:bodyPr/>
                    <a:lstStyle/>
                    <a:p>
                      <a:pPr marL="68580">
                        <a:lnSpc>
                          <a:spcPts val="2335"/>
                        </a:lnSpc>
                      </a:pPr>
                      <a:r>
                        <a:rPr dirty="0" sz="2000">
                          <a:latin typeface="Cambria"/>
                          <a:cs typeface="Cambria"/>
                        </a:rPr>
                        <a:t>S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Ś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v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i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c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es</a:t>
                      </a:r>
                      <a:r>
                        <a:rPr dirty="0" sz="200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P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ffiI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6350">
                      <a:solidFill>
                        <a:srgbClr val="EC7C30"/>
                      </a:solidFill>
                      <a:prstDash val="solid"/>
                    </a:lnL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94615">
                        <a:lnSpc>
                          <a:spcPts val="2335"/>
                        </a:lnSpc>
                      </a:pPr>
                      <a:r>
                        <a:rPr dirty="0" sz="2000" spc="-200">
                          <a:latin typeface="Cambria"/>
                          <a:cs typeface="Cambria"/>
                        </a:rPr>
                        <a:t>60.1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7630">
                        <a:lnSpc>
                          <a:spcPts val="2335"/>
                        </a:lnSpc>
                      </a:pPr>
                      <a:r>
                        <a:rPr dirty="0" sz="2000" spc="-200">
                          <a:latin typeface="Cambria"/>
                          <a:cs typeface="Cambria"/>
                        </a:rPr>
                        <a:t>61.0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R w="6350">
                      <a:solidFill>
                        <a:srgbClr val="EC7C30"/>
                      </a:solidFill>
                      <a:prstDash val="solid"/>
                    </a:lnR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</a:tr>
              <a:tr h="443807">
                <a:tc>
                  <a:txBody>
                    <a:bodyPr/>
                    <a:lstStyle/>
                    <a:p>
                      <a:pPr marL="69215">
                        <a:lnSpc>
                          <a:spcPts val="2335"/>
                        </a:lnSpc>
                      </a:pPr>
                      <a:r>
                        <a:rPr dirty="0" sz="2000" spc="5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Ś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ad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z="20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D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ficit</a:t>
                      </a:r>
                      <a:r>
                        <a:rPr dirty="0" sz="20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U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SD</a:t>
                      </a:r>
                      <a:r>
                        <a:rPr dirty="0" sz="2000" spc="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B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n.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6350">
                      <a:solidFill>
                        <a:srgbClr val="EC7C30"/>
                      </a:solidFill>
                      <a:prstDash val="solid"/>
                    </a:lnL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95885">
                        <a:lnSpc>
                          <a:spcPts val="2335"/>
                        </a:lnSpc>
                      </a:pPr>
                      <a:r>
                        <a:rPr dirty="0" sz="2000" spc="-170">
                          <a:latin typeface="Cambria"/>
                          <a:cs typeface="Cambria"/>
                        </a:rPr>
                        <a:t>-24.20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8265">
                        <a:lnSpc>
                          <a:spcPts val="2335"/>
                        </a:lnSpc>
                      </a:pPr>
                      <a:r>
                        <a:rPr dirty="0" sz="2000" spc="-210">
                          <a:latin typeface="Cambria"/>
                          <a:cs typeface="Cambria"/>
                        </a:rPr>
                        <a:t>-19.37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R w="6350">
                      <a:solidFill>
                        <a:srgbClr val="EC7C30"/>
                      </a:solidFill>
                      <a:prstDash val="solid"/>
                    </a:lnR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</a:tr>
              <a:tr h="443807">
                <a:tc>
                  <a:txBody>
                    <a:bodyPr/>
                    <a:lstStyle/>
                    <a:p>
                      <a:pPr marL="69215">
                        <a:lnSpc>
                          <a:spcPts val="2335"/>
                        </a:lnSpc>
                      </a:pPr>
                      <a:r>
                        <a:rPr dirty="0" sz="2000" spc="-5">
                          <a:latin typeface="Cambria"/>
                          <a:cs typeface="Cambria"/>
                        </a:rPr>
                        <a:t>U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em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p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l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oy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m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5">
                          <a:latin typeface="Cambria"/>
                          <a:cs typeface="Cambria"/>
                        </a:rPr>
                        <a:t>R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te</a:t>
                      </a:r>
                      <a:r>
                        <a:rPr dirty="0" sz="2000" spc="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>
                          <a:latin typeface="Cambria"/>
                          <a:cs typeface="Cambria"/>
                        </a:rPr>
                        <a:t>%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6350">
                      <a:solidFill>
                        <a:srgbClr val="EC7C30"/>
                      </a:solidFill>
                      <a:prstDash val="solid"/>
                    </a:lnL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93980">
                        <a:lnSpc>
                          <a:spcPts val="2335"/>
                        </a:lnSpc>
                      </a:pPr>
                      <a:r>
                        <a:rPr dirty="0" sz="2000" spc="-195">
                          <a:latin typeface="Cambria"/>
                          <a:cs typeface="Cambria"/>
                        </a:rPr>
                        <a:t>8.1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5090">
                        <a:lnSpc>
                          <a:spcPts val="2335"/>
                        </a:lnSpc>
                      </a:pPr>
                      <a:r>
                        <a:rPr dirty="0" sz="2000" spc="-235">
                          <a:latin typeface="Cambria"/>
                          <a:cs typeface="Cambria"/>
                        </a:rPr>
                        <a:t>7.1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R w="6350">
                      <a:solidFill>
                        <a:srgbClr val="EC7C30"/>
                      </a:solidFill>
                      <a:prstDash val="solid"/>
                    </a:lnR>
                    <a:lnT w="6350">
                      <a:solidFill>
                        <a:srgbClr val="EC7C30"/>
                      </a:solidFill>
                      <a:prstDash val="solid"/>
                    </a:lnT>
                    <a:lnB w="6350">
                      <a:solidFill>
                        <a:srgbClr val="EC7C3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694944" y="1374647"/>
            <a:ext cx="2849245" cy="0"/>
          </a:xfrm>
          <a:custGeom>
            <a:avLst/>
            <a:gdLst/>
            <a:ahLst/>
            <a:cxnLst/>
            <a:rect l="l" t="t" r="r" b="b"/>
            <a:pathLst>
              <a:path w="2849245" h="0">
                <a:moveTo>
                  <a:pt x="0" y="0"/>
                </a:moveTo>
                <a:lnTo>
                  <a:pt x="2848940" y="0"/>
                </a:lnTo>
              </a:path>
            </a:pathLst>
          </a:custGeom>
          <a:ln w="63500">
            <a:solidFill>
              <a:srgbClr val="ED6322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8388" y="812183"/>
            <a:ext cx="476123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5">
                <a:solidFill>
                  <a:srgbClr val="000000"/>
                </a:solidFill>
              </a:rPr>
              <a:t>Domestic</a:t>
            </a:r>
            <a:r>
              <a:rPr dirty="0" spc="75">
                <a:solidFill>
                  <a:srgbClr val="000000"/>
                </a:solidFill>
              </a:rPr>
              <a:t> </a:t>
            </a:r>
            <a:r>
              <a:rPr dirty="0" spc="-125">
                <a:solidFill>
                  <a:srgbClr val="000000"/>
                </a:solidFill>
              </a:rPr>
              <a:t>ffiacŚo</a:t>
            </a:r>
            <a:r>
              <a:rPr dirty="0" spc="75">
                <a:solidFill>
                  <a:srgbClr val="000000"/>
                </a:solidFill>
              </a:rPr>
              <a:t> </a:t>
            </a:r>
            <a:r>
              <a:rPr dirty="0" spc="-130">
                <a:solidFill>
                  <a:srgbClr val="000000"/>
                </a:solidFill>
              </a:rPr>
              <a:t>Developments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72820" y="4902972"/>
            <a:ext cx="171449" cy="16827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3513" y="5207772"/>
            <a:ext cx="171449" cy="168274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48388" y="1546997"/>
            <a:ext cx="9081135" cy="723963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6350">
              <a:lnSpc>
                <a:spcPct val="100000"/>
              </a:lnSpc>
              <a:spcBef>
                <a:spcPts val="100"/>
              </a:spcBef>
            </a:pPr>
            <a:r>
              <a:rPr dirty="0" sz="2000" spc="-114" i="1">
                <a:latin typeface="Cambria"/>
                <a:cs typeface="Cambria"/>
              </a:rPr>
              <a:t>Collective </a:t>
            </a:r>
            <a:r>
              <a:rPr dirty="0" sz="2000" spc="-170" i="1">
                <a:latin typeface="Cambria"/>
                <a:cs typeface="Cambria"/>
              </a:rPr>
              <a:t>optimism</a:t>
            </a:r>
            <a:r>
              <a:rPr dirty="0" sz="2000" spc="-165" i="1">
                <a:latin typeface="Cambria"/>
                <a:cs typeface="Cambria"/>
              </a:rPr>
              <a:t> </a:t>
            </a:r>
            <a:r>
              <a:rPr dirty="0" sz="2000" spc="-180" i="1">
                <a:latin typeface="Cambria"/>
                <a:cs typeface="Cambria"/>
              </a:rPr>
              <a:t>as</a:t>
            </a:r>
            <a:r>
              <a:rPr dirty="0" sz="2000" spc="-175" i="1">
                <a:latin typeface="Cambria"/>
                <a:cs typeface="Cambria"/>
              </a:rPr>
              <a:t> </a:t>
            </a:r>
            <a:r>
              <a:rPr dirty="0" sz="2000" spc="-180" i="1">
                <a:latin typeface="Cambria"/>
                <a:cs typeface="Cambria"/>
              </a:rPr>
              <a:t>the</a:t>
            </a:r>
            <a:r>
              <a:rPr dirty="0" sz="2000" spc="-175" i="1">
                <a:latin typeface="Cambria"/>
                <a:cs typeface="Cambria"/>
              </a:rPr>
              <a:t> </a:t>
            </a:r>
            <a:r>
              <a:rPr dirty="0" sz="2000" spc="-190" i="1">
                <a:latin typeface="Cambria"/>
                <a:cs typeface="Cambria"/>
              </a:rPr>
              <a:t>economy</a:t>
            </a:r>
            <a:r>
              <a:rPr dirty="0" sz="2000" spc="-185" i="1">
                <a:latin typeface="Cambria"/>
                <a:cs typeface="Cambria"/>
              </a:rPr>
              <a:t> </a:t>
            </a:r>
            <a:r>
              <a:rPr dirty="0" sz="2000" spc="-190" i="1">
                <a:latin typeface="Cambria"/>
                <a:cs typeface="Cambria"/>
              </a:rPr>
              <a:t>heads</a:t>
            </a:r>
            <a:r>
              <a:rPr dirty="0" sz="2000" spc="-185" i="1">
                <a:latin typeface="Cambria"/>
                <a:cs typeface="Cambria"/>
              </a:rPr>
              <a:t> </a:t>
            </a:r>
            <a:r>
              <a:rPr dirty="0" sz="2000" spc="-135" i="1">
                <a:latin typeface="Cambria"/>
                <a:cs typeface="Cambria"/>
              </a:rPr>
              <a:t>into </a:t>
            </a:r>
            <a:r>
              <a:rPr dirty="0" sz="2000" spc="-180" i="1">
                <a:latin typeface="Cambria"/>
                <a:cs typeface="Cambria"/>
              </a:rPr>
              <a:t>the</a:t>
            </a:r>
            <a:r>
              <a:rPr dirty="0" sz="2000" spc="-175" i="1">
                <a:latin typeface="Cambria"/>
                <a:cs typeface="Cambria"/>
              </a:rPr>
              <a:t> </a:t>
            </a:r>
            <a:r>
              <a:rPr dirty="0" sz="2000" spc="-135" i="1">
                <a:latin typeface="Cambria"/>
                <a:cs typeface="Cambria"/>
              </a:rPr>
              <a:t>busy </a:t>
            </a:r>
            <a:r>
              <a:rPr dirty="0" sz="2000" spc="-170" i="1">
                <a:latin typeface="Cambria"/>
                <a:cs typeface="Cambria"/>
              </a:rPr>
              <a:t>fiestival</a:t>
            </a:r>
            <a:r>
              <a:rPr dirty="0" sz="2000" spc="-165" i="1">
                <a:latin typeface="Cambria"/>
                <a:cs typeface="Cambria"/>
              </a:rPr>
              <a:t> </a:t>
            </a:r>
            <a:r>
              <a:rPr dirty="0" sz="2000" spc="-190" i="1">
                <a:latin typeface="Cambria"/>
                <a:cs typeface="Cambria"/>
              </a:rPr>
              <a:t>season</a:t>
            </a:r>
            <a:r>
              <a:rPr dirty="0" sz="2000" spc="-185" i="1">
                <a:latin typeface="Cambria"/>
                <a:cs typeface="Cambria"/>
              </a:rPr>
              <a:t> </a:t>
            </a:r>
            <a:r>
              <a:rPr dirty="0" sz="2000" spc="-110" i="1">
                <a:latin typeface="Cambria"/>
                <a:cs typeface="Cambria"/>
              </a:rPr>
              <a:t>is </a:t>
            </a:r>
            <a:r>
              <a:rPr dirty="0" sz="2000" spc="-200" i="1">
                <a:latin typeface="Cambria"/>
                <a:cs typeface="Cambria"/>
              </a:rPr>
              <a:t>refilected</a:t>
            </a:r>
            <a:r>
              <a:rPr dirty="0" sz="2000" spc="-195" i="1">
                <a:latin typeface="Cambria"/>
                <a:cs typeface="Cambria"/>
              </a:rPr>
              <a:t> </a:t>
            </a:r>
            <a:r>
              <a:rPr dirty="0" sz="2000" spc="-100" i="1">
                <a:latin typeface="Cambria"/>
                <a:cs typeface="Cambria"/>
              </a:rPr>
              <a:t>in </a:t>
            </a:r>
            <a:r>
              <a:rPr dirty="0" sz="2000" spc="-175" i="1">
                <a:latin typeface="Cambria"/>
                <a:cs typeface="Cambria"/>
              </a:rPr>
              <a:t>the</a:t>
            </a:r>
            <a:r>
              <a:rPr dirty="0" sz="2000" spc="90" i="1">
                <a:latin typeface="Cambria"/>
                <a:cs typeface="Cambria"/>
              </a:rPr>
              <a:t> </a:t>
            </a:r>
            <a:r>
              <a:rPr dirty="0" sz="2000" spc="-145" i="1">
                <a:latin typeface="Cambria"/>
                <a:cs typeface="Cambria"/>
              </a:rPr>
              <a:t>latest </a:t>
            </a:r>
            <a:r>
              <a:rPr dirty="0" sz="2000" spc="-175" i="1">
                <a:latin typeface="Cambria"/>
                <a:cs typeface="Cambria"/>
              </a:rPr>
              <a:t>set</a:t>
            </a:r>
            <a:r>
              <a:rPr dirty="0" sz="2000" spc="90" i="1">
                <a:latin typeface="Cambria"/>
                <a:cs typeface="Cambria"/>
              </a:rPr>
              <a:t> </a:t>
            </a:r>
            <a:r>
              <a:rPr dirty="0" sz="2000" spc="-285" i="1">
                <a:latin typeface="Cambria"/>
                <a:cs typeface="Cambria"/>
              </a:rPr>
              <a:t>ofi </a:t>
            </a:r>
            <a:r>
              <a:rPr dirty="0" sz="2000" spc="-280" i="1">
                <a:latin typeface="Cambria"/>
                <a:cs typeface="Cambria"/>
              </a:rPr>
              <a:t> </a:t>
            </a:r>
            <a:r>
              <a:rPr dirty="0" sz="2000" spc="-195" i="1">
                <a:latin typeface="Cambria"/>
                <a:cs typeface="Cambria"/>
              </a:rPr>
              <a:t>macro</a:t>
            </a:r>
            <a:r>
              <a:rPr dirty="0" sz="2000" spc="-190" i="1">
                <a:latin typeface="Cambria"/>
                <a:cs typeface="Cambria"/>
              </a:rPr>
              <a:t> </a:t>
            </a:r>
            <a:r>
              <a:rPr dirty="0" sz="2000" spc="-185" i="1">
                <a:latin typeface="Cambria"/>
                <a:cs typeface="Cambria"/>
              </a:rPr>
              <a:t>numbers</a:t>
            </a:r>
            <a:r>
              <a:rPr dirty="0" sz="2000" spc="-180" i="1">
                <a:latin typeface="Cambria"/>
                <a:cs typeface="Cambria"/>
              </a:rPr>
              <a:t> </a:t>
            </a:r>
            <a:r>
              <a:rPr dirty="0" sz="2000" spc="-135" i="1">
                <a:latin typeface="Cambria"/>
                <a:cs typeface="Cambria"/>
              </a:rPr>
              <a:t>like </a:t>
            </a:r>
            <a:r>
              <a:rPr dirty="0" sz="2000" spc="-180" i="1">
                <a:latin typeface="Cambria"/>
                <a:cs typeface="Cambria"/>
              </a:rPr>
              <a:t>fialling</a:t>
            </a:r>
            <a:r>
              <a:rPr dirty="0" sz="2000" spc="-175" i="1">
                <a:latin typeface="Cambria"/>
                <a:cs typeface="Cambria"/>
              </a:rPr>
              <a:t> </a:t>
            </a:r>
            <a:r>
              <a:rPr dirty="0" sz="2000" spc="-140" i="1">
                <a:latin typeface="Cambria"/>
                <a:cs typeface="Cambria"/>
              </a:rPr>
              <a:t>infilation, </a:t>
            </a:r>
            <a:r>
              <a:rPr dirty="0" sz="2000" spc="-145" i="1">
                <a:latin typeface="Cambria"/>
                <a:cs typeface="Cambria"/>
              </a:rPr>
              <a:t>rising </a:t>
            </a:r>
            <a:r>
              <a:rPr dirty="0" sz="2000" spc="-125" i="1">
                <a:latin typeface="Cambria"/>
                <a:cs typeface="Cambria"/>
              </a:rPr>
              <a:t>industrial </a:t>
            </a:r>
            <a:r>
              <a:rPr dirty="0" sz="2000" spc="-145" i="1">
                <a:latin typeface="Cambria"/>
                <a:cs typeface="Cambria"/>
              </a:rPr>
              <a:t>production, </a:t>
            </a:r>
            <a:r>
              <a:rPr dirty="0" sz="2000" spc="-180" i="1">
                <a:latin typeface="Cambria"/>
                <a:cs typeface="Cambria"/>
              </a:rPr>
              <a:t>lower</a:t>
            </a:r>
            <a:r>
              <a:rPr dirty="0" sz="2000" spc="-175" i="1">
                <a:latin typeface="Cambria"/>
                <a:cs typeface="Cambria"/>
              </a:rPr>
              <a:t> </a:t>
            </a:r>
            <a:r>
              <a:rPr dirty="0" sz="2000" spc="-165" i="1">
                <a:latin typeface="Cambria"/>
                <a:cs typeface="Cambria"/>
              </a:rPr>
              <a:t>unemployment,</a:t>
            </a:r>
            <a:r>
              <a:rPr dirty="0" sz="2000" spc="-160" i="1">
                <a:latin typeface="Cambria"/>
                <a:cs typeface="Cambria"/>
              </a:rPr>
              <a:t> </a:t>
            </a:r>
            <a:r>
              <a:rPr dirty="0" sz="2000" spc="-150" i="1">
                <a:latin typeface="Cambria"/>
                <a:cs typeface="Cambria"/>
              </a:rPr>
              <a:t>buoyant </a:t>
            </a:r>
            <a:r>
              <a:rPr dirty="0" sz="2000" spc="-125" i="1">
                <a:latin typeface="Cambria"/>
                <a:cs typeface="Cambria"/>
              </a:rPr>
              <a:t>tax </a:t>
            </a:r>
            <a:r>
              <a:rPr dirty="0" sz="2000" spc="-120" i="1">
                <a:latin typeface="Cambria"/>
                <a:cs typeface="Cambria"/>
              </a:rPr>
              <a:t> </a:t>
            </a:r>
            <a:r>
              <a:rPr dirty="0" sz="2000" spc="-150" i="1">
                <a:latin typeface="Cambria"/>
                <a:cs typeface="Cambria"/>
              </a:rPr>
              <a:t>revenue,</a:t>
            </a:r>
            <a:r>
              <a:rPr dirty="0" sz="2000" i="1">
                <a:latin typeface="Cambria"/>
                <a:cs typeface="Cambria"/>
              </a:rPr>
              <a:t> </a:t>
            </a:r>
            <a:r>
              <a:rPr dirty="0" sz="2000" spc="-170" i="1">
                <a:latin typeface="Cambria"/>
                <a:cs typeface="Cambria"/>
              </a:rPr>
              <a:t>and</a:t>
            </a:r>
            <a:r>
              <a:rPr dirty="0" sz="2000" spc="15" i="1">
                <a:latin typeface="Cambria"/>
                <a:cs typeface="Cambria"/>
              </a:rPr>
              <a:t> </a:t>
            </a:r>
            <a:r>
              <a:rPr dirty="0" sz="2000" spc="-225" i="1">
                <a:latin typeface="Cambria"/>
                <a:cs typeface="Cambria"/>
              </a:rPr>
              <a:t>good</a:t>
            </a:r>
            <a:r>
              <a:rPr dirty="0" sz="2000" spc="-195" i="1">
                <a:latin typeface="Cambria"/>
                <a:cs typeface="Cambria"/>
              </a:rPr>
              <a:t> </a:t>
            </a:r>
            <a:r>
              <a:rPr dirty="0" sz="2000" spc="-165" i="1">
                <a:latin typeface="Cambria"/>
                <a:cs typeface="Cambria"/>
              </a:rPr>
              <a:t>sectoral</a:t>
            </a:r>
            <a:r>
              <a:rPr dirty="0" sz="2000" i="1">
                <a:latin typeface="Cambria"/>
                <a:cs typeface="Cambria"/>
              </a:rPr>
              <a:t> </a:t>
            </a:r>
            <a:r>
              <a:rPr dirty="0" sz="2000" spc="-170" i="1">
                <a:latin typeface="Cambria"/>
                <a:cs typeface="Cambria"/>
              </a:rPr>
              <a:t>growth.</a:t>
            </a:r>
            <a:endParaRPr sz="20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400">
              <a:latin typeface="Cambria"/>
              <a:cs typeface="Cambria"/>
            </a:endParaRPr>
          </a:p>
          <a:p>
            <a:pPr algn="just" marL="355600" marR="5715" indent="-342900">
              <a:lnSpc>
                <a:spcPct val="100000"/>
              </a:lnSpc>
              <a:buFont typeface="Symbol"/>
              <a:buChar char=""/>
              <a:tabLst>
                <a:tab pos="355600" algn="l"/>
              </a:tabLst>
            </a:pPr>
            <a:r>
              <a:rPr dirty="0" sz="2000" spc="-50">
                <a:latin typeface="Cambria"/>
                <a:cs typeface="Cambria"/>
              </a:rPr>
              <a:t>G-sec</a:t>
            </a:r>
            <a:r>
              <a:rPr dirty="0" sz="2000" spc="-45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yields</a:t>
            </a:r>
            <a:r>
              <a:rPr dirty="0" sz="2000" spc="-100">
                <a:latin typeface="Cambria"/>
                <a:cs typeface="Cambria"/>
              </a:rPr>
              <a:t> jump</a:t>
            </a:r>
            <a:r>
              <a:rPr dirty="0" sz="2000" spc="-95">
                <a:latin typeface="Cambria"/>
                <a:cs typeface="Cambria"/>
              </a:rPr>
              <a:t> </a:t>
            </a:r>
            <a:r>
              <a:rPr dirty="0" sz="2000" spc="-114">
                <a:latin typeface="Cambria"/>
                <a:cs typeface="Cambria"/>
              </a:rPr>
              <a:t>afteŚ</a:t>
            </a:r>
            <a:r>
              <a:rPr dirty="0" sz="2000" spc="-110">
                <a:latin typeface="Cambria"/>
                <a:cs typeface="Cambria"/>
              </a:rPr>
              <a:t> </a:t>
            </a:r>
            <a:r>
              <a:rPr dirty="0" sz="2000" spc="-10">
                <a:latin typeface="Cambria"/>
                <a:cs typeface="Cambria"/>
              </a:rPr>
              <a:t>RBI</a:t>
            </a:r>
            <a:r>
              <a:rPr dirty="0" sz="2000" spc="-5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announces</a:t>
            </a:r>
            <a:r>
              <a:rPr dirty="0" sz="2000" spc="204">
                <a:latin typeface="Cambria"/>
                <a:cs typeface="Cambria"/>
              </a:rPr>
              <a:t> </a:t>
            </a:r>
            <a:r>
              <a:rPr dirty="0" sz="2000" spc="-10">
                <a:latin typeface="Cambria"/>
                <a:cs typeface="Cambria"/>
              </a:rPr>
              <a:t>it</a:t>
            </a:r>
            <a:r>
              <a:rPr dirty="0" sz="2000" spc="-5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might</a:t>
            </a:r>
            <a:r>
              <a:rPr dirty="0" sz="2000" spc="-80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sell</a:t>
            </a:r>
            <a:r>
              <a:rPr dirty="0" sz="2000" spc="-105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Bonds</a:t>
            </a:r>
            <a:r>
              <a:rPr dirty="0" sz="2000" spc="204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thŚough</a:t>
            </a:r>
            <a:r>
              <a:rPr dirty="0" sz="2000" spc="-125">
                <a:latin typeface="Cambria"/>
                <a:cs typeface="Cambria"/>
              </a:rPr>
              <a:t> </a:t>
            </a:r>
            <a:r>
              <a:rPr dirty="0" sz="2000" spc="-114">
                <a:latin typeface="Cambria"/>
                <a:cs typeface="Cambria"/>
              </a:rPr>
              <a:t>open</a:t>
            </a:r>
            <a:r>
              <a:rPr dirty="0" sz="2000" spc="-110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maŚket </a:t>
            </a:r>
            <a:r>
              <a:rPr dirty="0" sz="2000" spc="-130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opeŚations</a:t>
            </a:r>
            <a:r>
              <a:rPr dirty="0" sz="2000" spc="-15">
                <a:latin typeface="Cambria"/>
                <a:cs typeface="Cambria"/>
              </a:rPr>
              <a:t> </a:t>
            </a:r>
            <a:r>
              <a:rPr dirty="0" sz="2000" spc="-20">
                <a:latin typeface="Cambria"/>
                <a:cs typeface="Cambria"/>
              </a:rPr>
              <a:t>(OffiOs)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to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145">
                <a:latin typeface="Cambria"/>
                <a:cs typeface="Cambria"/>
              </a:rPr>
              <a:t>absoŚb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liquidity.</a:t>
            </a:r>
            <a:endParaRPr sz="2000">
              <a:latin typeface="Cambria"/>
              <a:cs typeface="Cambria"/>
            </a:endParaRPr>
          </a:p>
          <a:p>
            <a:pPr algn="just" marL="355600" indent="-342900">
              <a:lnSpc>
                <a:spcPct val="100000"/>
              </a:lnSpc>
              <a:buFont typeface="Symbol"/>
              <a:buChar char=""/>
              <a:tabLst>
                <a:tab pos="355600" algn="l"/>
              </a:tabLst>
            </a:pPr>
            <a:r>
              <a:rPr dirty="0" sz="2000" spc="35">
                <a:latin typeface="Cambria"/>
                <a:cs typeface="Cambria"/>
              </a:rPr>
              <a:t>US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-100">
                <a:latin typeface="Cambria"/>
                <a:cs typeface="Cambria"/>
              </a:rPr>
              <a:t>yields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185">
                <a:latin typeface="Cambria"/>
                <a:cs typeface="Cambria"/>
              </a:rPr>
              <a:t>Śose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160">
                <a:latin typeface="Cambria"/>
                <a:cs typeface="Cambria"/>
              </a:rPr>
              <a:t>as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the</a:t>
            </a:r>
            <a:r>
              <a:rPr dirty="0" sz="2000" spc="-5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maŚket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expects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the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100">
                <a:latin typeface="Cambria"/>
                <a:cs typeface="Cambria"/>
              </a:rPr>
              <a:t>Fed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to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Śemain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on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hold</a:t>
            </a:r>
            <a:r>
              <a:rPr dirty="0" sz="2000" spc="-5">
                <a:latin typeface="Cambria"/>
                <a:cs typeface="Cambria"/>
              </a:rPr>
              <a:t> </a:t>
            </a:r>
            <a:r>
              <a:rPr dirty="0" sz="2000" spc="-125">
                <a:latin typeface="Cambria"/>
                <a:cs typeface="Cambria"/>
              </a:rPr>
              <a:t>foŚ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a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longeŚ</a:t>
            </a:r>
            <a:r>
              <a:rPr dirty="0" sz="2000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peŚiod.</a:t>
            </a:r>
            <a:endParaRPr sz="2000">
              <a:latin typeface="Cambria"/>
              <a:cs typeface="Cambria"/>
            </a:endParaRPr>
          </a:p>
          <a:p>
            <a:pPr algn="just" marL="354965" marR="6985" indent="-342900">
              <a:lnSpc>
                <a:spcPct val="100000"/>
              </a:lnSpc>
              <a:buFont typeface="Symbol"/>
              <a:buChar char=""/>
              <a:tabLst>
                <a:tab pos="355600" algn="l"/>
              </a:tabLst>
            </a:pPr>
            <a:r>
              <a:rPr dirty="0" sz="2000" spc="-100">
                <a:latin typeface="Cambria"/>
                <a:cs typeface="Cambria"/>
              </a:rPr>
              <a:t>Japan’s </a:t>
            </a:r>
            <a:r>
              <a:rPr dirty="0" sz="2000" spc="-190">
                <a:latin typeface="Cambria"/>
                <a:cs typeface="Cambria"/>
              </a:rPr>
              <a:t>10-yeaŚ</a:t>
            </a:r>
            <a:r>
              <a:rPr dirty="0" sz="2000" spc="-185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goveŚnment</a:t>
            </a:r>
            <a:r>
              <a:rPr dirty="0" sz="2000" spc="-13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bond </a:t>
            </a:r>
            <a:r>
              <a:rPr dirty="0" sz="2000" spc="-85">
                <a:latin typeface="Cambria"/>
                <a:cs typeface="Cambria"/>
              </a:rPr>
              <a:t>yield </a:t>
            </a:r>
            <a:r>
              <a:rPr dirty="0" sz="2000" spc="-190">
                <a:latin typeface="Cambria"/>
                <a:cs typeface="Cambria"/>
              </a:rPr>
              <a:t>Śose</a:t>
            </a:r>
            <a:r>
              <a:rPr dirty="0" sz="2000" spc="-185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above</a:t>
            </a:r>
            <a:r>
              <a:rPr dirty="0" sz="2000" spc="170">
                <a:latin typeface="Cambria"/>
                <a:cs typeface="Cambria"/>
              </a:rPr>
              <a:t> </a:t>
            </a:r>
            <a:r>
              <a:rPr dirty="0" sz="2000" spc="-195">
                <a:latin typeface="Cambria"/>
                <a:cs typeface="Cambria"/>
              </a:rPr>
              <a:t>0.9%,</a:t>
            </a:r>
            <a:r>
              <a:rPr dirty="0" sz="2000" spc="50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bŚeaching </a:t>
            </a:r>
            <a:r>
              <a:rPr dirty="0" sz="2000" spc="-95">
                <a:latin typeface="Cambria"/>
                <a:cs typeface="Cambria"/>
              </a:rPr>
              <a:t>the </a:t>
            </a:r>
            <a:r>
              <a:rPr dirty="0" sz="2000" spc="-125">
                <a:latin typeface="Cambria"/>
                <a:cs typeface="Cambria"/>
              </a:rPr>
              <a:t>key</a:t>
            </a:r>
            <a:r>
              <a:rPr dirty="0" sz="2000" spc="190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level </a:t>
            </a:r>
            <a:r>
              <a:rPr dirty="0" sz="2000" spc="-130">
                <a:latin typeface="Cambria"/>
                <a:cs typeface="Cambria"/>
              </a:rPr>
              <a:t>foŚ</a:t>
            </a:r>
            <a:r>
              <a:rPr dirty="0" sz="2000" spc="180">
                <a:latin typeface="Cambria"/>
                <a:cs typeface="Cambria"/>
              </a:rPr>
              <a:t> </a:t>
            </a:r>
            <a:r>
              <a:rPr dirty="0" sz="2000" spc="-100">
                <a:latin typeface="Cambria"/>
                <a:cs typeface="Cambria"/>
              </a:rPr>
              <a:t>the </a:t>
            </a:r>
            <a:r>
              <a:rPr dirty="0" sz="2000" spc="-95">
                <a:latin typeface="Cambria"/>
                <a:cs typeface="Cambria"/>
              </a:rPr>
              <a:t> fiŚst </a:t>
            </a:r>
            <a:r>
              <a:rPr dirty="0" sz="2000" spc="-80">
                <a:latin typeface="Cambria"/>
                <a:cs typeface="Cambria"/>
              </a:rPr>
              <a:t>time </a:t>
            </a:r>
            <a:r>
              <a:rPr dirty="0" sz="2000" spc="-45">
                <a:latin typeface="Cambria"/>
                <a:cs typeface="Cambria"/>
              </a:rPr>
              <a:t>in </a:t>
            </a:r>
            <a:r>
              <a:rPr dirty="0" sz="2000" spc="-90">
                <a:latin typeface="Cambria"/>
                <a:cs typeface="Cambria"/>
              </a:rPr>
              <a:t>ten </a:t>
            </a:r>
            <a:r>
              <a:rPr dirty="0" sz="2000" spc="-185">
                <a:latin typeface="Cambria"/>
                <a:cs typeface="Cambria"/>
              </a:rPr>
              <a:t>yeaŚs</a:t>
            </a:r>
            <a:r>
              <a:rPr dirty="0" sz="2000" spc="-180">
                <a:latin typeface="Cambria"/>
                <a:cs typeface="Cambria"/>
              </a:rPr>
              <a:t> </a:t>
            </a:r>
            <a:r>
              <a:rPr dirty="0" sz="2000" spc="-160">
                <a:latin typeface="Cambria"/>
                <a:cs typeface="Cambria"/>
              </a:rPr>
              <a:t>as</a:t>
            </a:r>
            <a:r>
              <a:rPr dirty="0" sz="2000" spc="-155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the </a:t>
            </a:r>
            <a:r>
              <a:rPr dirty="0" sz="2000" spc="-105">
                <a:latin typeface="Cambria"/>
                <a:cs typeface="Cambria"/>
              </a:rPr>
              <a:t>Bank </a:t>
            </a:r>
            <a:r>
              <a:rPr dirty="0" sz="2000" spc="-50">
                <a:latin typeface="Cambria"/>
                <a:cs typeface="Cambria"/>
              </a:rPr>
              <a:t>of </a:t>
            </a:r>
            <a:r>
              <a:rPr dirty="0" sz="2000" spc="-90">
                <a:latin typeface="Cambria"/>
                <a:cs typeface="Cambria"/>
              </a:rPr>
              <a:t>Japan </a:t>
            </a:r>
            <a:r>
              <a:rPr dirty="0" sz="2000" spc="-135">
                <a:latin typeface="Cambria"/>
                <a:cs typeface="Cambria"/>
              </a:rPr>
              <a:t>made </a:t>
            </a:r>
            <a:r>
              <a:rPr dirty="0" sz="2000" spc="-140">
                <a:latin typeface="Cambria"/>
                <a:cs typeface="Cambria"/>
              </a:rPr>
              <a:t>fuŚtheŚ</a:t>
            </a:r>
            <a:r>
              <a:rPr dirty="0" sz="2000" spc="-135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adjustments </a:t>
            </a:r>
            <a:r>
              <a:rPr dirty="0" sz="2000" spc="-60">
                <a:latin typeface="Cambria"/>
                <a:cs typeface="Cambria"/>
              </a:rPr>
              <a:t>to </a:t>
            </a:r>
            <a:r>
              <a:rPr dirty="0" sz="2000" spc="-70">
                <a:latin typeface="Cambria"/>
                <a:cs typeface="Cambria"/>
              </a:rPr>
              <a:t>its </a:t>
            </a:r>
            <a:r>
              <a:rPr dirty="0" sz="2000" spc="-90">
                <a:latin typeface="Cambria"/>
                <a:cs typeface="Cambria"/>
              </a:rPr>
              <a:t>yield </a:t>
            </a:r>
            <a:r>
              <a:rPr dirty="0" sz="2000" spc="-160">
                <a:latin typeface="Cambria"/>
                <a:cs typeface="Cambria"/>
              </a:rPr>
              <a:t>cuŚve </a:t>
            </a:r>
            <a:r>
              <a:rPr dirty="0" sz="2000" spc="-155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contŚol</a:t>
            </a:r>
            <a:r>
              <a:rPr dirty="0" sz="2000" spc="-20">
                <a:latin typeface="Cambria"/>
                <a:cs typeface="Cambria"/>
              </a:rPr>
              <a:t> </a:t>
            </a:r>
            <a:r>
              <a:rPr dirty="0" sz="2000" spc="-60">
                <a:latin typeface="Cambria"/>
                <a:cs typeface="Cambria"/>
              </a:rPr>
              <a:t>policy,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allowing</a:t>
            </a:r>
            <a:r>
              <a:rPr dirty="0" sz="2000" spc="-5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the</a:t>
            </a:r>
            <a:r>
              <a:rPr dirty="0" sz="2000" spc="-5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main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30">
                <a:latin typeface="Cambria"/>
                <a:cs typeface="Cambria"/>
              </a:rPr>
              <a:t>JGB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yield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to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incŚease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above</a:t>
            </a:r>
            <a:r>
              <a:rPr dirty="0" sz="2000" spc="-5">
                <a:latin typeface="Cambria"/>
                <a:cs typeface="Cambria"/>
              </a:rPr>
              <a:t> </a:t>
            </a:r>
            <a:r>
              <a:rPr dirty="0" sz="2000" spc="-370">
                <a:latin typeface="Cambria"/>
                <a:cs typeface="Cambria"/>
              </a:rPr>
              <a:t>1%.</a:t>
            </a:r>
            <a:endParaRPr sz="2000">
              <a:latin typeface="Cambria"/>
              <a:cs typeface="Cambria"/>
            </a:endParaRPr>
          </a:p>
          <a:p>
            <a:pPr algn="just" marL="355600" indent="-342900">
              <a:lnSpc>
                <a:spcPct val="100000"/>
              </a:lnSpc>
              <a:buFont typeface="Symbol"/>
              <a:buChar char=""/>
              <a:tabLst>
                <a:tab pos="355600" algn="l"/>
              </a:tabLst>
            </a:pPr>
            <a:r>
              <a:rPr dirty="0" sz="2000" spc="95">
                <a:latin typeface="Cambria"/>
                <a:cs typeface="Cambria"/>
              </a:rPr>
              <a:t>U</a:t>
            </a:r>
            <a:r>
              <a:rPr dirty="0" sz="2000" spc="15">
                <a:latin typeface="Cambria"/>
                <a:cs typeface="Cambria"/>
              </a:rPr>
              <a:t>SD</a:t>
            </a:r>
            <a:r>
              <a:rPr dirty="0" sz="2000" spc="10">
                <a:latin typeface="Cambria"/>
                <a:cs typeface="Cambria"/>
              </a:rPr>
              <a:t>I</a:t>
            </a:r>
            <a:r>
              <a:rPr dirty="0" sz="2000">
                <a:latin typeface="Cambria"/>
                <a:cs typeface="Cambria"/>
              </a:rPr>
              <a:t>  </a:t>
            </a:r>
            <a:r>
              <a:rPr dirty="0" sz="2000" spc="130">
                <a:latin typeface="Cambria"/>
                <a:cs typeface="Cambria"/>
              </a:rPr>
              <a:t> </a:t>
            </a:r>
            <a:r>
              <a:rPr dirty="0" sz="2000" spc="90">
                <a:latin typeface="Cambria"/>
                <a:cs typeface="Cambria"/>
              </a:rPr>
              <a:t>R</a:t>
            </a:r>
            <a:r>
              <a:rPr dirty="0" sz="2000" spc="30">
                <a:latin typeface="Cambria"/>
                <a:cs typeface="Cambria"/>
              </a:rPr>
              <a:t> </a:t>
            </a:r>
            <a:r>
              <a:rPr dirty="0" sz="2000" spc="-280">
                <a:latin typeface="Cambria"/>
                <a:cs typeface="Cambria"/>
              </a:rPr>
              <a:t>Ś</a:t>
            </a:r>
            <a:r>
              <a:rPr dirty="0" sz="2000" spc="-165">
                <a:latin typeface="Cambria"/>
                <a:cs typeface="Cambria"/>
              </a:rPr>
              <a:t>e</a:t>
            </a:r>
            <a:r>
              <a:rPr dirty="0" sz="2000" spc="-110">
                <a:latin typeface="Cambria"/>
                <a:cs typeface="Cambria"/>
              </a:rPr>
              <a:t>maine</a:t>
            </a:r>
            <a:r>
              <a:rPr dirty="0" sz="2000" spc="-85">
                <a:latin typeface="Cambria"/>
                <a:cs typeface="Cambria"/>
              </a:rPr>
              <a:t>d</a:t>
            </a:r>
            <a:r>
              <a:rPr dirty="0" sz="2000" spc="-5">
                <a:latin typeface="Cambria"/>
                <a:cs typeface="Cambria"/>
              </a:rPr>
              <a:t> </a:t>
            </a:r>
            <a:r>
              <a:rPr dirty="0" sz="2000" spc="-5">
                <a:latin typeface="Cambria"/>
                <a:cs typeface="Cambria"/>
              </a:rPr>
              <a:t>i</a:t>
            </a:r>
            <a:r>
              <a:rPr dirty="0" sz="2000" spc="-85">
                <a:latin typeface="Cambria"/>
                <a:cs typeface="Cambria"/>
              </a:rPr>
              <a:t>n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a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n</a:t>
            </a:r>
            <a:r>
              <a:rPr dirty="0" sz="2000" spc="-140">
                <a:latin typeface="Cambria"/>
                <a:cs typeface="Cambria"/>
              </a:rPr>
              <a:t>a</a:t>
            </a:r>
            <a:r>
              <a:rPr dirty="0" sz="2000" spc="-220">
                <a:latin typeface="Cambria"/>
                <a:cs typeface="Cambria"/>
              </a:rPr>
              <a:t>ŚŚ</a:t>
            </a:r>
            <a:r>
              <a:rPr dirty="0" sz="2000" spc="-229">
                <a:latin typeface="Cambria"/>
                <a:cs typeface="Cambria"/>
              </a:rPr>
              <a:t>o</a:t>
            </a:r>
            <a:r>
              <a:rPr dirty="0" sz="2000" spc="-215">
                <a:latin typeface="Cambria"/>
                <a:cs typeface="Cambria"/>
              </a:rPr>
              <a:t>w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80">
                <a:latin typeface="Cambria"/>
                <a:cs typeface="Cambria"/>
              </a:rPr>
              <a:t>b</a:t>
            </a:r>
            <a:r>
              <a:rPr dirty="0" sz="2000" spc="-105">
                <a:latin typeface="Cambria"/>
                <a:cs typeface="Cambria"/>
              </a:rPr>
              <a:t>and</a:t>
            </a:r>
            <a:r>
              <a:rPr dirty="0" sz="2000" spc="-5">
                <a:latin typeface="Cambria"/>
                <a:cs typeface="Cambria"/>
              </a:rPr>
              <a:t> </a:t>
            </a:r>
            <a:r>
              <a:rPr dirty="0" sz="2000" spc="-100">
                <a:latin typeface="Cambria"/>
                <a:cs typeface="Cambria"/>
              </a:rPr>
              <a:t>p</a:t>
            </a:r>
            <a:r>
              <a:rPr dirty="0" sz="2000" spc="-110">
                <a:latin typeface="Cambria"/>
                <a:cs typeface="Cambria"/>
              </a:rPr>
              <a:t>o</a:t>
            </a:r>
            <a:r>
              <a:rPr dirty="0" sz="2000" spc="-150">
                <a:latin typeface="Cambria"/>
                <a:cs typeface="Cambria"/>
              </a:rPr>
              <a:t>ss</a:t>
            </a:r>
            <a:r>
              <a:rPr dirty="0" sz="2000" spc="-95">
                <a:latin typeface="Cambria"/>
                <a:cs typeface="Cambria"/>
              </a:rPr>
              <a:t>i</a:t>
            </a:r>
            <a:r>
              <a:rPr dirty="0" sz="2000" spc="-80">
                <a:latin typeface="Cambria"/>
                <a:cs typeface="Cambria"/>
              </a:rPr>
              <a:t>b</a:t>
            </a:r>
            <a:r>
              <a:rPr dirty="0" sz="2000" spc="-30">
                <a:latin typeface="Cambria"/>
                <a:cs typeface="Cambria"/>
              </a:rPr>
              <a:t>l</a:t>
            </a:r>
            <a:r>
              <a:rPr dirty="0" sz="2000" spc="-135">
                <a:latin typeface="Cambria"/>
                <a:cs typeface="Cambria"/>
              </a:rPr>
              <a:t>y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on</a:t>
            </a:r>
            <a:r>
              <a:rPr dirty="0" sz="2000">
                <a:latin typeface="Cambria"/>
                <a:cs typeface="Cambria"/>
              </a:rPr>
              <a:t> </a:t>
            </a:r>
            <a:r>
              <a:rPr dirty="0" sz="2000" spc="-20">
                <a:latin typeface="Cambria"/>
                <a:cs typeface="Cambria"/>
              </a:rPr>
              <a:t>R</a:t>
            </a:r>
            <a:r>
              <a:rPr dirty="0" sz="2000" spc="-15">
                <a:latin typeface="Cambria"/>
                <a:cs typeface="Cambria"/>
              </a:rPr>
              <a:t>B</a:t>
            </a:r>
            <a:r>
              <a:rPr dirty="0" sz="2000" spc="10">
                <a:latin typeface="Cambria"/>
                <a:cs typeface="Cambria"/>
              </a:rPr>
              <a:t>I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5">
                <a:latin typeface="Cambria"/>
                <a:cs typeface="Cambria"/>
              </a:rPr>
              <a:t>i</a:t>
            </a:r>
            <a:r>
              <a:rPr dirty="0" sz="2000" spc="-85">
                <a:latin typeface="Cambria"/>
                <a:cs typeface="Cambria"/>
              </a:rPr>
              <a:t>n</a:t>
            </a:r>
            <a:r>
              <a:rPr dirty="0" sz="2000" spc="-135">
                <a:latin typeface="Cambria"/>
                <a:cs typeface="Cambria"/>
              </a:rPr>
              <a:t>te</a:t>
            </a:r>
            <a:r>
              <a:rPr dirty="0" sz="2000" spc="-170">
                <a:latin typeface="Cambria"/>
                <a:cs typeface="Cambria"/>
              </a:rPr>
              <a:t>Ś</a:t>
            </a:r>
            <a:r>
              <a:rPr dirty="0" sz="2000" spc="-150">
                <a:latin typeface="Cambria"/>
                <a:cs typeface="Cambria"/>
              </a:rPr>
              <a:t>v</a:t>
            </a:r>
            <a:r>
              <a:rPr dirty="0" sz="2000" spc="-125">
                <a:latin typeface="Cambria"/>
                <a:cs typeface="Cambria"/>
              </a:rPr>
              <a:t>en</a:t>
            </a:r>
            <a:r>
              <a:rPr dirty="0" sz="2000" spc="-5">
                <a:latin typeface="Cambria"/>
                <a:cs typeface="Cambria"/>
              </a:rPr>
              <a:t>ti</a:t>
            </a:r>
            <a:r>
              <a:rPr dirty="0" sz="2000" spc="-120">
                <a:latin typeface="Cambria"/>
                <a:cs typeface="Cambria"/>
              </a:rPr>
              <a:t>o</a:t>
            </a:r>
            <a:r>
              <a:rPr dirty="0" sz="2000" spc="-100">
                <a:latin typeface="Cambria"/>
                <a:cs typeface="Cambria"/>
              </a:rPr>
              <a:t>n</a:t>
            </a:r>
            <a:r>
              <a:rPr dirty="0" sz="2000" spc="-20">
                <a:latin typeface="Cambria"/>
                <a:cs typeface="Cambria"/>
              </a:rPr>
              <a:t>.</a:t>
            </a:r>
            <a:endParaRPr sz="2000">
              <a:latin typeface="Cambria"/>
              <a:cs typeface="Cambria"/>
            </a:endParaRPr>
          </a:p>
          <a:p>
            <a:pPr algn="just" marL="539750" indent="-527685">
              <a:lnSpc>
                <a:spcPct val="100000"/>
              </a:lnSpc>
              <a:buFont typeface="Symbol"/>
              <a:buChar char=""/>
              <a:tabLst>
                <a:tab pos="540385" algn="l"/>
              </a:tabLst>
            </a:pPr>
            <a:r>
              <a:rPr dirty="0" sz="2000" spc="-35">
                <a:latin typeface="Cambria"/>
                <a:cs typeface="Cambria"/>
              </a:rPr>
              <a:t>ifty</a:t>
            </a:r>
            <a:r>
              <a:rPr dirty="0" sz="2000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coŚŚected</a:t>
            </a:r>
            <a:r>
              <a:rPr dirty="0" sz="200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on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15">
                <a:latin typeface="Cambria"/>
                <a:cs typeface="Cambria"/>
              </a:rPr>
              <a:t>FII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outflows</a:t>
            </a:r>
            <a:r>
              <a:rPr dirty="0" sz="2000" spc="-10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with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incŚeased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Śisk</a:t>
            </a:r>
            <a:r>
              <a:rPr dirty="0" sz="2000" spc="30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aveŚsion</a:t>
            </a:r>
            <a:r>
              <a:rPr dirty="0" sz="200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on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60">
                <a:latin typeface="Cambria"/>
                <a:cs typeface="Cambria"/>
              </a:rPr>
              <a:t>ffiiddle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East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45">
                <a:latin typeface="Cambria"/>
                <a:cs typeface="Cambria"/>
              </a:rPr>
              <a:t>conflict.</a:t>
            </a:r>
            <a:endParaRPr sz="2000">
              <a:latin typeface="Cambria"/>
              <a:cs typeface="Cambria"/>
            </a:endParaRPr>
          </a:p>
          <a:p>
            <a:pPr algn="just" marL="354965" marR="5080" indent="-342900">
              <a:lnSpc>
                <a:spcPct val="100000"/>
              </a:lnSpc>
              <a:buFont typeface="Symbol"/>
              <a:buChar char=""/>
              <a:tabLst>
                <a:tab pos="355600" algn="l"/>
              </a:tabLst>
            </a:pPr>
            <a:r>
              <a:rPr dirty="0" sz="2000" spc="-10">
                <a:latin typeface="Cambria"/>
                <a:cs typeface="Cambria"/>
              </a:rPr>
              <a:t>RBI </a:t>
            </a:r>
            <a:r>
              <a:rPr dirty="0" sz="2000" spc="10">
                <a:latin typeface="Cambria"/>
                <a:cs typeface="Cambria"/>
              </a:rPr>
              <a:t>ffiPC </a:t>
            </a:r>
            <a:r>
              <a:rPr dirty="0" sz="2000" spc="-95">
                <a:latin typeface="Cambria"/>
                <a:cs typeface="Cambria"/>
              </a:rPr>
              <a:t>maintains the </a:t>
            </a:r>
            <a:r>
              <a:rPr dirty="0" sz="2000" spc="-114">
                <a:latin typeface="Cambria"/>
                <a:cs typeface="Cambria"/>
              </a:rPr>
              <a:t>status</a:t>
            </a:r>
            <a:r>
              <a:rPr dirty="0" sz="2000" spc="-110">
                <a:latin typeface="Cambria"/>
                <a:cs typeface="Cambria"/>
              </a:rPr>
              <a:t> </a:t>
            </a:r>
            <a:r>
              <a:rPr dirty="0" sz="2000" spc="-125">
                <a:latin typeface="Cambria"/>
                <a:cs typeface="Cambria"/>
              </a:rPr>
              <a:t>quo</a:t>
            </a:r>
            <a:r>
              <a:rPr dirty="0" sz="2000" spc="-120">
                <a:latin typeface="Cambria"/>
                <a:cs typeface="Cambria"/>
              </a:rPr>
              <a:t> </a:t>
            </a:r>
            <a:r>
              <a:rPr dirty="0" sz="2000" spc="-114">
                <a:latin typeface="Cambria"/>
                <a:cs typeface="Cambria"/>
              </a:rPr>
              <a:t>and</a:t>
            </a:r>
            <a:r>
              <a:rPr dirty="0" sz="2000" spc="-110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keeps</a:t>
            </a:r>
            <a:r>
              <a:rPr dirty="0" sz="2000" spc="-135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the </a:t>
            </a:r>
            <a:r>
              <a:rPr dirty="0" sz="2000" spc="-165">
                <a:latin typeface="Cambria"/>
                <a:cs typeface="Cambria"/>
              </a:rPr>
              <a:t>Śepo</a:t>
            </a:r>
            <a:r>
              <a:rPr dirty="0" sz="2000" spc="-160">
                <a:latin typeface="Cambria"/>
                <a:cs typeface="Cambria"/>
              </a:rPr>
              <a:t> </a:t>
            </a:r>
            <a:r>
              <a:rPr dirty="0" sz="2000" spc="-150">
                <a:latin typeface="Cambria"/>
                <a:cs typeface="Cambria"/>
              </a:rPr>
              <a:t>Śate</a:t>
            </a:r>
            <a:r>
              <a:rPr dirty="0" sz="2000" spc="-145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unchanged</a:t>
            </a:r>
            <a:r>
              <a:rPr dirty="0" sz="2000" spc="-114">
                <a:latin typeface="Cambria"/>
                <a:cs typeface="Cambria"/>
              </a:rPr>
              <a:t> </a:t>
            </a:r>
            <a:r>
              <a:rPr dirty="0" sz="2000" spc="-75">
                <a:latin typeface="Cambria"/>
                <a:cs typeface="Cambria"/>
              </a:rPr>
              <a:t>at </a:t>
            </a:r>
            <a:r>
              <a:rPr dirty="0" sz="2000" spc="-285">
                <a:latin typeface="Cambria"/>
                <a:cs typeface="Cambria"/>
              </a:rPr>
              <a:t>6.5%</a:t>
            </a:r>
            <a:r>
              <a:rPr dirty="0" sz="2000" spc="-280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foŚ</a:t>
            </a:r>
            <a:r>
              <a:rPr dirty="0" sz="2000" spc="18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the </a:t>
            </a:r>
            <a:r>
              <a:rPr dirty="0" sz="2000" spc="-9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fouŚth </a:t>
            </a:r>
            <a:r>
              <a:rPr dirty="0" sz="2000" spc="-110">
                <a:latin typeface="Cambria"/>
                <a:cs typeface="Cambria"/>
              </a:rPr>
              <a:t>consecutive </a:t>
            </a:r>
            <a:r>
              <a:rPr dirty="0" sz="2000" spc="-70">
                <a:latin typeface="Cambria"/>
                <a:cs typeface="Cambria"/>
              </a:rPr>
              <a:t>time. The </a:t>
            </a:r>
            <a:r>
              <a:rPr dirty="0" sz="2000" spc="10">
                <a:latin typeface="Cambria"/>
                <a:cs typeface="Cambria"/>
              </a:rPr>
              <a:t>ffiPC </a:t>
            </a:r>
            <a:r>
              <a:rPr dirty="0" sz="2000" spc="-95">
                <a:latin typeface="Cambria"/>
                <a:cs typeface="Cambria"/>
              </a:rPr>
              <a:t>noted </a:t>
            </a:r>
            <a:r>
              <a:rPr dirty="0" sz="2000" spc="-70">
                <a:latin typeface="Cambria"/>
                <a:cs typeface="Cambria"/>
              </a:rPr>
              <a:t>that </a:t>
            </a:r>
            <a:r>
              <a:rPr dirty="0" sz="2000" spc="-95">
                <a:latin typeface="Cambria"/>
                <a:cs typeface="Cambria"/>
              </a:rPr>
              <a:t>the </a:t>
            </a:r>
            <a:r>
              <a:rPr dirty="0" sz="2000" spc="-114">
                <a:latin typeface="Cambria"/>
                <a:cs typeface="Cambria"/>
              </a:rPr>
              <a:t>modeŚation </a:t>
            </a:r>
            <a:r>
              <a:rPr dirty="0" sz="2000" spc="-55">
                <a:latin typeface="Cambria"/>
                <a:cs typeface="Cambria"/>
              </a:rPr>
              <a:t>in </a:t>
            </a:r>
            <a:r>
              <a:rPr dirty="0" sz="2000" spc="50">
                <a:latin typeface="Cambria"/>
                <a:cs typeface="Cambria"/>
              </a:rPr>
              <a:t>CPI </a:t>
            </a:r>
            <a:r>
              <a:rPr dirty="0" sz="2000" spc="-105">
                <a:latin typeface="Cambria"/>
                <a:cs typeface="Cambria"/>
              </a:rPr>
              <a:t>headline </a:t>
            </a:r>
            <a:r>
              <a:rPr dirty="0" sz="2000" spc="-60">
                <a:latin typeface="Cambria"/>
                <a:cs typeface="Cambria"/>
              </a:rPr>
              <a:t>inflation </a:t>
            </a:r>
            <a:r>
              <a:rPr dirty="0" sz="2000" spc="-55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Śeflected</a:t>
            </a:r>
            <a:r>
              <a:rPr dirty="0" sz="2000" spc="-105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the</a:t>
            </a:r>
            <a:r>
              <a:rPr dirty="0" sz="2000" spc="-9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combined</a:t>
            </a:r>
            <a:r>
              <a:rPr dirty="0" sz="2000" spc="-90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and</a:t>
            </a:r>
            <a:r>
              <a:rPr dirty="0" sz="2000" spc="-105">
                <a:latin typeface="Cambria"/>
                <a:cs typeface="Cambria"/>
              </a:rPr>
              <a:t> </a:t>
            </a:r>
            <a:r>
              <a:rPr dirty="0" sz="2000" spc="-80">
                <a:latin typeface="Cambria"/>
                <a:cs typeface="Cambria"/>
              </a:rPr>
              <a:t>continuing</a:t>
            </a:r>
            <a:r>
              <a:rPr dirty="0" sz="2000" spc="-75">
                <a:latin typeface="Cambria"/>
                <a:cs typeface="Cambria"/>
              </a:rPr>
              <a:t> </a:t>
            </a:r>
            <a:r>
              <a:rPr dirty="0" sz="2000" spc="-80">
                <a:latin typeface="Cambria"/>
                <a:cs typeface="Cambria"/>
              </a:rPr>
              <a:t>impact</a:t>
            </a:r>
            <a:r>
              <a:rPr dirty="0" sz="2000" spc="-75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of</a:t>
            </a:r>
            <a:r>
              <a:rPr dirty="0" sz="2000" spc="-45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monetaŚy</a:t>
            </a:r>
            <a:r>
              <a:rPr dirty="0" sz="2000" spc="-135">
                <a:latin typeface="Cambria"/>
                <a:cs typeface="Cambria"/>
              </a:rPr>
              <a:t> </a:t>
            </a:r>
            <a:r>
              <a:rPr dirty="0" sz="2000" spc="-75">
                <a:latin typeface="Cambria"/>
                <a:cs typeface="Cambria"/>
              </a:rPr>
              <a:t>policy</a:t>
            </a:r>
            <a:r>
              <a:rPr dirty="0" sz="2000" spc="-70">
                <a:latin typeface="Cambria"/>
                <a:cs typeface="Cambria"/>
              </a:rPr>
              <a:t> tightening,</a:t>
            </a:r>
            <a:r>
              <a:rPr dirty="0" sz="2000" spc="-65">
                <a:latin typeface="Cambria"/>
                <a:cs typeface="Cambria"/>
              </a:rPr>
              <a:t> </a:t>
            </a:r>
            <a:r>
              <a:rPr dirty="0" sz="2000" spc="-114">
                <a:latin typeface="Cambria"/>
                <a:cs typeface="Cambria"/>
              </a:rPr>
              <a:t>supply </a:t>
            </a:r>
            <a:r>
              <a:rPr dirty="0" sz="2000" spc="-11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augmenting</a:t>
            </a:r>
            <a:r>
              <a:rPr dirty="0" sz="2000" spc="-100">
                <a:latin typeface="Cambria"/>
                <a:cs typeface="Cambria"/>
              </a:rPr>
              <a:t> </a:t>
            </a:r>
            <a:r>
              <a:rPr dirty="0" sz="2000" spc="-155">
                <a:latin typeface="Cambria"/>
                <a:cs typeface="Cambria"/>
              </a:rPr>
              <a:t>measuŚes,</a:t>
            </a:r>
            <a:r>
              <a:rPr dirty="0" sz="2000" spc="-150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and</a:t>
            </a:r>
            <a:r>
              <a:rPr dirty="0" sz="2000" spc="-105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the</a:t>
            </a:r>
            <a:r>
              <a:rPr dirty="0" sz="2000" spc="-9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fulleŚ</a:t>
            </a:r>
            <a:r>
              <a:rPr dirty="0" sz="2000" spc="-100">
                <a:latin typeface="Cambria"/>
                <a:cs typeface="Cambria"/>
              </a:rPr>
              <a:t> </a:t>
            </a:r>
            <a:r>
              <a:rPr dirty="0" sz="2000" spc="-75">
                <a:latin typeface="Cambria"/>
                <a:cs typeface="Cambria"/>
              </a:rPr>
              <a:t>impact</a:t>
            </a:r>
            <a:r>
              <a:rPr dirty="0" sz="2000" spc="290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of</a:t>
            </a:r>
            <a:r>
              <a:rPr dirty="0" sz="2000" spc="34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the</a:t>
            </a:r>
            <a:r>
              <a:rPr dirty="0" sz="2000" spc="250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pŚevious</a:t>
            </a:r>
            <a:r>
              <a:rPr dirty="0" sz="2000" spc="160">
                <a:latin typeface="Cambria"/>
                <a:cs typeface="Cambria"/>
              </a:rPr>
              <a:t> </a:t>
            </a:r>
            <a:r>
              <a:rPr dirty="0" sz="2000" spc="-145">
                <a:latin typeface="Cambria"/>
                <a:cs typeface="Cambria"/>
              </a:rPr>
              <a:t>Śate</a:t>
            </a:r>
            <a:r>
              <a:rPr dirty="0" sz="2000" spc="15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hikes</a:t>
            </a:r>
            <a:r>
              <a:rPr dirty="0" sz="2000" spc="229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which</a:t>
            </a:r>
            <a:r>
              <a:rPr dirty="0" sz="2000" spc="229">
                <a:latin typeface="Cambria"/>
                <a:cs typeface="Cambria"/>
              </a:rPr>
              <a:t> </a:t>
            </a:r>
            <a:r>
              <a:rPr dirty="0" sz="2000" spc="-114">
                <a:latin typeface="Cambria"/>
                <a:cs typeface="Cambria"/>
              </a:rPr>
              <a:t>should </a:t>
            </a:r>
            <a:r>
              <a:rPr dirty="0" sz="2000" spc="-110">
                <a:latin typeface="Cambria"/>
                <a:cs typeface="Cambria"/>
              </a:rPr>
              <a:t> </a:t>
            </a:r>
            <a:r>
              <a:rPr dirty="0" sz="2000" spc="-125">
                <a:latin typeface="Cambria"/>
                <a:cs typeface="Cambria"/>
              </a:rPr>
              <a:t>keep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inflationaŚy</a:t>
            </a:r>
            <a:r>
              <a:rPr dirty="0" sz="2000" spc="-10">
                <a:latin typeface="Cambria"/>
                <a:cs typeface="Cambria"/>
              </a:rPr>
              <a:t> </a:t>
            </a:r>
            <a:r>
              <a:rPr dirty="0" sz="2000" spc="-185">
                <a:latin typeface="Cambria"/>
                <a:cs typeface="Cambria"/>
              </a:rPr>
              <a:t>pŚessuŚes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contained</a:t>
            </a:r>
            <a:r>
              <a:rPr dirty="0" sz="2000" spc="-15">
                <a:latin typeface="Cambria"/>
                <a:cs typeface="Cambria"/>
              </a:rPr>
              <a:t> </a:t>
            </a:r>
            <a:r>
              <a:rPr dirty="0" sz="2000" spc="-45">
                <a:latin typeface="Cambria"/>
                <a:cs typeface="Cambria"/>
              </a:rPr>
              <a:t>in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the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90">
                <a:latin typeface="Cambria"/>
                <a:cs typeface="Cambria"/>
              </a:rPr>
              <a:t>coming</a:t>
            </a:r>
            <a:r>
              <a:rPr dirty="0" sz="2000" spc="-15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months.</a:t>
            </a:r>
            <a:endParaRPr sz="2000">
              <a:latin typeface="Cambria"/>
              <a:cs typeface="Cambria"/>
            </a:endParaRPr>
          </a:p>
          <a:p>
            <a:pPr algn="just" marL="355600" marR="6350" indent="-342900">
              <a:lnSpc>
                <a:spcPct val="100000"/>
              </a:lnSpc>
              <a:buFont typeface="Symbol"/>
              <a:buChar char=""/>
              <a:tabLst>
                <a:tab pos="355600" algn="l"/>
              </a:tabLst>
            </a:pPr>
            <a:r>
              <a:rPr dirty="0" sz="2000" spc="-10">
                <a:latin typeface="Cambria"/>
                <a:cs typeface="Cambria"/>
              </a:rPr>
              <a:t>RBI </a:t>
            </a:r>
            <a:r>
              <a:rPr dirty="0" sz="2000" spc="-90">
                <a:latin typeface="Cambria"/>
                <a:cs typeface="Cambria"/>
              </a:rPr>
              <a:t>maintained </a:t>
            </a:r>
            <a:r>
              <a:rPr dirty="0" sz="2000" spc="-95">
                <a:latin typeface="Cambria"/>
                <a:cs typeface="Cambria"/>
              </a:rPr>
              <a:t>the </a:t>
            </a:r>
            <a:r>
              <a:rPr dirty="0" sz="2000" spc="-145">
                <a:latin typeface="Cambria"/>
                <a:cs typeface="Cambria"/>
              </a:rPr>
              <a:t>gŚowth</a:t>
            </a:r>
            <a:r>
              <a:rPr dirty="0" sz="2000" spc="150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and </a:t>
            </a:r>
            <a:r>
              <a:rPr dirty="0" sz="2000" spc="-55">
                <a:latin typeface="Cambria"/>
                <a:cs typeface="Cambria"/>
              </a:rPr>
              <a:t>inflation </a:t>
            </a:r>
            <a:r>
              <a:rPr dirty="0" sz="2000" spc="-120">
                <a:latin typeface="Cambria"/>
                <a:cs typeface="Cambria"/>
              </a:rPr>
              <a:t>foŚecast </a:t>
            </a:r>
            <a:r>
              <a:rPr dirty="0" sz="2000" spc="-75">
                <a:latin typeface="Cambria"/>
                <a:cs typeface="Cambria"/>
              </a:rPr>
              <a:t>at </a:t>
            </a:r>
            <a:r>
              <a:rPr dirty="0" sz="2000" spc="-260">
                <a:latin typeface="Cambria"/>
                <a:cs typeface="Cambria"/>
              </a:rPr>
              <a:t>6.50%</a:t>
            </a:r>
            <a:r>
              <a:rPr dirty="0" sz="2000" spc="100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and </a:t>
            </a:r>
            <a:r>
              <a:rPr dirty="0" sz="2000" spc="-290">
                <a:latin typeface="Cambria"/>
                <a:cs typeface="Cambria"/>
              </a:rPr>
              <a:t>5.4%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Śespectively </a:t>
            </a:r>
            <a:r>
              <a:rPr dirty="0" sz="2000" spc="-130">
                <a:latin typeface="Cambria"/>
                <a:cs typeface="Cambria"/>
              </a:rPr>
              <a:t>foŚ </a:t>
            </a:r>
            <a:r>
              <a:rPr dirty="0" sz="2000" spc="-15">
                <a:latin typeface="Cambria"/>
                <a:cs typeface="Cambria"/>
              </a:rPr>
              <a:t>FY’ </a:t>
            </a:r>
            <a:r>
              <a:rPr dirty="0" sz="2000" spc="-10">
                <a:latin typeface="Cambria"/>
                <a:cs typeface="Cambria"/>
              </a:rPr>
              <a:t> </a:t>
            </a:r>
            <a:r>
              <a:rPr dirty="0" sz="2000" spc="-180">
                <a:latin typeface="Cambria"/>
                <a:cs typeface="Cambria"/>
              </a:rPr>
              <a:t>24.</a:t>
            </a:r>
            <a:endParaRPr sz="2000">
              <a:latin typeface="Cambria"/>
              <a:cs typeface="Cambria"/>
            </a:endParaRPr>
          </a:p>
          <a:p>
            <a:pPr algn="just" marL="354965" marR="5080" indent="-342900">
              <a:lnSpc>
                <a:spcPct val="100000"/>
              </a:lnSpc>
              <a:buFont typeface="Symbol"/>
              <a:buChar char=""/>
              <a:tabLst>
                <a:tab pos="355600" algn="l"/>
              </a:tabLst>
            </a:pPr>
            <a:r>
              <a:rPr dirty="0" sz="2000" spc="-70">
                <a:latin typeface="Cambria"/>
                <a:cs typeface="Cambria"/>
              </a:rPr>
              <a:t>The </a:t>
            </a:r>
            <a:r>
              <a:rPr dirty="0" sz="2000" spc="-145">
                <a:latin typeface="Cambria"/>
                <a:cs typeface="Cambria"/>
              </a:rPr>
              <a:t>ReseŚve</a:t>
            </a:r>
            <a:r>
              <a:rPr dirty="0" sz="2000" spc="15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Bank </a:t>
            </a:r>
            <a:r>
              <a:rPr dirty="0" sz="2000" spc="-50">
                <a:latin typeface="Cambria"/>
                <a:cs typeface="Cambria"/>
              </a:rPr>
              <a:t>of </a:t>
            </a:r>
            <a:r>
              <a:rPr dirty="0" sz="2000" spc="-65">
                <a:latin typeface="Cambria"/>
                <a:cs typeface="Cambria"/>
              </a:rPr>
              <a:t>India (RBI) </a:t>
            </a:r>
            <a:r>
              <a:rPr dirty="0" sz="2000" spc="-105">
                <a:latin typeface="Cambria"/>
                <a:cs typeface="Cambria"/>
              </a:rPr>
              <a:t>said </a:t>
            </a:r>
            <a:r>
              <a:rPr dirty="0" sz="2000" spc="-10">
                <a:latin typeface="Cambria"/>
                <a:cs typeface="Cambria"/>
              </a:rPr>
              <a:t>it </a:t>
            </a:r>
            <a:r>
              <a:rPr dirty="0" sz="2000" spc="-75">
                <a:latin typeface="Cambria"/>
                <a:cs typeface="Cambria"/>
              </a:rPr>
              <a:t>will </a:t>
            </a:r>
            <a:r>
              <a:rPr dirty="0" sz="2000" spc="-125">
                <a:latin typeface="Cambria"/>
                <a:cs typeface="Cambria"/>
              </a:rPr>
              <a:t>consideŚ</a:t>
            </a:r>
            <a:r>
              <a:rPr dirty="0" sz="2000" spc="190">
                <a:latin typeface="Cambria"/>
                <a:cs typeface="Cambria"/>
              </a:rPr>
              <a:t> </a:t>
            </a:r>
            <a:r>
              <a:rPr dirty="0" sz="2000" spc="65">
                <a:latin typeface="Cambria"/>
                <a:cs typeface="Cambria"/>
              </a:rPr>
              <a:t>OffiO </a:t>
            </a:r>
            <a:r>
              <a:rPr dirty="0" sz="2000" spc="-145">
                <a:latin typeface="Cambria"/>
                <a:cs typeface="Cambria"/>
              </a:rPr>
              <a:t>sales</a:t>
            </a:r>
            <a:r>
              <a:rPr dirty="0" sz="2000" spc="150">
                <a:latin typeface="Cambria"/>
                <a:cs typeface="Cambria"/>
              </a:rPr>
              <a:t> </a:t>
            </a:r>
            <a:r>
              <a:rPr dirty="0" sz="2000" spc="-60">
                <a:latin typeface="Cambria"/>
                <a:cs typeface="Cambria"/>
              </a:rPr>
              <a:t>to </a:t>
            </a:r>
            <a:r>
              <a:rPr dirty="0" sz="2000" spc="-140">
                <a:latin typeface="Cambria"/>
                <a:cs typeface="Cambria"/>
              </a:rPr>
              <a:t>manage</a:t>
            </a:r>
            <a:r>
              <a:rPr dirty="0" sz="2000" spc="160">
                <a:latin typeface="Cambria"/>
                <a:cs typeface="Cambria"/>
              </a:rPr>
              <a:t> </a:t>
            </a:r>
            <a:r>
              <a:rPr dirty="0" sz="2000" spc="-60">
                <a:latin typeface="Cambria"/>
                <a:cs typeface="Cambria"/>
              </a:rPr>
              <a:t>liquidity. </a:t>
            </a:r>
            <a:r>
              <a:rPr dirty="0" sz="2000" spc="-55">
                <a:latin typeface="Cambria"/>
                <a:cs typeface="Cambria"/>
              </a:rPr>
              <a:t> </a:t>
            </a:r>
            <a:r>
              <a:rPr dirty="0" sz="2000" spc="-70">
                <a:latin typeface="Cambria"/>
                <a:cs typeface="Cambria"/>
              </a:rPr>
              <a:t>The</a:t>
            </a:r>
            <a:r>
              <a:rPr dirty="0" sz="2000" spc="-65">
                <a:latin typeface="Cambria"/>
                <a:cs typeface="Cambria"/>
              </a:rPr>
              <a:t> timing</a:t>
            </a:r>
            <a:r>
              <a:rPr dirty="0" sz="2000" spc="-60">
                <a:latin typeface="Cambria"/>
                <a:cs typeface="Cambria"/>
              </a:rPr>
              <a:t> </a:t>
            </a:r>
            <a:r>
              <a:rPr dirty="0" sz="2000" spc="-114">
                <a:latin typeface="Cambria"/>
                <a:cs typeface="Cambria"/>
              </a:rPr>
              <a:t>and</a:t>
            </a:r>
            <a:r>
              <a:rPr dirty="0" sz="2000" spc="-110">
                <a:latin typeface="Cambria"/>
                <a:cs typeface="Cambria"/>
              </a:rPr>
              <a:t> quantum</a:t>
            </a:r>
            <a:r>
              <a:rPr dirty="0" sz="2000" spc="-105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of</a:t>
            </a:r>
            <a:r>
              <a:rPr dirty="0" sz="2000" spc="-45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such</a:t>
            </a:r>
            <a:r>
              <a:rPr dirty="0" sz="2000" spc="-125">
                <a:latin typeface="Cambria"/>
                <a:cs typeface="Cambria"/>
              </a:rPr>
              <a:t> </a:t>
            </a:r>
            <a:r>
              <a:rPr dirty="0" sz="2000" spc="-114">
                <a:latin typeface="Cambria"/>
                <a:cs typeface="Cambria"/>
              </a:rPr>
              <a:t>an</a:t>
            </a:r>
            <a:r>
              <a:rPr dirty="0" sz="2000" spc="-110">
                <a:latin typeface="Cambria"/>
                <a:cs typeface="Cambria"/>
              </a:rPr>
              <a:t> </a:t>
            </a:r>
            <a:r>
              <a:rPr dirty="0" sz="2000" spc="-114">
                <a:latin typeface="Cambria"/>
                <a:cs typeface="Cambria"/>
              </a:rPr>
              <a:t>opeŚation</a:t>
            </a:r>
            <a:r>
              <a:rPr dirty="0" sz="2000" spc="-110">
                <a:latin typeface="Cambria"/>
                <a:cs typeface="Cambria"/>
              </a:rPr>
              <a:t> </a:t>
            </a:r>
            <a:r>
              <a:rPr dirty="0" sz="2000" spc="-75">
                <a:latin typeface="Cambria"/>
                <a:cs typeface="Cambria"/>
              </a:rPr>
              <a:t>will</a:t>
            </a:r>
            <a:r>
              <a:rPr dirty="0" sz="2000" spc="-70">
                <a:latin typeface="Cambria"/>
                <a:cs typeface="Cambria"/>
              </a:rPr>
              <a:t> </a:t>
            </a:r>
            <a:r>
              <a:rPr dirty="0" sz="2000" spc="-114">
                <a:latin typeface="Cambria"/>
                <a:cs typeface="Cambria"/>
              </a:rPr>
              <a:t>depend</a:t>
            </a:r>
            <a:r>
              <a:rPr dirty="0" sz="2000" spc="-11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upon</a:t>
            </a:r>
            <a:r>
              <a:rPr dirty="0" sz="2000" spc="-100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evolving</a:t>
            </a:r>
            <a:r>
              <a:rPr dirty="0" sz="2000" spc="-105">
                <a:latin typeface="Cambria"/>
                <a:cs typeface="Cambria"/>
              </a:rPr>
              <a:t> </a:t>
            </a:r>
            <a:r>
              <a:rPr dirty="0" sz="2000" spc="-65">
                <a:latin typeface="Cambria"/>
                <a:cs typeface="Cambria"/>
              </a:rPr>
              <a:t>liquidity </a:t>
            </a:r>
            <a:r>
              <a:rPr dirty="0" sz="2000" spc="-60">
                <a:latin typeface="Cambria"/>
                <a:cs typeface="Cambria"/>
              </a:rPr>
              <a:t> </a:t>
            </a:r>
            <a:r>
              <a:rPr dirty="0" sz="2000" spc="-75">
                <a:latin typeface="Cambria"/>
                <a:cs typeface="Cambria"/>
              </a:rPr>
              <a:t>conditions. </a:t>
            </a:r>
            <a:r>
              <a:rPr dirty="0" sz="2000" spc="-70">
                <a:latin typeface="Cambria"/>
                <a:cs typeface="Cambria"/>
              </a:rPr>
              <a:t>The </a:t>
            </a:r>
            <a:r>
              <a:rPr dirty="0" sz="2000" spc="-105">
                <a:latin typeface="Cambria"/>
                <a:cs typeface="Cambria"/>
              </a:rPr>
              <a:t>statement</a:t>
            </a:r>
            <a:r>
              <a:rPr dirty="0" sz="2000" spc="-100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spooked</a:t>
            </a:r>
            <a:r>
              <a:rPr dirty="0" sz="2000" spc="-114">
                <a:latin typeface="Cambria"/>
                <a:cs typeface="Cambria"/>
              </a:rPr>
              <a:t> </a:t>
            </a:r>
            <a:r>
              <a:rPr dirty="0" sz="2000" spc="-125">
                <a:latin typeface="Cambria"/>
                <a:cs typeface="Cambria"/>
              </a:rPr>
              <a:t>upmaŚket</a:t>
            </a:r>
            <a:r>
              <a:rPr dirty="0" sz="2000" spc="19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yields</a:t>
            </a:r>
            <a:r>
              <a:rPr dirty="0" sz="2000" spc="229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and</a:t>
            </a:r>
            <a:r>
              <a:rPr dirty="0" sz="2000" spc="220">
                <a:latin typeface="Cambria"/>
                <a:cs typeface="Cambria"/>
              </a:rPr>
              <a:t> </a:t>
            </a:r>
            <a:r>
              <a:rPr dirty="0" sz="2000" spc="-195">
                <a:latin typeface="Cambria"/>
                <a:cs typeface="Cambria"/>
              </a:rPr>
              <a:t>10-yeaŚ</a:t>
            </a:r>
            <a:r>
              <a:rPr dirty="0" sz="2000" spc="5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Bond</a:t>
            </a:r>
            <a:r>
              <a:rPr dirty="0" sz="2000" spc="229">
                <a:latin typeface="Cambria"/>
                <a:cs typeface="Cambria"/>
              </a:rPr>
              <a:t> </a:t>
            </a:r>
            <a:r>
              <a:rPr dirty="0" sz="2000" spc="-90">
                <a:latin typeface="Cambria"/>
                <a:cs typeface="Cambria"/>
              </a:rPr>
              <a:t>yield</a:t>
            </a:r>
            <a:r>
              <a:rPr dirty="0" sz="2000" spc="260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moved</a:t>
            </a:r>
            <a:r>
              <a:rPr dirty="0" sz="2000" spc="170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up </a:t>
            </a:r>
            <a:r>
              <a:rPr dirty="0" sz="2000" spc="-105">
                <a:latin typeface="Cambria"/>
                <a:cs typeface="Cambria"/>
              </a:rPr>
              <a:t> by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315">
                <a:latin typeface="Cambria"/>
                <a:cs typeface="Cambria"/>
              </a:rPr>
              <a:t>12-13</a:t>
            </a:r>
            <a:r>
              <a:rPr dirty="0" sz="2000" spc="-229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basis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75">
                <a:latin typeface="Cambria"/>
                <a:cs typeface="Cambria"/>
              </a:rPr>
              <a:t>points.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94944" y="1374647"/>
            <a:ext cx="2483485" cy="0"/>
          </a:xfrm>
          <a:custGeom>
            <a:avLst/>
            <a:gdLst/>
            <a:ahLst/>
            <a:cxnLst/>
            <a:rect l="l" t="t" r="r" b="b"/>
            <a:pathLst>
              <a:path w="2483485" h="0">
                <a:moveTo>
                  <a:pt x="0" y="0"/>
                </a:moveTo>
                <a:lnTo>
                  <a:pt x="2483180" y="0"/>
                </a:lnTo>
              </a:path>
            </a:pathLst>
          </a:custGeom>
          <a:ln w="63500">
            <a:solidFill>
              <a:srgbClr val="ED6322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9999" y="5969268"/>
            <a:ext cx="752919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dirty="0" sz="2000" spc="-65">
                <a:latin typeface="Cambria"/>
                <a:cs typeface="Cambria"/>
              </a:rPr>
              <a:t>In</a:t>
            </a:r>
            <a:r>
              <a:rPr dirty="0" sz="2000" spc="-65">
                <a:latin typeface="Cambria"/>
                <a:cs typeface="Cambria"/>
              </a:rPr>
              <a:t>dia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Aug’23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15">
                <a:latin typeface="Cambria"/>
                <a:cs typeface="Cambria"/>
              </a:rPr>
              <a:t>IIP</a:t>
            </a:r>
            <a:r>
              <a:rPr dirty="0" sz="2000" spc="30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came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45">
                <a:latin typeface="Cambria"/>
                <a:cs typeface="Cambria"/>
              </a:rPr>
              <a:t>in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70">
                <a:latin typeface="Cambria"/>
                <a:cs typeface="Cambria"/>
              </a:rPr>
              <a:t>at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-320">
                <a:latin typeface="Cambria"/>
                <a:cs typeface="Cambria"/>
              </a:rPr>
              <a:t>10.3%</a:t>
            </a:r>
            <a:r>
              <a:rPr dirty="0" sz="2000" spc="-5">
                <a:latin typeface="Cambria"/>
                <a:cs typeface="Cambria"/>
              </a:rPr>
              <a:t> </a:t>
            </a:r>
            <a:r>
              <a:rPr dirty="0" sz="2000" spc="10">
                <a:latin typeface="Cambria"/>
                <a:cs typeface="Cambria"/>
              </a:rPr>
              <a:t>YoY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165">
                <a:latin typeface="Cambria"/>
                <a:cs typeface="Cambria"/>
              </a:rPr>
              <a:t>vs</a:t>
            </a:r>
            <a:r>
              <a:rPr dirty="0" sz="2000" spc="30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BloombeŚg</a:t>
            </a:r>
            <a:r>
              <a:rPr dirty="0" sz="2000" spc="-10">
                <a:latin typeface="Cambria"/>
                <a:cs typeface="Cambria"/>
              </a:rPr>
              <a:t> </a:t>
            </a:r>
            <a:r>
              <a:rPr dirty="0" sz="2000" spc="-75">
                <a:latin typeface="Cambria"/>
                <a:cs typeface="Cambria"/>
              </a:rPr>
              <a:t>ffiedian</a:t>
            </a:r>
            <a:r>
              <a:rPr dirty="0" sz="2000" spc="-5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Est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70">
                <a:latin typeface="Cambria"/>
                <a:cs typeface="Cambria"/>
              </a:rPr>
              <a:t>at</a:t>
            </a:r>
            <a:r>
              <a:rPr dirty="0" sz="2000" spc="30">
                <a:latin typeface="Cambria"/>
                <a:cs typeface="Cambria"/>
              </a:rPr>
              <a:t> </a:t>
            </a:r>
            <a:r>
              <a:rPr dirty="0" sz="2000" spc="-245">
                <a:latin typeface="Cambria"/>
                <a:cs typeface="Cambria"/>
              </a:rPr>
              <a:t>9.10%.</a:t>
            </a:r>
            <a:endParaRPr sz="2000">
              <a:latin typeface="Cambria"/>
              <a:cs typeface="Cambr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9827" y="2475782"/>
            <a:ext cx="8473999" cy="318694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48388" y="812183"/>
            <a:ext cx="476123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5">
                <a:solidFill>
                  <a:srgbClr val="000000"/>
                </a:solidFill>
              </a:rPr>
              <a:t>Domestic</a:t>
            </a:r>
            <a:r>
              <a:rPr dirty="0" spc="75">
                <a:solidFill>
                  <a:srgbClr val="000000"/>
                </a:solidFill>
              </a:rPr>
              <a:t> </a:t>
            </a:r>
            <a:r>
              <a:rPr dirty="0" spc="-125">
                <a:solidFill>
                  <a:srgbClr val="000000"/>
                </a:solidFill>
              </a:rPr>
              <a:t>ffiacŚo</a:t>
            </a:r>
            <a:r>
              <a:rPr dirty="0" spc="75">
                <a:solidFill>
                  <a:srgbClr val="000000"/>
                </a:solidFill>
              </a:rPr>
              <a:t> </a:t>
            </a:r>
            <a:r>
              <a:rPr dirty="0" spc="-130">
                <a:solidFill>
                  <a:srgbClr val="000000"/>
                </a:solidFill>
              </a:rPr>
              <a:t>Developments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48388" y="1566552"/>
            <a:ext cx="8725535" cy="6362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dirty="0" sz="2000" spc="-65">
                <a:latin typeface="Cambria"/>
                <a:cs typeface="Cambria"/>
              </a:rPr>
              <a:t>India</a:t>
            </a:r>
            <a:r>
              <a:rPr dirty="0" sz="2000" spc="140">
                <a:latin typeface="Cambria"/>
                <a:cs typeface="Cambria"/>
              </a:rPr>
              <a:t> </a:t>
            </a:r>
            <a:r>
              <a:rPr dirty="0" sz="2000" spc="-165">
                <a:latin typeface="Cambria"/>
                <a:cs typeface="Cambria"/>
              </a:rPr>
              <a:t>Sep’23</a:t>
            </a:r>
            <a:r>
              <a:rPr dirty="0" sz="2000" spc="-130">
                <a:latin typeface="Cambria"/>
                <a:cs typeface="Cambria"/>
              </a:rPr>
              <a:t> </a:t>
            </a:r>
            <a:r>
              <a:rPr dirty="0" sz="2000" spc="50">
                <a:latin typeface="Cambria"/>
                <a:cs typeface="Cambria"/>
              </a:rPr>
              <a:t>CPI</a:t>
            </a:r>
            <a:r>
              <a:rPr dirty="0" sz="2000" spc="140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Inflation</a:t>
            </a:r>
            <a:r>
              <a:rPr dirty="0" sz="2000" spc="130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came</a:t>
            </a:r>
            <a:r>
              <a:rPr dirty="0" sz="2000" spc="145">
                <a:latin typeface="Cambria"/>
                <a:cs typeface="Cambria"/>
              </a:rPr>
              <a:t> </a:t>
            </a:r>
            <a:r>
              <a:rPr dirty="0" sz="2000" spc="-45">
                <a:latin typeface="Cambria"/>
                <a:cs typeface="Cambria"/>
              </a:rPr>
              <a:t>in</a:t>
            </a:r>
            <a:r>
              <a:rPr dirty="0" sz="2000" spc="140">
                <a:latin typeface="Cambria"/>
                <a:cs typeface="Cambria"/>
              </a:rPr>
              <a:t> </a:t>
            </a:r>
            <a:r>
              <a:rPr dirty="0" sz="2000" spc="-75">
                <a:latin typeface="Cambria"/>
                <a:cs typeface="Cambria"/>
              </a:rPr>
              <a:t>at</a:t>
            </a:r>
            <a:r>
              <a:rPr dirty="0" sz="2000" spc="150">
                <a:latin typeface="Cambria"/>
                <a:cs typeface="Cambria"/>
              </a:rPr>
              <a:t> </a:t>
            </a:r>
            <a:r>
              <a:rPr dirty="0" sz="2000" spc="-290">
                <a:latin typeface="Cambria"/>
                <a:cs typeface="Cambria"/>
              </a:rPr>
              <a:t>5.02%</a:t>
            </a:r>
            <a:r>
              <a:rPr dirty="0" sz="2000" spc="-170">
                <a:latin typeface="Cambria"/>
                <a:cs typeface="Cambria"/>
              </a:rPr>
              <a:t> </a:t>
            </a:r>
            <a:r>
              <a:rPr dirty="0" sz="2000" spc="10">
                <a:latin typeface="Cambria"/>
                <a:cs typeface="Cambria"/>
              </a:rPr>
              <a:t>YoY</a:t>
            </a:r>
            <a:r>
              <a:rPr dirty="0" sz="2000" spc="135">
                <a:latin typeface="Cambria"/>
                <a:cs typeface="Cambria"/>
              </a:rPr>
              <a:t> </a:t>
            </a:r>
            <a:r>
              <a:rPr dirty="0" sz="2000" spc="-165">
                <a:latin typeface="Cambria"/>
                <a:cs typeface="Cambria"/>
              </a:rPr>
              <a:t>vs</a:t>
            </a:r>
            <a:r>
              <a:rPr dirty="0" sz="2000" spc="-135">
                <a:latin typeface="Cambria"/>
                <a:cs typeface="Cambria"/>
              </a:rPr>
              <a:t> BloombeŚg</a:t>
            </a:r>
            <a:r>
              <a:rPr dirty="0" sz="2000" spc="140">
                <a:latin typeface="Cambria"/>
                <a:cs typeface="Cambria"/>
              </a:rPr>
              <a:t> </a:t>
            </a:r>
            <a:r>
              <a:rPr dirty="0" sz="2000" spc="-75">
                <a:latin typeface="Cambria"/>
                <a:cs typeface="Cambria"/>
              </a:rPr>
              <a:t>ffiedian</a:t>
            </a:r>
            <a:r>
              <a:rPr dirty="0" sz="2000" spc="13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estimated</a:t>
            </a:r>
            <a:r>
              <a:rPr dirty="0" sz="2000" spc="150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at </a:t>
            </a:r>
            <a:r>
              <a:rPr dirty="0" sz="2000" spc="-430">
                <a:latin typeface="Cambria"/>
                <a:cs typeface="Cambria"/>
              </a:rPr>
              <a:t> </a:t>
            </a:r>
            <a:r>
              <a:rPr dirty="0" sz="2000" spc="-220">
                <a:latin typeface="Cambria"/>
                <a:cs typeface="Cambria"/>
              </a:rPr>
              <a:t>5.40%.</a:t>
            </a:r>
            <a:r>
              <a:rPr dirty="0" sz="2000" spc="-5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CoŚe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55">
                <a:latin typeface="Cambria"/>
                <a:cs typeface="Cambria"/>
              </a:rPr>
              <a:t>CPI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150">
                <a:latin typeface="Cambria"/>
                <a:cs typeface="Cambria"/>
              </a:rPr>
              <a:t>eased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to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300">
                <a:latin typeface="Cambria"/>
                <a:cs typeface="Cambria"/>
              </a:rPr>
              <a:t>4.53%</a:t>
            </a:r>
            <a:r>
              <a:rPr dirty="0" sz="2000" spc="-275">
                <a:latin typeface="Cambria"/>
                <a:cs typeface="Cambria"/>
              </a:rPr>
              <a:t> </a:t>
            </a:r>
            <a:r>
              <a:rPr dirty="0" sz="2000" spc="10">
                <a:latin typeface="Cambria"/>
                <a:cs typeface="Cambria"/>
              </a:rPr>
              <a:t>YoY </a:t>
            </a:r>
            <a:r>
              <a:rPr dirty="0" sz="2000" spc="-130">
                <a:latin typeface="Cambria"/>
                <a:cs typeface="Cambria"/>
              </a:rPr>
              <a:t>fŚom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260">
                <a:latin typeface="Cambria"/>
                <a:cs typeface="Cambria"/>
              </a:rPr>
              <a:t>4.79%</a:t>
            </a:r>
            <a:r>
              <a:rPr dirty="0" sz="2000" spc="-170">
                <a:latin typeface="Cambria"/>
                <a:cs typeface="Cambria"/>
              </a:rPr>
              <a:t> </a:t>
            </a:r>
            <a:r>
              <a:rPr dirty="0" sz="2000" spc="-45">
                <a:latin typeface="Cambria"/>
                <a:cs typeface="Cambria"/>
              </a:rPr>
              <a:t>in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the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pŚevious</a:t>
            </a:r>
            <a:r>
              <a:rPr dirty="0" sz="2000">
                <a:latin typeface="Cambria"/>
                <a:cs typeface="Cambria"/>
              </a:rPr>
              <a:t> </a:t>
            </a:r>
            <a:r>
              <a:rPr dirty="0" sz="2000" spc="-80">
                <a:latin typeface="Cambria"/>
                <a:cs typeface="Cambria"/>
              </a:rPr>
              <a:t>month.</a:t>
            </a:r>
            <a:endParaRPr sz="2000">
              <a:latin typeface="Cambria"/>
              <a:cs typeface="Cambria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3627" y="6665783"/>
            <a:ext cx="8656720" cy="3088542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694944" y="1374647"/>
            <a:ext cx="2483485" cy="0"/>
          </a:xfrm>
          <a:custGeom>
            <a:avLst/>
            <a:gdLst/>
            <a:ahLst/>
            <a:cxnLst/>
            <a:rect l="l" t="t" r="r" b="b"/>
            <a:pathLst>
              <a:path w="2483485" h="0">
                <a:moveTo>
                  <a:pt x="0" y="0"/>
                </a:moveTo>
                <a:lnTo>
                  <a:pt x="2483180" y="0"/>
                </a:lnTo>
              </a:path>
            </a:pathLst>
          </a:custGeom>
          <a:ln w="63500">
            <a:solidFill>
              <a:srgbClr val="ED6322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3370" y="6421581"/>
            <a:ext cx="9090025" cy="3174365"/>
          </a:xfrm>
          <a:prstGeom prst="rect">
            <a:avLst/>
          </a:prstGeom>
        </p:spPr>
        <p:txBody>
          <a:bodyPr wrap="square" lIns="0" tIns="113030" rIns="0" bIns="0" rtlCol="0" vert="horz">
            <a:spAutoFit/>
          </a:bodyPr>
          <a:lstStyle/>
          <a:p>
            <a:pPr algn="just" marL="355600" indent="-342900">
              <a:lnSpc>
                <a:spcPct val="100000"/>
              </a:lnSpc>
              <a:spcBef>
                <a:spcPts val="890"/>
              </a:spcBef>
              <a:buFont typeface="Symbol"/>
              <a:buChar char=""/>
              <a:tabLst>
                <a:tab pos="355600" algn="l"/>
              </a:tabLst>
            </a:pPr>
            <a:r>
              <a:rPr dirty="0" sz="2000" spc="-100">
                <a:latin typeface="Cambria"/>
                <a:cs typeface="Cambria"/>
              </a:rPr>
              <a:t>I</a:t>
            </a:r>
            <a:r>
              <a:rPr dirty="0" sz="2000" spc="-100">
                <a:latin typeface="Cambria"/>
                <a:cs typeface="Cambria"/>
              </a:rPr>
              <a:t>ndia's</a:t>
            </a:r>
            <a:r>
              <a:rPr dirty="0" sz="2000">
                <a:latin typeface="Cambria"/>
                <a:cs typeface="Cambria"/>
              </a:rPr>
              <a:t> </a:t>
            </a:r>
            <a:r>
              <a:rPr dirty="0" sz="2000" spc="85">
                <a:latin typeface="Cambria"/>
                <a:cs typeface="Cambria"/>
              </a:rPr>
              <a:t>GST</a:t>
            </a:r>
            <a:r>
              <a:rPr dirty="0" sz="2000" spc="30">
                <a:latin typeface="Cambria"/>
                <a:cs typeface="Cambria"/>
              </a:rPr>
              <a:t> </a:t>
            </a:r>
            <a:r>
              <a:rPr dirty="0" sz="2000" spc="-80">
                <a:latin typeface="Cambria"/>
                <a:cs typeface="Cambria"/>
              </a:rPr>
              <a:t>collections</a:t>
            </a:r>
            <a:r>
              <a:rPr dirty="0" sz="2000" spc="-25">
                <a:latin typeface="Cambria"/>
                <a:cs typeface="Cambria"/>
              </a:rPr>
              <a:t> </a:t>
            </a:r>
            <a:r>
              <a:rPr dirty="0" sz="2000" spc="-210">
                <a:latin typeface="Cambria"/>
                <a:cs typeface="Cambria"/>
              </a:rPr>
              <a:t>weŚe</a:t>
            </a:r>
            <a:r>
              <a:rPr dirty="0" sz="2000" spc="40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up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415">
                <a:latin typeface="Cambria"/>
                <a:cs typeface="Cambria"/>
              </a:rPr>
              <a:t>10%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190">
                <a:latin typeface="Cambria"/>
                <a:cs typeface="Cambria"/>
              </a:rPr>
              <a:t>y/y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to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Rs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-245">
                <a:latin typeface="Cambria"/>
                <a:cs typeface="Cambria"/>
              </a:rPr>
              <a:t>1.63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90">
                <a:latin typeface="Cambria"/>
                <a:cs typeface="Cambria"/>
              </a:rPr>
              <a:t>lakh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180">
                <a:latin typeface="Cambria"/>
                <a:cs typeface="Cambria"/>
              </a:rPr>
              <a:t>cŚoŚe</a:t>
            </a:r>
            <a:r>
              <a:rPr dirty="0" sz="2000" spc="30">
                <a:latin typeface="Cambria"/>
                <a:cs typeface="Cambria"/>
              </a:rPr>
              <a:t> </a:t>
            </a:r>
            <a:r>
              <a:rPr dirty="0" sz="2000" spc="-45">
                <a:latin typeface="Cambria"/>
                <a:cs typeface="Cambria"/>
              </a:rPr>
              <a:t>in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-114">
                <a:latin typeface="Cambria"/>
                <a:cs typeface="Cambria"/>
              </a:rPr>
              <a:t>SeptembeŚ.</a:t>
            </a:r>
            <a:endParaRPr sz="2000">
              <a:latin typeface="Cambria"/>
              <a:cs typeface="Cambria"/>
            </a:endParaRPr>
          </a:p>
          <a:p>
            <a:pPr algn="just" marL="355600" marR="5080" indent="-343535">
              <a:lnSpc>
                <a:spcPct val="100000"/>
              </a:lnSpc>
              <a:spcBef>
                <a:spcPts val="790"/>
              </a:spcBef>
              <a:buFont typeface="Symbol"/>
              <a:buChar char=""/>
              <a:tabLst>
                <a:tab pos="355600" algn="l"/>
              </a:tabLst>
            </a:pPr>
            <a:r>
              <a:rPr dirty="0" sz="2000" spc="-70">
                <a:latin typeface="Cambria"/>
                <a:cs typeface="Cambria"/>
              </a:rPr>
              <a:t>The</a:t>
            </a:r>
            <a:r>
              <a:rPr dirty="0" sz="2000" spc="-65">
                <a:latin typeface="Cambria"/>
                <a:cs typeface="Cambria"/>
              </a:rPr>
              <a:t> </a:t>
            </a:r>
            <a:r>
              <a:rPr dirty="0" sz="2000" spc="-90">
                <a:latin typeface="Cambria"/>
                <a:cs typeface="Cambria"/>
              </a:rPr>
              <a:t>ffianufactuŚing</a:t>
            </a:r>
            <a:r>
              <a:rPr dirty="0" sz="2000" spc="-85">
                <a:latin typeface="Cambria"/>
                <a:cs typeface="Cambria"/>
              </a:rPr>
              <a:t> </a:t>
            </a:r>
            <a:r>
              <a:rPr dirty="0" sz="2000" spc="-40">
                <a:latin typeface="Cambria"/>
                <a:cs typeface="Cambria"/>
              </a:rPr>
              <a:t>PffiI</a:t>
            </a:r>
            <a:r>
              <a:rPr dirty="0" sz="2000" spc="-35">
                <a:latin typeface="Cambria"/>
                <a:cs typeface="Cambria"/>
              </a:rPr>
              <a:t> </a:t>
            </a:r>
            <a:r>
              <a:rPr dirty="0" sz="2000" spc="-60">
                <a:latin typeface="Cambria"/>
                <a:cs typeface="Cambria"/>
              </a:rPr>
              <a:t>fell</a:t>
            </a:r>
            <a:r>
              <a:rPr dirty="0" sz="2000" spc="-55">
                <a:latin typeface="Cambria"/>
                <a:cs typeface="Cambria"/>
              </a:rPr>
              <a:t> to</a:t>
            </a:r>
            <a:r>
              <a:rPr dirty="0" sz="2000" spc="-50">
                <a:latin typeface="Cambria"/>
                <a:cs typeface="Cambria"/>
              </a:rPr>
              <a:t> </a:t>
            </a:r>
            <a:r>
              <a:rPr dirty="0" sz="2000" spc="-220">
                <a:latin typeface="Cambria"/>
                <a:cs typeface="Cambria"/>
              </a:rPr>
              <a:t>57.5</a:t>
            </a:r>
            <a:r>
              <a:rPr dirty="0" sz="2000" spc="-215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in</a:t>
            </a:r>
            <a:r>
              <a:rPr dirty="0" sz="2000" spc="-50">
                <a:latin typeface="Cambria"/>
                <a:cs typeface="Cambria"/>
              </a:rPr>
              <a:t> </a:t>
            </a:r>
            <a:r>
              <a:rPr dirty="0" sz="2000" spc="-165">
                <a:latin typeface="Cambria"/>
                <a:cs typeface="Cambria"/>
              </a:rPr>
              <a:t>Sep’23</a:t>
            </a:r>
            <a:r>
              <a:rPr dirty="0" sz="2000" spc="-160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fŚom</a:t>
            </a:r>
            <a:r>
              <a:rPr dirty="0" sz="2000" spc="-130">
                <a:latin typeface="Cambria"/>
                <a:cs typeface="Cambria"/>
              </a:rPr>
              <a:t> </a:t>
            </a:r>
            <a:r>
              <a:rPr dirty="0" sz="2000" spc="-165">
                <a:latin typeface="Cambria"/>
                <a:cs typeface="Cambria"/>
              </a:rPr>
              <a:t>58.6</a:t>
            </a:r>
            <a:r>
              <a:rPr dirty="0" sz="2000" spc="114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in</a:t>
            </a:r>
            <a:r>
              <a:rPr dirty="0" sz="2000" spc="330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Aug’23</a:t>
            </a:r>
            <a:r>
              <a:rPr dirty="0" sz="2000" spc="16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expanding</a:t>
            </a:r>
            <a:r>
              <a:rPr dirty="0" sz="2000" spc="229">
                <a:latin typeface="Cambria"/>
                <a:cs typeface="Cambria"/>
              </a:rPr>
              <a:t> </a:t>
            </a:r>
            <a:r>
              <a:rPr dirty="0" sz="2000" spc="-75">
                <a:latin typeface="Cambria"/>
                <a:cs typeface="Cambria"/>
              </a:rPr>
              <a:t>at</a:t>
            </a:r>
            <a:r>
              <a:rPr dirty="0" sz="2000" spc="29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the </a:t>
            </a:r>
            <a:r>
              <a:rPr dirty="0" sz="2000" spc="-90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slowest</a:t>
            </a:r>
            <a:r>
              <a:rPr dirty="0" sz="2000" spc="35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pace</a:t>
            </a:r>
            <a:r>
              <a:rPr dirty="0" sz="2000" spc="35">
                <a:latin typeface="Cambria"/>
                <a:cs typeface="Cambria"/>
              </a:rPr>
              <a:t> </a:t>
            </a:r>
            <a:r>
              <a:rPr dirty="0" sz="2000" spc="-45">
                <a:latin typeface="Cambria"/>
                <a:cs typeface="Cambria"/>
              </a:rPr>
              <a:t>in</a:t>
            </a:r>
            <a:r>
              <a:rPr dirty="0" sz="2000" spc="30">
                <a:latin typeface="Cambria"/>
                <a:cs typeface="Cambria"/>
              </a:rPr>
              <a:t> </a:t>
            </a:r>
            <a:r>
              <a:rPr dirty="0" sz="2000" spc="-80">
                <a:latin typeface="Cambria"/>
                <a:cs typeface="Cambria"/>
              </a:rPr>
              <a:t>five</a:t>
            </a:r>
            <a:r>
              <a:rPr dirty="0" sz="2000" spc="45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months</a:t>
            </a:r>
            <a:r>
              <a:rPr dirty="0" sz="2000" spc="40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in</a:t>
            </a:r>
            <a:r>
              <a:rPr dirty="0" sz="2000" spc="30">
                <a:latin typeface="Cambria"/>
                <a:cs typeface="Cambria"/>
              </a:rPr>
              <a:t> </a:t>
            </a:r>
            <a:r>
              <a:rPr dirty="0" sz="2000" spc="-145">
                <a:latin typeface="Cambria"/>
                <a:cs typeface="Cambria"/>
              </a:rPr>
              <a:t>Sep’23.</a:t>
            </a:r>
            <a:r>
              <a:rPr dirty="0" sz="2000" spc="45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India's</a:t>
            </a:r>
            <a:r>
              <a:rPr dirty="0" sz="2000" spc="35">
                <a:latin typeface="Cambria"/>
                <a:cs typeface="Cambria"/>
              </a:rPr>
              <a:t> </a:t>
            </a:r>
            <a:r>
              <a:rPr dirty="0" sz="2000" spc="-150">
                <a:latin typeface="Cambria"/>
                <a:cs typeface="Cambria"/>
              </a:rPr>
              <a:t>seŚvices</a:t>
            </a:r>
            <a:r>
              <a:rPr dirty="0" sz="2000" spc="40">
                <a:latin typeface="Cambria"/>
                <a:cs typeface="Cambria"/>
              </a:rPr>
              <a:t> </a:t>
            </a:r>
            <a:r>
              <a:rPr dirty="0" sz="2000" spc="-40">
                <a:latin typeface="Cambria"/>
                <a:cs typeface="Cambria"/>
              </a:rPr>
              <a:t>PffiI</a:t>
            </a:r>
            <a:r>
              <a:rPr dirty="0" sz="2000" spc="4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stood</a:t>
            </a:r>
            <a:r>
              <a:rPr dirty="0" sz="2000" spc="35">
                <a:latin typeface="Cambria"/>
                <a:cs typeface="Cambria"/>
              </a:rPr>
              <a:t> </a:t>
            </a:r>
            <a:r>
              <a:rPr dirty="0" sz="2000" spc="-75">
                <a:latin typeface="Cambria"/>
                <a:cs typeface="Cambria"/>
              </a:rPr>
              <a:t>at</a:t>
            </a:r>
            <a:r>
              <a:rPr dirty="0" sz="2000" spc="35">
                <a:latin typeface="Cambria"/>
                <a:cs typeface="Cambria"/>
              </a:rPr>
              <a:t> </a:t>
            </a:r>
            <a:r>
              <a:rPr dirty="0" sz="2000" spc="-204">
                <a:latin typeface="Cambria"/>
                <a:cs typeface="Cambria"/>
              </a:rPr>
              <a:t>61.0</a:t>
            </a:r>
            <a:r>
              <a:rPr dirty="0" sz="2000" spc="-195">
                <a:latin typeface="Cambria"/>
                <a:cs typeface="Cambria"/>
              </a:rPr>
              <a:t> </a:t>
            </a:r>
            <a:r>
              <a:rPr dirty="0" sz="2000" spc="-45">
                <a:latin typeface="Cambria"/>
                <a:cs typeface="Cambria"/>
              </a:rPr>
              <a:t>in</a:t>
            </a:r>
            <a:r>
              <a:rPr dirty="0" sz="2000" spc="30">
                <a:latin typeface="Cambria"/>
                <a:cs typeface="Cambria"/>
              </a:rPr>
              <a:t> </a:t>
            </a:r>
            <a:r>
              <a:rPr dirty="0" sz="2000" spc="-165">
                <a:latin typeface="Cambria"/>
                <a:cs typeface="Cambria"/>
              </a:rPr>
              <a:t>Sep’23</a:t>
            </a:r>
            <a:r>
              <a:rPr dirty="0" sz="2000" spc="45">
                <a:latin typeface="Cambria"/>
                <a:cs typeface="Cambria"/>
              </a:rPr>
              <a:t> </a:t>
            </a:r>
            <a:r>
              <a:rPr dirty="0" sz="2000" spc="-114">
                <a:latin typeface="Cambria"/>
                <a:cs typeface="Cambria"/>
              </a:rPr>
              <a:t>vis</a:t>
            </a:r>
            <a:r>
              <a:rPr dirty="0" sz="2000" spc="35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a</a:t>
            </a:r>
            <a:r>
              <a:rPr dirty="0" sz="2000" spc="45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vis</a:t>
            </a:r>
            <a:endParaRPr sz="2000">
              <a:latin typeface="Cambria"/>
              <a:cs typeface="Cambria"/>
            </a:endParaRPr>
          </a:p>
          <a:p>
            <a:pPr algn="just" marL="355600">
              <a:lnSpc>
                <a:spcPct val="100000"/>
              </a:lnSpc>
              <a:spcBef>
                <a:spcPts val="5"/>
              </a:spcBef>
            </a:pPr>
            <a:r>
              <a:rPr dirty="0" sz="2000" spc="-165">
                <a:latin typeface="Cambria"/>
                <a:cs typeface="Cambria"/>
              </a:rPr>
              <a:t>60</a:t>
            </a:r>
            <a:r>
              <a:rPr dirty="0" sz="2000" spc="-15">
                <a:latin typeface="Cambria"/>
                <a:cs typeface="Cambria"/>
              </a:rPr>
              <a:t>.</a:t>
            </a:r>
            <a:r>
              <a:rPr dirty="0" sz="2000" spc="-310">
                <a:latin typeface="Cambria"/>
                <a:cs typeface="Cambria"/>
              </a:rPr>
              <a:t>1</a:t>
            </a:r>
            <a:r>
              <a:rPr dirty="0" sz="2000" spc="-300">
                <a:latin typeface="Cambria"/>
                <a:cs typeface="Cambria"/>
              </a:rPr>
              <a:t>0</a:t>
            </a:r>
            <a:r>
              <a:rPr dirty="0" sz="2000" spc="-20">
                <a:latin typeface="Cambria"/>
                <a:cs typeface="Cambria"/>
              </a:rPr>
              <a:t> </a:t>
            </a:r>
            <a:r>
              <a:rPr dirty="0" sz="2000" spc="-5">
                <a:latin typeface="Cambria"/>
                <a:cs typeface="Cambria"/>
              </a:rPr>
              <a:t>i</a:t>
            </a:r>
            <a:r>
              <a:rPr dirty="0" sz="2000" spc="-85">
                <a:latin typeface="Cambria"/>
                <a:cs typeface="Cambria"/>
              </a:rPr>
              <a:t>n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155">
                <a:latin typeface="Cambria"/>
                <a:cs typeface="Cambria"/>
              </a:rPr>
              <a:t>A</a:t>
            </a:r>
            <a:r>
              <a:rPr dirty="0" sz="2000" spc="-125">
                <a:latin typeface="Cambria"/>
                <a:cs typeface="Cambria"/>
              </a:rPr>
              <a:t>u</a:t>
            </a:r>
            <a:r>
              <a:rPr dirty="0" sz="2000" spc="-105">
                <a:latin typeface="Cambria"/>
                <a:cs typeface="Cambria"/>
              </a:rPr>
              <a:t>g’</a:t>
            </a:r>
            <a:r>
              <a:rPr dirty="0" sz="2000" spc="-325">
                <a:latin typeface="Cambria"/>
                <a:cs typeface="Cambria"/>
              </a:rPr>
              <a:t>2</a:t>
            </a:r>
            <a:r>
              <a:rPr dirty="0" sz="2000" spc="-320">
                <a:latin typeface="Cambria"/>
                <a:cs typeface="Cambria"/>
              </a:rPr>
              <a:t>3</a:t>
            </a:r>
            <a:r>
              <a:rPr dirty="0" sz="2000" spc="-20">
                <a:latin typeface="Cambria"/>
                <a:cs typeface="Cambria"/>
              </a:rPr>
              <a:t>.</a:t>
            </a:r>
            <a:endParaRPr sz="2000">
              <a:latin typeface="Cambria"/>
              <a:cs typeface="Cambria"/>
            </a:endParaRPr>
          </a:p>
          <a:p>
            <a:pPr algn="just" marL="356235" marR="5715" indent="-344170">
              <a:lnSpc>
                <a:spcPct val="100000"/>
              </a:lnSpc>
              <a:spcBef>
                <a:spcPts val="800"/>
              </a:spcBef>
              <a:buFont typeface="Symbol"/>
              <a:buChar char=""/>
              <a:tabLst>
                <a:tab pos="355600" algn="l"/>
              </a:tabLst>
            </a:pPr>
            <a:r>
              <a:rPr dirty="0" sz="2000" spc="-85">
                <a:latin typeface="Cambria"/>
                <a:cs typeface="Cambria"/>
              </a:rPr>
              <a:t>CoŚe</a:t>
            </a:r>
            <a:r>
              <a:rPr dirty="0" sz="2000" spc="-80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sectoŚ</a:t>
            </a:r>
            <a:r>
              <a:rPr dirty="0" sz="2000" spc="-135">
                <a:latin typeface="Cambria"/>
                <a:cs typeface="Cambria"/>
              </a:rPr>
              <a:t> </a:t>
            </a:r>
            <a:r>
              <a:rPr dirty="0" sz="2000" spc="-80">
                <a:latin typeface="Cambria"/>
                <a:cs typeface="Cambria"/>
              </a:rPr>
              <a:t>output</a:t>
            </a:r>
            <a:r>
              <a:rPr dirty="0" sz="2000" spc="-75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slowed</a:t>
            </a:r>
            <a:r>
              <a:rPr dirty="0" sz="2000" spc="-130">
                <a:latin typeface="Cambria"/>
                <a:cs typeface="Cambria"/>
              </a:rPr>
              <a:t> down</a:t>
            </a:r>
            <a:r>
              <a:rPr dirty="0" sz="2000" spc="-125">
                <a:latin typeface="Cambria"/>
                <a:cs typeface="Cambria"/>
              </a:rPr>
              <a:t> </a:t>
            </a:r>
            <a:r>
              <a:rPr dirty="0" sz="2000" spc="-60">
                <a:latin typeface="Cambria"/>
                <a:cs typeface="Cambria"/>
              </a:rPr>
              <a:t>to</a:t>
            </a:r>
            <a:r>
              <a:rPr dirty="0" sz="2000" spc="-55">
                <a:latin typeface="Cambria"/>
                <a:cs typeface="Cambria"/>
              </a:rPr>
              <a:t> </a:t>
            </a:r>
            <a:r>
              <a:rPr dirty="0" sz="2000" spc="-280">
                <a:latin typeface="Cambria"/>
                <a:cs typeface="Cambria"/>
              </a:rPr>
              <a:t>8.10%</a:t>
            </a:r>
            <a:r>
              <a:rPr dirty="0" sz="2000" spc="-275">
                <a:latin typeface="Cambria"/>
                <a:cs typeface="Cambria"/>
              </a:rPr>
              <a:t> </a:t>
            </a:r>
            <a:r>
              <a:rPr dirty="0" sz="2000" spc="-40">
                <a:latin typeface="Cambria"/>
                <a:cs typeface="Cambria"/>
              </a:rPr>
              <a:t>In </a:t>
            </a:r>
            <a:r>
              <a:rPr dirty="0" sz="2000" spc="-70">
                <a:latin typeface="Cambria"/>
                <a:cs typeface="Cambria"/>
              </a:rPr>
              <a:t>Sept</a:t>
            </a:r>
            <a:r>
              <a:rPr dirty="0" sz="2000" spc="-65">
                <a:latin typeface="Cambria"/>
                <a:cs typeface="Cambria"/>
              </a:rPr>
              <a:t> </a:t>
            </a:r>
            <a:r>
              <a:rPr dirty="0" sz="2000" spc="-280">
                <a:latin typeface="Cambria"/>
                <a:cs typeface="Cambria"/>
              </a:rPr>
              <a:t>2023</a:t>
            </a:r>
            <a:r>
              <a:rPr dirty="0" sz="2000" spc="-275">
                <a:latin typeface="Cambria"/>
                <a:cs typeface="Cambria"/>
              </a:rPr>
              <a:t> </a:t>
            </a:r>
            <a:r>
              <a:rPr dirty="0" sz="2000" spc="-160">
                <a:latin typeface="Cambria"/>
                <a:cs typeface="Cambria"/>
              </a:rPr>
              <a:t>as</a:t>
            </a:r>
            <a:r>
              <a:rPr dirty="0" sz="2000" spc="-155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compaŚed</a:t>
            </a:r>
            <a:r>
              <a:rPr dirty="0" sz="2000" spc="-135">
                <a:latin typeface="Cambria"/>
                <a:cs typeface="Cambria"/>
              </a:rPr>
              <a:t> </a:t>
            </a:r>
            <a:r>
              <a:rPr dirty="0" sz="2000" spc="-60">
                <a:latin typeface="Cambria"/>
                <a:cs typeface="Cambria"/>
              </a:rPr>
              <a:t>to</a:t>
            </a:r>
            <a:r>
              <a:rPr dirty="0" sz="2000" spc="-55">
                <a:latin typeface="Cambria"/>
                <a:cs typeface="Cambria"/>
              </a:rPr>
              <a:t> </a:t>
            </a:r>
            <a:r>
              <a:rPr dirty="0" sz="2000" spc="-310">
                <a:latin typeface="Cambria"/>
                <a:cs typeface="Cambria"/>
              </a:rPr>
              <a:t>12.50%</a:t>
            </a:r>
            <a:r>
              <a:rPr dirty="0" sz="2000" spc="-175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in</a:t>
            </a:r>
            <a:r>
              <a:rPr dirty="0" sz="2000" spc="33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the </a:t>
            </a:r>
            <a:r>
              <a:rPr dirty="0" sz="2000" spc="-90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pŚevious</a:t>
            </a:r>
            <a:r>
              <a:rPr dirty="0" sz="2000" spc="-10">
                <a:latin typeface="Cambria"/>
                <a:cs typeface="Cambria"/>
              </a:rPr>
              <a:t> </a:t>
            </a:r>
            <a:r>
              <a:rPr dirty="0" sz="2000" spc="-80">
                <a:latin typeface="Cambria"/>
                <a:cs typeface="Cambria"/>
              </a:rPr>
              <a:t>month.</a:t>
            </a:r>
            <a:endParaRPr sz="2000">
              <a:latin typeface="Cambria"/>
              <a:cs typeface="Cambria"/>
            </a:endParaRPr>
          </a:p>
          <a:p>
            <a:pPr algn="just" marL="354965" marR="7620" indent="-342900">
              <a:lnSpc>
                <a:spcPct val="100000"/>
              </a:lnSpc>
              <a:spcBef>
                <a:spcPts val="805"/>
              </a:spcBef>
              <a:buFont typeface="Symbol"/>
              <a:buChar char=""/>
              <a:tabLst>
                <a:tab pos="355600" algn="l"/>
              </a:tabLst>
            </a:pPr>
            <a:r>
              <a:rPr dirty="0" sz="2000" spc="-80">
                <a:latin typeface="Cambria"/>
                <a:cs typeface="Cambria"/>
              </a:rPr>
              <a:t>India’s </a:t>
            </a:r>
            <a:r>
              <a:rPr dirty="0" sz="2000" spc="-110">
                <a:latin typeface="Cambria"/>
                <a:cs typeface="Cambria"/>
              </a:rPr>
              <a:t>unemployment </a:t>
            </a:r>
            <a:r>
              <a:rPr dirty="0" sz="2000" spc="-150">
                <a:latin typeface="Cambria"/>
                <a:cs typeface="Cambria"/>
              </a:rPr>
              <a:t>Śate</a:t>
            </a:r>
            <a:r>
              <a:rPr dirty="0" sz="2000" spc="140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dŚopped </a:t>
            </a:r>
            <a:r>
              <a:rPr dirty="0" sz="2000" spc="-60">
                <a:latin typeface="Cambria"/>
                <a:cs typeface="Cambria"/>
              </a:rPr>
              <a:t>to </a:t>
            </a:r>
            <a:r>
              <a:rPr dirty="0" sz="2000" spc="-140">
                <a:latin typeface="Cambria"/>
                <a:cs typeface="Cambria"/>
              </a:rPr>
              <a:t>a </a:t>
            </a:r>
            <a:r>
              <a:rPr dirty="0" sz="2000" spc="-160">
                <a:latin typeface="Cambria"/>
                <a:cs typeface="Cambria"/>
              </a:rPr>
              <a:t>12-month</a:t>
            </a:r>
            <a:r>
              <a:rPr dirty="0" sz="2000" spc="120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low </a:t>
            </a:r>
            <a:r>
              <a:rPr dirty="0" sz="2000" spc="-50">
                <a:latin typeface="Cambria"/>
                <a:cs typeface="Cambria"/>
              </a:rPr>
              <a:t>of </a:t>
            </a:r>
            <a:r>
              <a:rPr dirty="0" sz="2000" spc="-254">
                <a:latin typeface="Cambria"/>
                <a:cs typeface="Cambria"/>
              </a:rPr>
              <a:t>7.09%</a:t>
            </a:r>
            <a:r>
              <a:rPr dirty="0" sz="2000" spc="114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in </a:t>
            </a:r>
            <a:r>
              <a:rPr dirty="0" sz="2000" spc="-145">
                <a:latin typeface="Cambria"/>
                <a:cs typeface="Cambria"/>
              </a:rPr>
              <a:t>Sep’23. </a:t>
            </a:r>
            <a:r>
              <a:rPr dirty="0" sz="2000" spc="-80">
                <a:latin typeface="Cambria"/>
                <a:cs typeface="Cambria"/>
              </a:rPr>
              <a:t>AccoŚding </a:t>
            </a:r>
            <a:r>
              <a:rPr dirty="0" sz="2000" spc="-65">
                <a:latin typeface="Cambria"/>
                <a:cs typeface="Cambria"/>
              </a:rPr>
              <a:t>to </a:t>
            </a:r>
            <a:r>
              <a:rPr dirty="0" sz="2000" spc="-6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the</a:t>
            </a:r>
            <a:r>
              <a:rPr dirty="0" sz="2000" spc="254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data</a:t>
            </a:r>
            <a:r>
              <a:rPr dirty="0" sz="2000" spc="254">
                <a:latin typeface="Cambria"/>
                <a:cs typeface="Cambria"/>
              </a:rPr>
              <a:t> </a:t>
            </a:r>
            <a:r>
              <a:rPr dirty="0" sz="2000" spc="-155">
                <a:latin typeface="Cambria"/>
                <a:cs typeface="Cambria"/>
              </a:rPr>
              <a:t>Śeleased</a:t>
            </a:r>
            <a:r>
              <a:rPr dirty="0" sz="2000" spc="-150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by</a:t>
            </a:r>
            <a:r>
              <a:rPr dirty="0" sz="2000" spc="-105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the</a:t>
            </a:r>
            <a:r>
              <a:rPr dirty="0" sz="2000" spc="254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CentŚe</a:t>
            </a:r>
            <a:r>
              <a:rPr dirty="0" sz="2000" spc="-80">
                <a:latin typeface="Cambria"/>
                <a:cs typeface="Cambria"/>
              </a:rPr>
              <a:t> </a:t>
            </a:r>
            <a:r>
              <a:rPr dirty="0" sz="2000" spc="-125">
                <a:latin typeface="Cambria"/>
                <a:cs typeface="Cambria"/>
              </a:rPr>
              <a:t>foŚ</a:t>
            </a:r>
            <a:r>
              <a:rPr dirty="0" sz="2000" spc="-120">
                <a:latin typeface="Cambria"/>
                <a:cs typeface="Cambria"/>
              </a:rPr>
              <a:t> </a:t>
            </a:r>
            <a:r>
              <a:rPr dirty="0" sz="2000" spc="-80">
                <a:latin typeface="Cambria"/>
                <a:cs typeface="Cambria"/>
              </a:rPr>
              <a:t>ffionitoŚing</a:t>
            </a:r>
            <a:r>
              <a:rPr dirty="0" sz="2000" spc="-75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the</a:t>
            </a:r>
            <a:r>
              <a:rPr dirty="0" sz="2000" spc="254">
                <a:latin typeface="Cambria"/>
                <a:cs typeface="Cambria"/>
              </a:rPr>
              <a:t> </a:t>
            </a:r>
            <a:r>
              <a:rPr dirty="0" sz="2000" spc="-70">
                <a:latin typeface="Cambria"/>
                <a:cs typeface="Cambria"/>
              </a:rPr>
              <a:t>Indian</a:t>
            </a:r>
            <a:r>
              <a:rPr dirty="0" sz="2000" spc="305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Economy,</a:t>
            </a:r>
            <a:r>
              <a:rPr dirty="0" sz="2000" spc="254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the</a:t>
            </a:r>
            <a:r>
              <a:rPr dirty="0" sz="2000" spc="254">
                <a:latin typeface="Cambria"/>
                <a:cs typeface="Cambria"/>
              </a:rPr>
              <a:t> </a:t>
            </a:r>
            <a:r>
              <a:rPr dirty="0" sz="2000" spc="-170">
                <a:latin typeface="Cambria"/>
                <a:cs typeface="Cambria"/>
              </a:rPr>
              <a:t>ŚuŚal </a:t>
            </a:r>
            <a:r>
              <a:rPr dirty="0" sz="2000" spc="-165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unemployment</a:t>
            </a:r>
            <a:r>
              <a:rPr dirty="0" sz="2000" spc="-15">
                <a:latin typeface="Cambria"/>
                <a:cs typeface="Cambria"/>
              </a:rPr>
              <a:t> </a:t>
            </a:r>
            <a:r>
              <a:rPr dirty="0" sz="2000" spc="-145">
                <a:latin typeface="Cambria"/>
                <a:cs typeface="Cambria"/>
              </a:rPr>
              <a:t>Śate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180">
                <a:latin typeface="Cambria"/>
                <a:cs typeface="Cambria"/>
              </a:rPr>
              <a:t>was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also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-70">
                <a:latin typeface="Cambria"/>
                <a:cs typeface="Cambria"/>
              </a:rPr>
              <a:t>at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a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-155">
                <a:latin typeface="Cambria"/>
                <a:cs typeface="Cambria"/>
              </a:rPr>
              <a:t>12-month</a:t>
            </a:r>
            <a:r>
              <a:rPr dirty="0" sz="2000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low</a:t>
            </a:r>
            <a:r>
              <a:rPr dirty="0" sz="2000" spc="-5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of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260">
                <a:latin typeface="Cambria"/>
                <a:cs typeface="Cambria"/>
              </a:rPr>
              <a:t>6.20%</a:t>
            </a:r>
            <a:r>
              <a:rPr dirty="0" sz="2000" spc="-185">
                <a:latin typeface="Cambria"/>
                <a:cs typeface="Cambria"/>
              </a:rPr>
              <a:t> </a:t>
            </a:r>
            <a:r>
              <a:rPr dirty="0" sz="2000" spc="-45">
                <a:latin typeface="Cambria"/>
                <a:cs typeface="Cambria"/>
              </a:rPr>
              <a:t>in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145">
                <a:latin typeface="Cambria"/>
                <a:cs typeface="Cambria"/>
              </a:rPr>
              <a:t>Sep’23.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0223" y="812183"/>
            <a:ext cx="476123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5">
                <a:solidFill>
                  <a:srgbClr val="000000"/>
                </a:solidFill>
              </a:rPr>
              <a:t>Domestic</a:t>
            </a:r>
            <a:r>
              <a:rPr dirty="0" spc="75">
                <a:solidFill>
                  <a:srgbClr val="000000"/>
                </a:solidFill>
              </a:rPr>
              <a:t> </a:t>
            </a:r>
            <a:r>
              <a:rPr dirty="0" spc="-125">
                <a:solidFill>
                  <a:srgbClr val="000000"/>
                </a:solidFill>
              </a:rPr>
              <a:t>ffiacŚo</a:t>
            </a:r>
            <a:r>
              <a:rPr dirty="0" spc="75">
                <a:solidFill>
                  <a:srgbClr val="000000"/>
                </a:solidFill>
              </a:rPr>
              <a:t> </a:t>
            </a:r>
            <a:r>
              <a:rPr dirty="0" spc="-130">
                <a:solidFill>
                  <a:srgbClr val="000000"/>
                </a:solidFill>
              </a:rPr>
              <a:t>Developments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3370" y="1596823"/>
            <a:ext cx="8937625" cy="1245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54965" marR="5080" indent="-342900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355600" algn="l"/>
              </a:tabLst>
            </a:pPr>
            <a:r>
              <a:rPr dirty="0" sz="2000" spc="-65">
                <a:latin typeface="Cambria"/>
                <a:cs typeface="Cambria"/>
              </a:rPr>
              <a:t>India </a:t>
            </a:r>
            <a:r>
              <a:rPr dirty="0" sz="2000" spc="-110">
                <a:latin typeface="Cambria"/>
                <a:cs typeface="Cambria"/>
              </a:rPr>
              <a:t>posted</a:t>
            </a:r>
            <a:r>
              <a:rPr dirty="0" sz="2000" spc="-105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a</a:t>
            </a:r>
            <a:r>
              <a:rPr dirty="0" sz="2000" spc="-135">
                <a:latin typeface="Cambria"/>
                <a:cs typeface="Cambria"/>
              </a:rPr>
              <a:t> meŚchandise</a:t>
            </a:r>
            <a:r>
              <a:rPr dirty="0" sz="2000" spc="-130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tŚade</a:t>
            </a:r>
            <a:r>
              <a:rPr dirty="0" sz="2000" spc="-130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deficit of </a:t>
            </a:r>
            <a:r>
              <a:rPr dirty="0" sz="2000" spc="40">
                <a:latin typeface="Cambria"/>
                <a:cs typeface="Cambria"/>
              </a:rPr>
              <a:t>USD </a:t>
            </a:r>
            <a:r>
              <a:rPr dirty="0" sz="2000" spc="-215">
                <a:latin typeface="Cambria"/>
                <a:cs typeface="Cambria"/>
              </a:rPr>
              <a:t>19.4</a:t>
            </a:r>
            <a:r>
              <a:rPr dirty="0" sz="2000" spc="-210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billion in </a:t>
            </a:r>
            <a:r>
              <a:rPr dirty="0" sz="2000" spc="-125">
                <a:latin typeface="Cambria"/>
                <a:cs typeface="Cambria"/>
              </a:rPr>
              <a:t>SeptembeŚ</a:t>
            </a:r>
            <a:r>
              <a:rPr dirty="0" sz="2000" spc="-120">
                <a:latin typeface="Cambria"/>
                <a:cs typeface="Cambria"/>
              </a:rPr>
              <a:t> </a:t>
            </a:r>
            <a:r>
              <a:rPr dirty="0" sz="2000" spc="-215">
                <a:latin typeface="Cambria"/>
                <a:cs typeface="Cambria"/>
              </a:rPr>
              <a:t>2023,</a:t>
            </a:r>
            <a:r>
              <a:rPr dirty="0" sz="2000" spc="-21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the </a:t>
            </a:r>
            <a:r>
              <a:rPr dirty="0" sz="2000" spc="-90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lowest </a:t>
            </a:r>
            <a:r>
              <a:rPr dirty="0" sz="2000" spc="-125">
                <a:latin typeface="Cambria"/>
                <a:cs typeface="Cambria"/>
              </a:rPr>
              <a:t>gap </a:t>
            </a:r>
            <a:r>
              <a:rPr dirty="0" sz="2000" spc="-45">
                <a:latin typeface="Cambria"/>
                <a:cs typeface="Cambria"/>
              </a:rPr>
              <a:t>in </a:t>
            </a:r>
            <a:r>
              <a:rPr dirty="0" sz="2000" spc="-85">
                <a:latin typeface="Cambria"/>
                <a:cs typeface="Cambria"/>
              </a:rPr>
              <a:t>five </a:t>
            </a:r>
            <a:r>
              <a:rPr dirty="0" sz="2000" spc="-110">
                <a:latin typeface="Cambria"/>
                <a:cs typeface="Cambria"/>
              </a:rPr>
              <a:t>months and </a:t>
            </a:r>
            <a:r>
              <a:rPr dirty="0" sz="2000" spc="-120">
                <a:latin typeface="Cambria"/>
                <a:cs typeface="Cambria"/>
              </a:rPr>
              <a:t>below </a:t>
            </a:r>
            <a:r>
              <a:rPr dirty="0" sz="2000" spc="-135">
                <a:latin typeface="Cambria"/>
                <a:cs typeface="Cambria"/>
              </a:rPr>
              <a:t>maŚket</a:t>
            </a:r>
            <a:r>
              <a:rPr dirty="0" sz="2000" spc="17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expectations </a:t>
            </a:r>
            <a:r>
              <a:rPr dirty="0" sz="2000" spc="-50">
                <a:latin typeface="Cambria"/>
                <a:cs typeface="Cambria"/>
              </a:rPr>
              <a:t>of </a:t>
            </a:r>
            <a:r>
              <a:rPr dirty="0" sz="2000" spc="40">
                <a:latin typeface="Cambria"/>
                <a:cs typeface="Cambria"/>
              </a:rPr>
              <a:t>USD </a:t>
            </a:r>
            <a:r>
              <a:rPr dirty="0" sz="2000" spc="-250">
                <a:latin typeface="Cambria"/>
                <a:cs typeface="Cambria"/>
              </a:rPr>
              <a:t>23.3</a:t>
            </a:r>
            <a:r>
              <a:rPr dirty="0" sz="2000" spc="-55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billion. </a:t>
            </a:r>
            <a:r>
              <a:rPr dirty="0" sz="2000" spc="-114">
                <a:latin typeface="Cambria"/>
                <a:cs typeface="Cambria"/>
              </a:rPr>
              <a:t>ImpoŚts </a:t>
            </a:r>
            <a:r>
              <a:rPr dirty="0" sz="2000" spc="-110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fell</a:t>
            </a:r>
            <a:r>
              <a:rPr dirty="0" sz="2000" spc="-5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by</a:t>
            </a:r>
            <a:r>
              <a:rPr dirty="0" sz="2000" spc="-100">
                <a:latin typeface="Cambria"/>
                <a:cs typeface="Cambria"/>
              </a:rPr>
              <a:t> </a:t>
            </a:r>
            <a:r>
              <a:rPr dirty="0" sz="2000" spc="-459">
                <a:latin typeface="Cambria"/>
                <a:cs typeface="Cambria"/>
              </a:rPr>
              <a:t>15%</a:t>
            </a:r>
            <a:r>
              <a:rPr dirty="0" sz="2000" spc="315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yeaŚ-on-yeaŚ</a:t>
            </a:r>
            <a:r>
              <a:rPr dirty="0" sz="2000" spc="-135">
                <a:latin typeface="Cambria"/>
                <a:cs typeface="Cambria"/>
              </a:rPr>
              <a:t> </a:t>
            </a:r>
            <a:r>
              <a:rPr dirty="0" sz="2000" spc="-60">
                <a:latin typeface="Cambria"/>
                <a:cs typeface="Cambria"/>
              </a:rPr>
              <a:t>to</a:t>
            </a:r>
            <a:r>
              <a:rPr dirty="0" sz="2000" spc="-55">
                <a:latin typeface="Cambria"/>
                <a:cs typeface="Cambria"/>
              </a:rPr>
              <a:t> </a:t>
            </a:r>
            <a:r>
              <a:rPr dirty="0" sz="2000" spc="40">
                <a:latin typeface="Cambria"/>
                <a:cs typeface="Cambria"/>
              </a:rPr>
              <a:t>USD </a:t>
            </a:r>
            <a:r>
              <a:rPr dirty="0" sz="2000" spc="-150">
                <a:latin typeface="Cambria"/>
                <a:cs typeface="Cambria"/>
              </a:rPr>
              <a:t>58.8</a:t>
            </a:r>
            <a:r>
              <a:rPr dirty="0" sz="2000" spc="-145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billion.</a:t>
            </a:r>
            <a:r>
              <a:rPr dirty="0" sz="2000" spc="340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ffieanwhile,</a:t>
            </a:r>
            <a:r>
              <a:rPr dirty="0" sz="2000" spc="275">
                <a:latin typeface="Cambria"/>
                <a:cs typeface="Cambria"/>
              </a:rPr>
              <a:t> </a:t>
            </a:r>
            <a:r>
              <a:rPr dirty="0" sz="2000" spc="-135">
                <a:latin typeface="Cambria"/>
                <a:cs typeface="Cambria"/>
              </a:rPr>
              <a:t>expoŚts</a:t>
            </a:r>
            <a:r>
              <a:rPr dirty="0" sz="2000" spc="170">
                <a:latin typeface="Cambria"/>
                <a:cs typeface="Cambria"/>
              </a:rPr>
              <a:t> </a:t>
            </a:r>
            <a:r>
              <a:rPr dirty="0" sz="2000" spc="-150">
                <a:latin typeface="Cambria"/>
                <a:cs typeface="Cambria"/>
              </a:rPr>
              <a:t>shŚank</a:t>
            </a:r>
            <a:r>
              <a:rPr dirty="0" sz="2000" spc="14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by</a:t>
            </a:r>
            <a:r>
              <a:rPr dirty="0" sz="2000" spc="229">
                <a:latin typeface="Cambria"/>
                <a:cs typeface="Cambria"/>
              </a:rPr>
              <a:t> </a:t>
            </a:r>
            <a:r>
              <a:rPr dirty="0" sz="2000" spc="-290">
                <a:latin typeface="Cambria"/>
                <a:cs typeface="Cambria"/>
              </a:rPr>
              <a:t>2.6%</a:t>
            </a:r>
            <a:r>
              <a:rPr dirty="0" sz="2000" spc="-135">
                <a:latin typeface="Cambria"/>
                <a:cs typeface="Cambria"/>
              </a:rPr>
              <a:t> </a:t>
            </a:r>
            <a:r>
              <a:rPr dirty="0" sz="2000" spc="-65">
                <a:latin typeface="Cambria"/>
                <a:cs typeface="Cambria"/>
              </a:rPr>
              <a:t>to </a:t>
            </a:r>
            <a:r>
              <a:rPr dirty="0" sz="2000" spc="-60">
                <a:latin typeface="Cambria"/>
                <a:cs typeface="Cambria"/>
              </a:rPr>
              <a:t> </a:t>
            </a:r>
            <a:r>
              <a:rPr dirty="0" sz="2000" spc="40">
                <a:latin typeface="Cambria"/>
                <a:cs typeface="Cambria"/>
              </a:rPr>
              <a:t>USD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-215">
                <a:latin typeface="Cambria"/>
                <a:cs typeface="Cambria"/>
              </a:rPr>
              <a:t>34.5</a:t>
            </a:r>
            <a:r>
              <a:rPr dirty="0" sz="2000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billion</a:t>
            </a:r>
            <a:r>
              <a:rPr dirty="0" sz="2000" spc="-1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amid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slowing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90">
                <a:latin typeface="Cambria"/>
                <a:cs typeface="Cambria"/>
              </a:rPr>
              <a:t>global</a:t>
            </a:r>
            <a:r>
              <a:rPr dirty="0" sz="2000" spc="-5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demand.</a:t>
            </a:r>
            <a:endParaRPr sz="2000">
              <a:latin typeface="Cambria"/>
              <a:cs typeface="Cambri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4944" y="3184276"/>
            <a:ext cx="8829488" cy="2781502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694944" y="1374647"/>
            <a:ext cx="2483485" cy="0"/>
          </a:xfrm>
          <a:custGeom>
            <a:avLst/>
            <a:gdLst/>
            <a:ahLst/>
            <a:cxnLst/>
            <a:rect l="l" t="t" r="r" b="b"/>
            <a:pathLst>
              <a:path w="2483485" h="0">
                <a:moveTo>
                  <a:pt x="0" y="0"/>
                </a:moveTo>
                <a:lnTo>
                  <a:pt x="2483180" y="0"/>
                </a:lnTo>
              </a:path>
            </a:pathLst>
          </a:custGeom>
          <a:ln w="63500">
            <a:solidFill>
              <a:srgbClr val="ED6322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0223" y="812183"/>
            <a:ext cx="476123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5">
                <a:solidFill>
                  <a:srgbClr val="000000"/>
                </a:solidFill>
              </a:rPr>
              <a:t>Domestic</a:t>
            </a:r>
            <a:r>
              <a:rPr dirty="0" spc="75">
                <a:solidFill>
                  <a:srgbClr val="000000"/>
                </a:solidFill>
              </a:rPr>
              <a:t> </a:t>
            </a:r>
            <a:r>
              <a:rPr dirty="0" spc="-125">
                <a:solidFill>
                  <a:srgbClr val="000000"/>
                </a:solidFill>
              </a:rPr>
              <a:t>ffiacŚo</a:t>
            </a:r>
            <a:r>
              <a:rPr dirty="0" spc="75">
                <a:solidFill>
                  <a:srgbClr val="000000"/>
                </a:solidFill>
              </a:rPr>
              <a:t> </a:t>
            </a:r>
            <a:r>
              <a:rPr dirty="0" spc="-130">
                <a:solidFill>
                  <a:srgbClr val="000000"/>
                </a:solidFill>
              </a:rPr>
              <a:t>Developments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51560" y="6297167"/>
            <a:ext cx="5308091" cy="361035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51560" y="2593848"/>
            <a:ext cx="5308091" cy="3253727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694944" y="1374647"/>
            <a:ext cx="2483485" cy="0"/>
          </a:xfrm>
          <a:custGeom>
            <a:avLst/>
            <a:gdLst/>
            <a:ahLst/>
            <a:cxnLst/>
            <a:rect l="l" t="t" r="r" b="b"/>
            <a:pathLst>
              <a:path w="2483485" h="0">
                <a:moveTo>
                  <a:pt x="0" y="0"/>
                </a:moveTo>
                <a:lnTo>
                  <a:pt x="2483180" y="0"/>
                </a:lnTo>
              </a:path>
            </a:pathLst>
          </a:custGeom>
          <a:ln w="63500">
            <a:solidFill>
              <a:srgbClr val="ED63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732615" y="1597056"/>
            <a:ext cx="5800725" cy="839469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00"/>
              </a:spcBef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dirty="0" sz="2000" spc="-80">
                <a:latin typeface="Cambria"/>
                <a:cs typeface="Cambria"/>
              </a:rPr>
              <a:t>India’s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100">
                <a:latin typeface="Cambria"/>
                <a:cs typeface="Cambria"/>
              </a:rPr>
              <a:t>diŚect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75">
                <a:latin typeface="Cambria"/>
                <a:cs typeface="Cambria"/>
              </a:rPr>
              <a:t>tax</a:t>
            </a:r>
            <a:r>
              <a:rPr dirty="0" sz="2000" spc="-5">
                <a:latin typeface="Cambria"/>
                <a:cs typeface="Cambria"/>
              </a:rPr>
              <a:t> </a:t>
            </a:r>
            <a:r>
              <a:rPr dirty="0" sz="2000" spc="-70">
                <a:latin typeface="Cambria"/>
                <a:cs typeface="Cambria"/>
              </a:rPr>
              <a:t>collection</a:t>
            </a:r>
            <a:r>
              <a:rPr dirty="0" sz="2000" spc="-2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is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110">
                <a:latin typeface="Cambria"/>
                <a:cs typeface="Cambria"/>
              </a:rPr>
              <a:t>up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405">
                <a:latin typeface="Cambria"/>
                <a:cs typeface="Cambria"/>
              </a:rPr>
              <a:t>18%</a:t>
            </a:r>
            <a:r>
              <a:rPr dirty="0" sz="2000" spc="-370">
                <a:latin typeface="Cambria"/>
                <a:cs typeface="Cambria"/>
              </a:rPr>
              <a:t> </a:t>
            </a:r>
            <a:r>
              <a:rPr dirty="0" sz="2000" spc="10">
                <a:latin typeface="Cambria"/>
                <a:cs typeface="Cambria"/>
              </a:rPr>
              <a:t>YoY </a:t>
            </a:r>
            <a:r>
              <a:rPr dirty="0" sz="2000" spc="-160">
                <a:latin typeface="Cambria"/>
                <a:cs typeface="Cambria"/>
              </a:rPr>
              <a:t>as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of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35">
                <a:latin typeface="Cambria"/>
                <a:cs typeface="Cambria"/>
              </a:rPr>
              <a:t>Oct.</a:t>
            </a:r>
            <a:endParaRPr sz="2000">
              <a:latin typeface="Cambria"/>
              <a:cs typeface="Cambria"/>
            </a:endParaRPr>
          </a:p>
          <a:p>
            <a:pPr marL="355600" indent="-342900">
              <a:lnSpc>
                <a:spcPct val="100000"/>
              </a:lnSpc>
              <a:spcBef>
                <a:spcPts val="805"/>
              </a:spcBef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dirty="0" sz="2000" spc="225">
                <a:latin typeface="Cambria"/>
                <a:cs typeface="Cambria"/>
              </a:rPr>
              <a:t>O</a:t>
            </a:r>
            <a:r>
              <a:rPr dirty="0" sz="2000" spc="-150">
                <a:latin typeface="Cambria"/>
                <a:cs typeface="Cambria"/>
              </a:rPr>
              <a:t>v</a:t>
            </a:r>
            <a:r>
              <a:rPr dirty="0" sz="2000" spc="-220">
                <a:latin typeface="Cambria"/>
                <a:cs typeface="Cambria"/>
              </a:rPr>
              <a:t>e</a:t>
            </a:r>
            <a:r>
              <a:rPr dirty="0" sz="2000" spc="-225">
                <a:latin typeface="Cambria"/>
                <a:cs typeface="Cambria"/>
              </a:rPr>
              <a:t>Ś</a:t>
            </a:r>
            <a:r>
              <a:rPr dirty="0" sz="2000" spc="-140">
                <a:latin typeface="Cambria"/>
                <a:cs typeface="Cambria"/>
              </a:rPr>
              <a:t>a</a:t>
            </a:r>
            <a:r>
              <a:rPr dirty="0" sz="2000" spc="-30">
                <a:latin typeface="Cambria"/>
                <a:cs typeface="Cambria"/>
              </a:rPr>
              <a:t>ll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85">
                <a:latin typeface="Cambria"/>
                <a:cs typeface="Cambria"/>
              </a:rPr>
              <a:t>T</a:t>
            </a:r>
            <a:r>
              <a:rPr dirty="0" sz="2000" spc="-114">
                <a:latin typeface="Cambria"/>
                <a:cs typeface="Cambria"/>
              </a:rPr>
              <a:t>ax</a:t>
            </a:r>
            <a:r>
              <a:rPr dirty="0" sz="2000">
                <a:latin typeface="Cambria"/>
                <a:cs typeface="Cambria"/>
              </a:rPr>
              <a:t> </a:t>
            </a:r>
            <a:r>
              <a:rPr dirty="0" sz="2000" spc="-280">
                <a:latin typeface="Cambria"/>
                <a:cs typeface="Cambria"/>
              </a:rPr>
              <a:t>Ś</a:t>
            </a:r>
            <a:r>
              <a:rPr dirty="0" sz="2000" spc="-120">
                <a:latin typeface="Cambria"/>
                <a:cs typeface="Cambria"/>
              </a:rPr>
              <a:t>ec</a:t>
            </a:r>
            <a:r>
              <a:rPr dirty="0" sz="2000" spc="-85">
                <a:latin typeface="Cambria"/>
                <a:cs typeface="Cambria"/>
              </a:rPr>
              <a:t>ei</a:t>
            </a:r>
            <a:r>
              <a:rPr dirty="0" sz="2000" spc="-100">
                <a:latin typeface="Cambria"/>
                <a:cs typeface="Cambria"/>
              </a:rPr>
              <a:t>p</a:t>
            </a:r>
            <a:r>
              <a:rPr dirty="0" sz="2000" spc="-90">
                <a:latin typeface="Cambria"/>
                <a:cs typeface="Cambria"/>
              </a:rPr>
              <a:t>ts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a</a:t>
            </a:r>
            <a:r>
              <a:rPr dirty="0" sz="2000" spc="-30">
                <a:latin typeface="Cambria"/>
                <a:cs typeface="Cambria"/>
              </a:rPr>
              <a:t>l</a:t>
            </a:r>
            <a:r>
              <a:rPr dirty="0" sz="2000" spc="-140">
                <a:latin typeface="Cambria"/>
                <a:cs typeface="Cambria"/>
              </a:rPr>
              <a:t>s</a:t>
            </a:r>
            <a:r>
              <a:rPr dirty="0" sz="2000" spc="-160">
                <a:latin typeface="Cambria"/>
                <a:cs typeface="Cambria"/>
              </a:rPr>
              <a:t>o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280">
                <a:latin typeface="Cambria"/>
                <a:cs typeface="Cambria"/>
              </a:rPr>
              <a:t>Ś</a:t>
            </a:r>
            <a:r>
              <a:rPr dirty="0" sz="2000" spc="-165">
                <a:latin typeface="Cambria"/>
                <a:cs typeface="Cambria"/>
              </a:rPr>
              <a:t>e</a:t>
            </a:r>
            <a:r>
              <a:rPr dirty="0" sz="2000" spc="-145">
                <a:latin typeface="Cambria"/>
                <a:cs typeface="Cambria"/>
              </a:rPr>
              <a:t>m</a:t>
            </a:r>
            <a:r>
              <a:rPr dirty="0" sz="2000" spc="-140">
                <a:latin typeface="Cambria"/>
                <a:cs typeface="Cambria"/>
              </a:rPr>
              <a:t>a</a:t>
            </a:r>
            <a:r>
              <a:rPr dirty="0" sz="2000" spc="-5">
                <a:latin typeface="Cambria"/>
                <a:cs typeface="Cambria"/>
              </a:rPr>
              <a:t>i</a:t>
            </a:r>
            <a:r>
              <a:rPr dirty="0" sz="2000" spc="-85">
                <a:latin typeface="Cambria"/>
                <a:cs typeface="Cambria"/>
              </a:rPr>
              <a:t>n</a:t>
            </a:r>
            <a:r>
              <a:rPr dirty="0" sz="2000">
                <a:latin typeface="Cambria"/>
                <a:cs typeface="Cambria"/>
              </a:rPr>
              <a:t> </a:t>
            </a:r>
            <a:r>
              <a:rPr dirty="0" sz="2000" spc="-280">
                <a:latin typeface="Cambria"/>
                <a:cs typeface="Cambria"/>
              </a:rPr>
              <a:t>Ś</a:t>
            </a:r>
            <a:r>
              <a:rPr dirty="0" sz="2000" spc="-110">
                <a:latin typeface="Cambria"/>
                <a:cs typeface="Cambria"/>
              </a:rPr>
              <a:t>o</a:t>
            </a:r>
            <a:r>
              <a:rPr dirty="0" sz="2000" spc="-140">
                <a:latin typeface="Cambria"/>
                <a:cs typeface="Cambria"/>
              </a:rPr>
              <a:t>bu</a:t>
            </a:r>
            <a:r>
              <a:rPr dirty="0" sz="2000" spc="-120">
                <a:latin typeface="Cambria"/>
                <a:cs typeface="Cambria"/>
              </a:rPr>
              <a:t>s</a:t>
            </a:r>
            <a:r>
              <a:rPr dirty="0" sz="2000">
                <a:latin typeface="Cambria"/>
                <a:cs typeface="Cambria"/>
              </a:rPr>
              <a:t>t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5">
                <a:latin typeface="Cambria"/>
                <a:cs typeface="Cambria"/>
              </a:rPr>
              <a:t>i</a:t>
            </a:r>
            <a:r>
              <a:rPr dirty="0" sz="2000" spc="-85">
                <a:latin typeface="Cambria"/>
                <a:cs typeface="Cambria"/>
              </a:rPr>
              <a:t>n</a:t>
            </a:r>
            <a:r>
              <a:rPr dirty="0" sz="2000">
                <a:latin typeface="Cambria"/>
                <a:cs typeface="Cambria"/>
              </a:rPr>
              <a:t> </a:t>
            </a:r>
            <a:r>
              <a:rPr dirty="0" sz="2000" spc="145">
                <a:latin typeface="Cambria"/>
                <a:cs typeface="Cambria"/>
              </a:rPr>
              <a:t>H</a:t>
            </a:r>
            <a:r>
              <a:rPr dirty="0" sz="2000" spc="-455">
                <a:latin typeface="Cambria"/>
                <a:cs typeface="Cambria"/>
              </a:rPr>
              <a:t>1</a:t>
            </a:r>
            <a:r>
              <a:rPr dirty="0" sz="2000" spc="30">
                <a:latin typeface="Cambria"/>
                <a:cs typeface="Cambria"/>
              </a:rPr>
              <a:t>,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10">
                <a:latin typeface="Cambria"/>
                <a:cs typeface="Cambria"/>
              </a:rPr>
              <a:t>F</a:t>
            </a:r>
            <a:r>
              <a:rPr dirty="0" sz="2000" spc="5">
                <a:latin typeface="Cambria"/>
                <a:cs typeface="Cambria"/>
              </a:rPr>
              <a:t>Y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235">
                <a:latin typeface="Cambria"/>
                <a:cs typeface="Cambria"/>
              </a:rPr>
              <a:t>2</a:t>
            </a:r>
            <a:r>
              <a:rPr dirty="0" sz="2000" spc="-229">
                <a:latin typeface="Cambria"/>
                <a:cs typeface="Cambria"/>
              </a:rPr>
              <a:t>0</a:t>
            </a:r>
            <a:r>
              <a:rPr dirty="0" sz="2000" spc="-260">
                <a:latin typeface="Cambria"/>
                <a:cs typeface="Cambria"/>
              </a:rPr>
              <a:t>24</a:t>
            </a:r>
            <a:r>
              <a:rPr dirty="0" sz="2000" spc="-20">
                <a:latin typeface="Cambria"/>
                <a:cs typeface="Cambria"/>
              </a:rPr>
              <a:t>.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1725" y="5973367"/>
            <a:ext cx="6979284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dirty="0" sz="2000" spc="-35">
                <a:latin typeface="Cambria"/>
                <a:cs typeface="Cambria"/>
              </a:rPr>
              <a:t>Iff</a:t>
            </a:r>
            <a:r>
              <a:rPr dirty="0" sz="2000" spc="-35">
                <a:latin typeface="Cambria"/>
                <a:cs typeface="Cambria"/>
              </a:rPr>
              <a:t>iF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-114">
                <a:latin typeface="Cambria"/>
                <a:cs typeface="Cambria"/>
              </a:rPr>
              <a:t>pŚojects</a:t>
            </a:r>
            <a:r>
              <a:rPr dirty="0" sz="2000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fall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45">
                <a:latin typeface="Cambria"/>
                <a:cs typeface="Cambria"/>
              </a:rPr>
              <a:t>in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15">
                <a:latin typeface="Cambria"/>
                <a:cs typeface="Cambria"/>
              </a:rPr>
              <a:t>Govt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Debt</a:t>
            </a:r>
            <a:r>
              <a:rPr dirty="0" sz="2000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to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65">
                <a:latin typeface="Cambria"/>
                <a:cs typeface="Cambria"/>
              </a:rPr>
              <a:t>GDP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and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Fiscal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45">
                <a:latin typeface="Cambria"/>
                <a:cs typeface="Cambria"/>
              </a:rPr>
              <a:t>deficit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175">
                <a:latin typeface="Cambria"/>
                <a:cs typeface="Cambria"/>
              </a:rPr>
              <a:t>oveŚ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70">
                <a:latin typeface="Cambria"/>
                <a:cs typeface="Cambria"/>
              </a:rPr>
              <a:t>time.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8388" y="812183"/>
            <a:ext cx="476123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5">
                <a:solidFill>
                  <a:srgbClr val="000000"/>
                </a:solidFill>
              </a:rPr>
              <a:t>Domestic</a:t>
            </a:r>
            <a:r>
              <a:rPr dirty="0" spc="75">
                <a:solidFill>
                  <a:srgbClr val="000000"/>
                </a:solidFill>
              </a:rPr>
              <a:t> </a:t>
            </a:r>
            <a:r>
              <a:rPr dirty="0" spc="-125">
                <a:solidFill>
                  <a:srgbClr val="000000"/>
                </a:solidFill>
              </a:rPr>
              <a:t>ffiacŚo</a:t>
            </a:r>
            <a:r>
              <a:rPr dirty="0" spc="75">
                <a:solidFill>
                  <a:srgbClr val="000000"/>
                </a:solidFill>
              </a:rPr>
              <a:t> </a:t>
            </a:r>
            <a:r>
              <a:rPr dirty="0" spc="-130">
                <a:solidFill>
                  <a:srgbClr val="000000"/>
                </a:solidFill>
              </a:rPr>
              <a:t>Developments</a:t>
            </a:r>
          </a:p>
        </p:txBody>
      </p:sp>
      <p:sp>
        <p:nvSpPr>
          <p:cNvPr id="4" name="object 4"/>
          <p:cNvSpPr/>
          <p:nvPr/>
        </p:nvSpPr>
        <p:spPr>
          <a:xfrm>
            <a:off x="694944" y="1374647"/>
            <a:ext cx="2359025" cy="0"/>
          </a:xfrm>
          <a:custGeom>
            <a:avLst/>
            <a:gdLst/>
            <a:ahLst/>
            <a:cxnLst/>
            <a:rect l="l" t="t" r="r" b="b"/>
            <a:pathLst>
              <a:path w="2359025" h="0">
                <a:moveTo>
                  <a:pt x="0" y="0"/>
                </a:moveTo>
                <a:lnTo>
                  <a:pt x="2358542" y="0"/>
                </a:lnTo>
              </a:path>
            </a:pathLst>
          </a:custGeom>
          <a:ln w="63500">
            <a:solidFill>
              <a:srgbClr val="ED6322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3472" y="2130552"/>
            <a:ext cx="5939014" cy="355091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94944" y="6627888"/>
            <a:ext cx="8542071" cy="3019031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721725" y="1593965"/>
            <a:ext cx="6896734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dirty="0" sz="2000" spc="-35">
                <a:latin typeface="Cambria"/>
                <a:cs typeface="Cambria"/>
              </a:rPr>
              <a:t>IffiF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-160">
                <a:latin typeface="Cambria"/>
                <a:cs typeface="Cambria"/>
              </a:rPr>
              <a:t>Śaises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80">
                <a:latin typeface="Cambria"/>
                <a:cs typeface="Cambria"/>
              </a:rPr>
              <a:t>India’s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10">
                <a:latin typeface="Cambria"/>
                <a:cs typeface="Cambria"/>
              </a:rPr>
              <a:t>FY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260">
                <a:latin typeface="Cambria"/>
                <a:cs typeface="Cambria"/>
              </a:rPr>
              <a:t>24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65">
                <a:latin typeface="Cambria"/>
                <a:cs typeface="Cambria"/>
              </a:rPr>
              <a:t>GDP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145">
                <a:latin typeface="Cambria"/>
                <a:cs typeface="Cambria"/>
              </a:rPr>
              <a:t>gŚowth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foŚecast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55">
                <a:latin typeface="Cambria"/>
                <a:cs typeface="Cambria"/>
              </a:rPr>
              <a:t>to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265">
                <a:latin typeface="Cambria"/>
                <a:cs typeface="Cambria"/>
              </a:rPr>
              <a:t>6.30%</a:t>
            </a:r>
            <a:r>
              <a:rPr dirty="0" sz="2000" spc="-15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fŚom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-245">
                <a:latin typeface="Cambria"/>
                <a:cs typeface="Cambria"/>
              </a:rPr>
              <a:t>6.10%.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3513" y="9251031"/>
            <a:ext cx="171449" cy="16827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648388" y="9145748"/>
            <a:ext cx="9040495" cy="6362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539750" algn="l"/>
                <a:tab pos="540385" algn="l"/>
              </a:tabLst>
            </a:pPr>
            <a:r>
              <a:rPr dirty="0"/>
              <a:t>	</a:t>
            </a:r>
            <a:r>
              <a:rPr dirty="0" sz="2000" spc="-85">
                <a:latin typeface="Cambria"/>
                <a:cs typeface="Cambria"/>
              </a:rPr>
              <a:t>e</a:t>
            </a:r>
            <a:r>
              <a:rPr dirty="0" sz="2000" spc="-85">
                <a:latin typeface="Cambria"/>
                <a:cs typeface="Cambria"/>
              </a:rPr>
              <a:t>t</a:t>
            </a:r>
            <a:r>
              <a:rPr dirty="0" sz="2000" spc="45">
                <a:latin typeface="Cambria"/>
                <a:cs typeface="Cambria"/>
              </a:rPr>
              <a:t> </a:t>
            </a:r>
            <a:r>
              <a:rPr dirty="0" sz="2000">
                <a:latin typeface="Cambria"/>
                <a:cs typeface="Cambria"/>
              </a:rPr>
              <a:t>FDI</a:t>
            </a:r>
            <a:r>
              <a:rPr dirty="0" sz="2000" spc="50">
                <a:latin typeface="Cambria"/>
                <a:cs typeface="Cambria"/>
              </a:rPr>
              <a:t> </a:t>
            </a:r>
            <a:r>
              <a:rPr dirty="0" sz="2000" spc="-45">
                <a:latin typeface="Cambria"/>
                <a:cs typeface="Cambria"/>
              </a:rPr>
              <a:t>in</a:t>
            </a:r>
            <a:r>
              <a:rPr dirty="0" sz="2000" spc="55">
                <a:latin typeface="Cambria"/>
                <a:cs typeface="Cambria"/>
              </a:rPr>
              <a:t> </a:t>
            </a:r>
            <a:r>
              <a:rPr dirty="0" sz="2000" spc="-65">
                <a:latin typeface="Cambria"/>
                <a:cs typeface="Cambria"/>
              </a:rPr>
              <a:t>India</a:t>
            </a:r>
            <a:r>
              <a:rPr dirty="0" sz="2000" spc="55">
                <a:latin typeface="Cambria"/>
                <a:cs typeface="Cambria"/>
              </a:rPr>
              <a:t> </a:t>
            </a:r>
            <a:r>
              <a:rPr dirty="0" sz="2000" spc="-120">
                <a:latin typeface="Cambria"/>
                <a:cs typeface="Cambria"/>
              </a:rPr>
              <a:t>duŚing</a:t>
            </a:r>
            <a:r>
              <a:rPr dirty="0" sz="2000" spc="50">
                <a:latin typeface="Cambria"/>
                <a:cs typeface="Cambria"/>
              </a:rPr>
              <a:t> </a:t>
            </a:r>
            <a:r>
              <a:rPr dirty="0" sz="2000" spc="-45">
                <a:latin typeface="Cambria"/>
                <a:cs typeface="Cambria"/>
              </a:rPr>
              <a:t>ApŚil-Aug</a:t>
            </a:r>
            <a:r>
              <a:rPr dirty="0" sz="2000" spc="50">
                <a:latin typeface="Cambria"/>
                <a:cs typeface="Cambria"/>
              </a:rPr>
              <a:t> </a:t>
            </a:r>
            <a:r>
              <a:rPr dirty="0" sz="2000" spc="-235">
                <a:latin typeface="Cambria"/>
                <a:cs typeface="Cambria"/>
              </a:rPr>
              <a:t>‘23</a:t>
            </a:r>
            <a:r>
              <a:rPr dirty="0" sz="2000" spc="-145">
                <a:latin typeface="Cambria"/>
                <a:cs typeface="Cambria"/>
              </a:rPr>
              <a:t> </a:t>
            </a:r>
            <a:r>
              <a:rPr dirty="0" sz="2000" spc="-90">
                <a:latin typeface="Cambria"/>
                <a:cs typeface="Cambria"/>
              </a:rPr>
              <a:t>declined</a:t>
            </a:r>
            <a:r>
              <a:rPr dirty="0" sz="2000" spc="60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shaŚply</a:t>
            </a:r>
            <a:r>
              <a:rPr dirty="0" sz="2000" spc="55">
                <a:latin typeface="Cambria"/>
                <a:cs typeface="Cambria"/>
              </a:rPr>
              <a:t> </a:t>
            </a:r>
            <a:r>
              <a:rPr dirty="0" sz="2000" spc="-60">
                <a:latin typeface="Cambria"/>
                <a:cs typeface="Cambria"/>
              </a:rPr>
              <a:t>to</a:t>
            </a:r>
            <a:r>
              <a:rPr dirty="0" sz="2000" spc="60">
                <a:latin typeface="Cambria"/>
                <a:cs typeface="Cambria"/>
              </a:rPr>
              <a:t> </a:t>
            </a:r>
            <a:r>
              <a:rPr dirty="0" sz="2000" spc="40">
                <a:latin typeface="Cambria"/>
                <a:cs typeface="Cambria"/>
              </a:rPr>
              <a:t>USD</a:t>
            </a:r>
            <a:r>
              <a:rPr dirty="0" sz="2000" spc="70">
                <a:latin typeface="Cambria"/>
                <a:cs typeface="Cambria"/>
              </a:rPr>
              <a:t> </a:t>
            </a:r>
            <a:r>
              <a:rPr dirty="0" sz="2000" spc="-180">
                <a:latin typeface="Cambria"/>
                <a:cs typeface="Cambria"/>
              </a:rPr>
              <a:t>2.99</a:t>
            </a:r>
            <a:r>
              <a:rPr dirty="0" sz="2000" spc="60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Bn.</a:t>
            </a:r>
            <a:r>
              <a:rPr dirty="0" sz="2000" spc="60">
                <a:latin typeface="Cambria"/>
                <a:cs typeface="Cambria"/>
              </a:rPr>
              <a:t> </a:t>
            </a:r>
            <a:r>
              <a:rPr dirty="0" sz="2000" spc="-160">
                <a:latin typeface="Cambria"/>
                <a:cs typeface="Cambria"/>
              </a:rPr>
              <a:t>as</a:t>
            </a:r>
            <a:r>
              <a:rPr dirty="0" sz="2000" spc="50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compaŚed</a:t>
            </a:r>
            <a:r>
              <a:rPr dirty="0" sz="2000" spc="60">
                <a:latin typeface="Cambria"/>
                <a:cs typeface="Cambria"/>
              </a:rPr>
              <a:t> </a:t>
            </a:r>
            <a:r>
              <a:rPr dirty="0" sz="2000" spc="-65">
                <a:latin typeface="Cambria"/>
                <a:cs typeface="Cambria"/>
              </a:rPr>
              <a:t>to </a:t>
            </a:r>
            <a:r>
              <a:rPr dirty="0" sz="2000" spc="-430">
                <a:latin typeface="Cambria"/>
                <a:cs typeface="Cambria"/>
              </a:rPr>
              <a:t> </a:t>
            </a:r>
            <a:r>
              <a:rPr dirty="0" sz="2000" spc="40">
                <a:latin typeface="Cambria"/>
                <a:cs typeface="Cambria"/>
              </a:rPr>
              <a:t>USD</a:t>
            </a:r>
            <a:r>
              <a:rPr dirty="0" sz="2000" spc="25">
                <a:latin typeface="Cambria"/>
                <a:cs typeface="Cambria"/>
              </a:rPr>
              <a:t> </a:t>
            </a:r>
            <a:r>
              <a:rPr dirty="0" sz="2000" spc="-220">
                <a:latin typeface="Cambria"/>
                <a:cs typeface="Cambria"/>
              </a:rPr>
              <a:t>18.03</a:t>
            </a:r>
            <a:r>
              <a:rPr dirty="0" sz="2000" spc="-10">
                <a:latin typeface="Cambria"/>
                <a:cs typeface="Cambria"/>
              </a:rPr>
              <a:t> </a:t>
            </a:r>
            <a:r>
              <a:rPr dirty="0" sz="2000" spc="-80">
                <a:latin typeface="Cambria"/>
                <a:cs typeface="Cambria"/>
              </a:rPr>
              <a:t>Bn.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90">
                <a:latin typeface="Cambria"/>
                <a:cs typeface="Cambria"/>
              </a:rPr>
              <a:t>last</a:t>
            </a:r>
            <a:r>
              <a:rPr dirty="0" sz="2000" spc="20">
                <a:latin typeface="Cambria"/>
                <a:cs typeface="Cambria"/>
              </a:rPr>
              <a:t> </a:t>
            </a:r>
            <a:r>
              <a:rPr dirty="0" sz="2000" spc="-180">
                <a:latin typeface="Cambria"/>
                <a:cs typeface="Cambria"/>
              </a:rPr>
              <a:t>yeaŚ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on</a:t>
            </a:r>
            <a:r>
              <a:rPr dirty="0" sz="2000">
                <a:latin typeface="Cambria"/>
                <a:cs typeface="Cambria"/>
              </a:rPr>
              <a:t> </a:t>
            </a:r>
            <a:r>
              <a:rPr dirty="0" sz="2000" spc="-90">
                <a:latin typeface="Cambria"/>
                <a:cs typeface="Cambria"/>
              </a:rPr>
              <a:t>global</a:t>
            </a:r>
            <a:r>
              <a:rPr dirty="0" sz="2000" spc="-5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slowdown</a:t>
            </a:r>
            <a:r>
              <a:rPr dirty="0" sz="200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and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160">
                <a:latin typeface="Cambria"/>
                <a:cs typeface="Cambria"/>
              </a:rPr>
              <a:t>Śise</a:t>
            </a:r>
            <a:r>
              <a:rPr dirty="0" sz="2000" spc="30">
                <a:latin typeface="Cambria"/>
                <a:cs typeface="Cambria"/>
              </a:rPr>
              <a:t> </a:t>
            </a:r>
            <a:r>
              <a:rPr dirty="0" sz="2000" spc="-45">
                <a:latin typeface="Cambria"/>
                <a:cs typeface="Cambria"/>
              </a:rPr>
              <a:t>in</a:t>
            </a:r>
            <a:r>
              <a:rPr dirty="0" sz="2000">
                <a:latin typeface="Cambria"/>
                <a:cs typeface="Cambria"/>
              </a:rPr>
              <a:t> </a:t>
            </a:r>
            <a:r>
              <a:rPr dirty="0" sz="2000" spc="-100">
                <a:latin typeface="Cambria"/>
                <a:cs typeface="Cambria"/>
              </a:rPr>
              <a:t>ŚepatŚiation.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48388" y="812183"/>
            <a:ext cx="476123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5">
                <a:solidFill>
                  <a:srgbClr val="000000"/>
                </a:solidFill>
              </a:rPr>
              <a:t>Domestic</a:t>
            </a:r>
            <a:r>
              <a:rPr dirty="0" spc="75">
                <a:solidFill>
                  <a:srgbClr val="000000"/>
                </a:solidFill>
              </a:rPr>
              <a:t> </a:t>
            </a:r>
            <a:r>
              <a:rPr dirty="0" spc="-125">
                <a:solidFill>
                  <a:srgbClr val="000000"/>
                </a:solidFill>
              </a:rPr>
              <a:t>ffiacŚo</a:t>
            </a:r>
            <a:r>
              <a:rPr dirty="0" spc="75">
                <a:solidFill>
                  <a:srgbClr val="000000"/>
                </a:solidFill>
              </a:rPr>
              <a:t> </a:t>
            </a:r>
            <a:r>
              <a:rPr dirty="0" spc="-130">
                <a:solidFill>
                  <a:srgbClr val="000000"/>
                </a:solidFill>
              </a:rPr>
              <a:t>Developments</a:t>
            </a:r>
          </a:p>
        </p:txBody>
      </p:sp>
      <p:sp>
        <p:nvSpPr>
          <p:cNvPr id="5" name="object 5"/>
          <p:cNvSpPr/>
          <p:nvPr/>
        </p:nvSpPr>
        <p:spPr>
          <a:xfrm>
            <a:off x="694944" y="1374647"/>
            <a:ext cx="2359025" cy="0"/>
          </a:xfrm>
          <a:custGeom>
            <a:avLst/>
            <a:gdLst/>
            <a:ahLst/>
            <a:cxnLst/>
            <a:rect l="l" t="t" r="r" b="b"/>
            <a:pathLst>
              <a:path w="2359025" h="0">
                <a:moveTo>
                  <a:pt x="0" y="0"/>
                </a:moveTo>
                <a:lnTo>
                  <a:pt x="2358542" y="0"/>
                </a:lnTo>
              </a:path>
            </a:pathLst>
          </a:custGeom>
          <a:ln w="63500">
            <a:solidFill>
              <a:srgbClr val="ED63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721725" y="1484237"/>
            <a:ext cx="8728710" cy="1346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55600" marR="5080" indent="-343535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355600" algn="l"/>
              </a:tabLst>
            </a:pPr>
            <a:r>
              <a:rPr dirty="0" sz="2000" spc="-65">
                <a:latin typeface="Cambria"/>
                <a:cs typeface="Cambria"/>
              </a:rPr>
              <a:t>Automobile</a:t>
            </a:r>
            <a:r>
              <a:rPr dirty="0" sz="2000" spc="-60">
                <a:latin typeface="Cambria"/>
                <a:cs typeface="Cambria"/>
              </a:rPr>
              <a:t> </a:t>
            </a:r>
            <a:r>
              <a:rPr dirty="0" sz="2000" spc="-105">
                <a:latin typeface="Cambria"/>
                <a:cs typeface="Cambria"/>
              </a:rPr>
              <a:t>Śetail</a:t>
            </a:r>
            <a:r>
              <a:rPr dirty="0" sz="2000" spc="-100">
                <a:latin typeface="Cambria"/>
                <a:cs typeface="Cambria"/>
              </a:rPr>
              <a:t> </a:t>
            </a:r>
            <a:r>
              <a:rPr dirty="0" sz="2000" spc="-145">
                <a:latin typeface="Cambria"/>
                <a:cs typeface="Cambria"/>
              </a:rPr>
              <a:t>sales</a:t>
            </a:r>
            <a:r>
              <a:rPr dirty="0" sz="2000" spc="-140">
                <a:latin typeface="Cambria"/>
                <a:cs typeface="Cambria"/>
              </a:rPr>
              <a:t> </a:t>
            </a:r>
            <a:r>
              <a:rPr dirty="0" sz="2000" spc="-150">
                <a:latin typeface="Cambria"/>
                <a:cs typeface="Cambria"/>
              </a:rPr>
              <a:t>ŚegisteŚed</a:t>
            </a:r>
            <a:r>
              <a:rPr dirty="0" sz="2000" spc="-145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a</a:t>
            </a:r>
            <a:r>
              <a:rPr dirty="0" sz="2000" spc="-135">
                <a:latin typeface="Cambria"/>
                <a:cs typeface="Cambria"/>
              </a:rPr>
              <a:t> </a:t>
            </a:r>
            <a:r>
              <a:rPr dirty="0" sz="2000" spc="-370">
                <a:latin typeface="Cambria"/>
                <a:cs typeface="Cambria"/>
              </a:rPr>
              <a:t>20%</a:t>
            </a:r>
            <a:r>
              <a:rPr dirty="0" sz="2000" spc="-365">
                <a:latin typeface="Cambria"/>
                <a:cs typeface="Cambria"/>
              </a:rPr>
              <a:t> </a:t>
            </a:r>
            <a:r>
              <a:rPr dirty="0" sz="2000" spc="5">
                <a:latin typeface="Cambria"/>
                <a:cs typeface="Cambria"/>
              </a:rPr>
              <a:t>YoY </a:t>
            </a:r>
            <a:r>
              <a:rPr dirty="0" sz="2000" spc="-145">
                <a:latin typeface="Cambria"/>
                <a:cs typeface="Cambria"/>
              </a:rPr>
              <a:t>gŚowth</a:t>
            </a:r>
            <a:r>
              <a:rPr dirty="0" sz="2000" spc="-140">
                <a:latin typeface="Cambria"/>
                <a:cs typeface="Cambria"/>
              </a:rPr>
              <a:t> </a:t>
            </a:r>
            <a:r>
              <a:rPr dirty="0" sz="2000" spc="-130">
                <a:latin typeface="Cambria"/>
                <a:cs typeface="Cambria"/>
              </a:rPr>
              <a:t>Śeaching</a:t>
            </a:r>
            <a:r>
              <a:rPr dirty="0" sz="2000" spc="180">
                <a:latin typeface="Cambria"/>
                <a:cs typeface="Cambria"/>
              </a:rPr>
              <a:t> </a:t>
            </a:r>
            <a:r>
              <a:rPr dirty="0" sz="2000" spc="-200">
                <a:latin typeface="Cambria"/>
                <a:cs typeface="Cambria"/>
              </a:rPr>
              <a:t>1.89</a:t>
            </a:r>
            <a:r>
              <a:rPr dirty="0" sz="2000" spc="45">
                <a:latin typeface="Cambria"/>
                <a:cs typeface="Cambria"/>
              </a:rPr>
              <a:t> </a:t>
            </a:r>
            <a:r>
              <a:rPr dirty="0" sz="2000" spc="-65">
                <a:latin typeface="Cambria"/>
                <a:cs typeface="Cambria"/>
              </a:rPr>
              <a:t>million</a:t>
            </a:r>
            <a:r>
              <a:rPr dirty="0" sz="2000" spc="310">
                <a:latin typeface="Cambria"/>
                <a:cs typeface="Cambria"/>
              </a:rPr>
              <a:t> </a:t>
            </a:r>
            <a:r>
              <a:rPr dirty="0" sz="2000" spc="-75">
                <a:latin typeface="Cambria"/>
                <a:cs typeface="Cambria"/>
              </a:rPr>
              <a:t>units. </a:t>
            </a:r>
            <a:r>
              <a:rPr dirty="0" sz="2000" spc="-70">
                <a:latin typeface="Cambria"/>
                <a:cs typeface="Cambria"/>
              </a:rPr>
              <a:t> </a:t>
            </a:r>
            <a:r>
              <a:rPr dirty="0" sz="2000" spc="-85">
                <a:latin typeface="Cambria"/>
                <a:cs typeface="Cambria"/>
              </a:rPr>
              <a:t>Except </a:t>
            </a:r>
            <a:r>
              <a:rPr dirty="0" sz="2000" spc="-130">
                <a:latin typeface="Cambria"/>
                <a:cs typeface="Cambria"/>
              </a:rPr>
              <a:t>foŚ </a:t>
            </a:r>
            <a:r>
              <a:rPr dirty="0" sz="2000" spc="-125">
                <a:latin typeface="Cambria"/>
                <a:cs typeface="Cambria"/>
              </a:rPr>
              <a:t>TŚactoŚs </a:t>
            </a:r>
            <a:r>
              <a:rPr dirty="0" sz="2000" spc="-105">
                <a:latin typeface="Cambria"/>
                <a:cs typeface="Cambria"/>
              </a:rPr>
              <a:t>which </a:t>
            </a:r>
            <a:r>
              <a:rPr dirty="0" sz="2000" spc="-125">
                <a:latin typeface="Cambria"/>
                <a:cs typeface="Cambria"/>
              </a:rPr>
              <a:t>witnessed </a:t>
            </a:r>
            <a:r>
              <a:rPr dirty="0" sz="2000" spc="-140">
                <a:latin typeface="Cambria"/>
                <a:cs typeface="Cambria"/>
              </a:rPr>
              <a:t>a </a:t>
            </a:r>
            <a:r>
              <a:rPr dirty="0" sz="2000" spc="-415">
                <a:latin typeface="Cambria"/>
                <a:cs typeface="Cambria"/>
              </a:rPr>
              <a:t>10%</a:t>
            </a:r>
            <a:r>
              <a:rPr dirty="0" sz="2000" spc="-409">
                <a:latin typeface="Cambria"/>
                <a:cs typeface="Cambria"/>
              </a:rPr>
              <a:t> </a:t>
            </a:r>
            <a:r>
              <a:rPr dirty="0" sz="2000" spc="-140">
                <a:latin typeface="Cambria"/>
                <a:cs typeface="Cambria"/>
              </a:rPr>
              <a:t>degŚowth </a:t>
            </a:r>
            <a:r>
              <a:rPr dirty="0" sz="2000" spc="-75">
                <a:latin typeface="Cambria"/>
                <a:cs typeface="Cambria"/>
              </a:rPr>
              <a:t>all </a:t>
            </a:r>
            <a:r>
              <a:rPr dirty="0" sz="2000" spc="-135">
                <a:latin typeface="Cambria"/>
                <a:cs typeface="Cambria"/>
              </a:rPr>
              <a:t>otheŚ </a:t>
            </a:r>
            <a:r>
              <a:rPr dirty="0" sz="2000" spc="-100">
                <a:latin typeface="Cambria"/>
                <a:cs typeface="Cambria"/>
              </a:rPr>
              <a:t>automotive </a:t>
            </a:r>
            <a:r>
              <a:rPr dirty="0" sz="2000" spc="-130">
                <a:latin typeface="Cambria"/>
                <a:cs typeface="Cambria"/>
              </a:rPr>
              <a:t>categoŚies </a:t>
            </a:r>
            <a:r>
              <a:rPr dirty="0" sz="2000" spc="-125">
                <a:latin typeface="Cambria"/>
                <a:cs typeface="Cambria"/>
              </a:rPr>
              <a:t> expeŚienced</a:t>
            </a:r>
            <a:r>
              <a:rPr dirty="0" sz="2000" spc="-10">
                <a:latin typeface="Cambria"/>
                <a:cs typeface="Cambria"/>
              </a:rPr>
              <a:t> </a:t>
            </a:r>
            <a:r>
              <a:rPr dirty="0" sz="2000" spc="-125">
                <a:latin typeface="Cambria"/>
                <a:cs typeface="Cambria"/>
              </a:rPr>
              <a:t>gŚowth.</a:t>
            </a:r>
            <a:endParaRPr sz="2000">
              <a:latin typeface="Cambria"/>
              <a:cs typeface="Cambria"/>
            </a:endParaRPr>
          </a:p>
          <a:p>
            <a:pPr algn="just" marL="355600" indent="-342900">
              <a:lnSpc>
                <a:spcPct val="100000"/>
              </a:lnSpc>
              <a:spcBef>
                <a:spcPts val="795"/>
              </a:spcBef>
              <a:buFont typeface="Symbol"/>
              <a:buChar char=""/>
              <a:tabLst>
                <a:tab pos="355600" algn="l"/>
              </a:tabLst>
            </a:pPr>
            <a:r>
              <a:rPr dirty="0" sz="2000" spc="-145">
                <a:latin typeface="Cambria"/>
                <a:cs typeface="Cambria"/>
              </a:rPr>
              <a:t>FoŚ</a:t>
            </a:r>
            <a:r>
              <a:rPr dirty="0" sz="2000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the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95">
                <a:latin typeface="Cambria"/>
                <a:cs typeface="Cambria"/>
              </a:rPr>
              <a:t>fiŚst</a:t>
            </a:r>
            <a:r>
              <a:rPr dirty="0" sz="2000" spc="30">
                <a:latin typeface="Cambria"/>
                <a:cs typeface="Cambria"/>
              </a:rPr>
              <a:t> </a:t>
            </a:r>
            <a:r>
              <a:rPr dirty="0" sz="2000" spc="-70">
                <a:latin typeface="Cambria"/>
                <a:cs typeface="Cambria"/>
              </a:rPr>
              <a:t>half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50">
                <a:latin typeface="Cambria"/>
                <a:cs typeface="Cambria"/>
              </a:rPr>
              <a:t>of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10">
                <a:latin typeface="Cambria"/>
                <a:cs typeface="Cambria"/>
              </a:rPr>
              <a:t>FY </a:t>
            </a:r>
            <a:r>
              <a:rPr dirty="0" sz="2000" spc="-165">
                <a:latin typeface="Cambria"/>
                <a:cs typeface="Cambria"/>
              </a:rPr>
              <a:t>24,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60">
                <a:latin typeface="Cambria"/>
                <a:cs typeface="Cambria"/>
              </a:rPr>
              <a:t>Automobile</a:t>
            </a:r>
            <a:r>
              <a:rPr dirty="0" sz="2000" spc="-20">
                <a:latin typeface="Cambria"/>
                <a:cs typeface="Cambria"/>
              </a:rPr>
              <a:t> </a:t>
            </a:r>
            <a:r>
              <a:rPr dirty="0" sz="2000" spc="-145">
                <a:latin typeface="Cambria"/>
                <a:cs typeface="Cambria"/>
              </a:rPr>
              <a:t>sales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145">
                <a:latin typeface="Cambria"/>
                <a:cs typeface="Cambria"/>
              </a:rPr>
              <a:t>showed</a:t>
            </a:r>
            <a:r>
              <a:rPr dirty="0" sz="2000" spc="5">
                <a:latin typeface="Cambria"/>
                <a:cs typeface="Cambria"/>
              </a:rPr>
              <a:t> </a:t>
            </a:r>
            <a:r>
              <a:rPr dirty="0" sz="2000" spc="-170">
                <a:latin typeface="Cambria"/>
                <a:cs typeface="Cambria"/>
              </a:rPr>
              <a:t>ŚecoveŚy</a:t>
            </a:r>
            <a:r>
              <a:rPr dirty="0" sz="2000" spc="15">
                <a:latin typeface="Cambria"/>
                <a:cs typeface="Cambria"/>
              </a:rPr>
              <a:t> </a:t>
            </a:r>
            <a:r>
              <a:rPr dirty="0" sz="2000" spc="-160">
                <a:latin typeface="Cambria"/>
                <a:cs typeface="Cambria"/>
              </a:rPr>
              <a:t>acŚoss</a:t>
            </a:r>
            <a:r>
              <a:rPr dirty="0" sz="2000" spc="10">
                <a:latin typeface="Cambria"/>
                <a:cs typeface="Cambria"/>
              </a:rPr>
              <a:t> </a:t>
            </a:r>
            <a:r>
              <a:rPr dirty="0" sz="2000" spc="-114">
                <a:latin typeface="Cambria"/>
                <a:cs typeface="Cambria"/>
              </a:rPr>
              <a:t>categoŚies.</a:t>
            </a:r>
            <a:endParaRPr sz="2000">
              <a:latin typeface="Cambria"/>
              <a:cs typeface="Cambr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1563" y="3133344"/>
            <a:ext cx="5217463" cy="2887967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96468" y="6256020"/>
            <a:ext cx="5661659" cy="267157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SAXENA , AMIT</dc:creator>
  <dc:title>PowerPoint Presentation</dc:title>
  <dcterms:created xsi:type="dcterms:W3CDTF">2023-11-30T14:46:10Z</dcterms:created>
  <dcterms:modified xsi:type="dcterms:W3CDTF">2023-11-30T14:46:10Z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2023-11-14T00:00:00Z</vt:filetime>
  </property>
  <property fmtid="{D5CDD505-2E9C-101B-9397-08002B2CF9AE}" pid="3" name="Creator">
    <vt:lpwstr>Acrobat PDFMaker 23 for PowerPoint</vt:lpwstr>
  </property>
  <property fmtid="{D5CDD505-2E9C-101B-9397-08002B2CF9AE}" pid="4" name="LastSaved">
    <vt:filetime>2023-11-30T00:00:00Z</vt:filetime>
  </property>
</Properties>
</file>